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92"/>
  </p:notesMasterIdLst>
  <p:handoutMasterIdLst>
    <p:handoutMasterId r:id="rId93"/>
  </p:handoutMasterIdLst>
  <p:sldIdLst>
    <p:sldId id="281" r:id="rId2"/>
    <p:sldId id="712" r:id="rId3"/>
    <p:sldId id="852" r:id="rId4"/>
    <p:sldId id="829" r:id="rId5"/>
    <p:sldId id="851" r:id="rId6"/>
    <p:sldId id="830" r:id="rId7"/>
    <p:sldId id="831" r:id="rId8"/>
    <p:sldId id="832" r:id="rId9"/>
    <p:sldId id="833" r:id="rId10"/>
    <p:sldId id="828" r:id="rId11"/>
    <p:sldId id="849" r:id="rId12"/>
    <p:sldId id="838" r:id="rId13"/>
    <p:sldId id="842" r:id="rId14"/>
    <p:sldId id="839" r:id="rId15"/>
    <p:sldId id="840" r:id="rId16"/>
    <p:sldId id="841" r:id="rId17"/>
    <p:sldId id="834" r:id="rId18"/>
    <p:sldId id="837" r:id="rId19"/>
    <p:sldId id="845" r:id="rId20"/>
    <p:sldId id="863" r:id="rId21"/>
    <p:sldId id="846" r:id="rId22"/>
    <p:sldId id="865" r:id="rId23"/>
    <p:sldId id="866" r:id="rId24"/>
    <p:sldId id="867" r:id="rId25"/>
    <p:sldId id="868" r:id="rId26"/>
    <p:sldId id="847" r:id="rId27"/>
    <p:sldId id="848" r:id="rId28"/>
    <p:sldId id="917" r:id="rId29"/>
    <p:sldId id="854" r:id="rId30"/>
    <p:sldId id="855" r:id="rId31"/>
    <p:sldId id="835" r:id="rId32"/>
    <p:sldId id="655" r:id="rId33"/>
    <p:sldId id="652" r:id="rId34"/>
    <p:sldId id="649" r:id="rId35"/>
    <p:sldId id="656" r:id="rId36"/>
    <p:sldId id="836" r:id="rId37"/>
    <p:sldId id="857" r:id="rId38"/>
    <p:sldId id="856" r:id="rId39"/>
    <p:sldId id="862" r:id="rId40"/>
    <p:sldId id="858" r:id="rId41"/>
    <p:sldId id="859" r:id="rId42"/>
    <p:sldId id="860" r:id="rId43"/>
    <p:sldId id="861" r:id="rId44"/>
    <p:sldId id="922" r:id="rId45"/>
    <p:sldId id="869" r:id="rId46"/>
    <p:sldId id="870" r:id="rId47"/>
    <p:sldId id="871" r:id="rId48"/>
    <p:sldId id="873" r:id="rId49"/>
    <p:sldId id="874" r:id="rId50"/>
    <p:sldId id="875" r:id="rId51"/>
    <p:sldId id="876" r:id="rId52"/>
    <p:sldId id="877" r:id="rId53"/>
    <p:sldId id="878" r:id="rId54"/>
    <p:sldId id="879" r:id="rId55"/>
    <p:sldId id="880" r:id="rId56"/>
    <p:sldId id="881" r:id="rId57"/>
    <p:sldId id="882" r:id="rId58"/>
    <p:sldId id="883" r:id="rId59"/>
    <p:sldId id="884" r:id="rId60"/>
    <p:sldId id="885" r:id="rId61"/>
    <p:sldId id="921" r:id="rId62"/>
    <p:sldId id="886" r:id="rId63"/>
    <p:sldId id="887" r:id="rId64"/>
    <p:sldId id="888" r:id="rId65"/>
    <p:sldId id="889" r:id="rId66"/>
    <p:sldId id="890" r:id="rId67"/>
    <p:sldId id="903" r:id="rId68"/>
    <p:sldId id="904" r:id="rId69"/>
    <p:sldId id="909" r:id="rId70"/>
    <p:sldId id="910" r:id="rId71"/>
    <p:sldId id="906" r:id="rId72"/>
    <p:sldId id="907" r:id="rId73"/>
    <p:sldId id="891" r:id="rId74"/>
    <p:sldId id="892" r:id="rId75"/>
    <p:sldId id="893" r:id="rId76"/>
    <p:sldId id="908" r:id="rId77"/>
    <p:sldId id="895" r:id="rId78"/>
    <p:sldId id="919" r:id="rId79"/>
    <p:sldId id="896" r:id="rId80"/>
    <p:sldId id="897" r:id="rId81"/>
    <p:sldId id="918" r:id="rId82"/>
    <p:sldId id="898" r:id="rId83"/>
    <p:sldId id="899" r:id="rId84"/>
    <p:sldId id="900" r:id="rId85"/>
    <p:sldId id="923" r:id="rId86"/>
    <p:sldId id="901" r:id="rId87"/>
    <p:sldId id="911" r:id="rId88"/>
    <p:sldId id="920" r:id="rId89"/>
    <p:sldId id="912" r:id="rId90"/>
    <p:sldId id="902" r:id="rId91"/>
  </p:sldIdLst>
  <p:sldSz cx="9144000" cy="6858000" type="screen4x3"/>
  <p:notesSz cx="6797675" cy="9928225"/>
  <p:defaultTextStyle>
    <a:defPPr>
      <a:defRPr lang="en-GB"/>
    </a:defPPr>
    <a:lvl1pPr algn="l" rtl="0" fontAlgn="base">
      <a:lnSpc>
        <a:spcPct val="120000"/>
      </a:lnSpc>
      <a:spcBef>
        <a:spcPct val="20000"/>
      </a:spcBef>
      <a:spcAft>
        <a:spcPct val="0"/>
      </a:spcAft>
      <a:defRPr sz="2800" kern="1200">
        <a:solidFill>
          <a:schemeClr val="tx1"/>
        </a:solidFill>
        <a:latin typeface="Arial" pitchFamily="34" charset="0"/>
        <a:ea typeface="+mn-ea"/>
        <a:cs typeface="+mn-cs"/>
      </a:defRPr>
    </a:lvl1pPr>
    <a:lvl2pPr marL="457200" algn="l" rtl="0" fontAlgn="base">
      <a:lnSpc>
        <a:spcPct val="120000"/>
      </a:lnSpc>
      <a:spcBef>
        <a:spcPct val="20000"/>
      </a:spcBef>
      <a:spcAft>
        <a:spcPct val="0"/>
      </a:spcAft>
      <a:defRPr sz="2800" kern="1200">
        <a:solidFill>
          <a:schemeClr val="tx1"/>
        </a:solidFill>
        <a:latin typeface="Arial" pitchFamily="34" charset="0"/>
        <a:ea typeface="+mn-ea"/>
        <a:cs typeface="+mn-cs"/>
      </a:defRPr>
    </a:lvl2pPr>
    <a:lvl3pPr marL="914400" algn="l" rtl="0" fontAlgn="base">
      <a:lnSpc>
        <a:spcPct val="120000"/>
      </a:lnSpc>
      <a:spcBef>
        <a:spcPct val="20000"/>
      </a:spcBef>
      <a:spcAft>
        <a:spcPct val="0"/>
      </a:spcAft>
      <a:defRPr sz="2800" kern="1200">
        <a:solidFill>
          <a:schemeClr val="tx1"/>
        </a:solidFill>
        <a:latin typeface="Arial" pitchFamily="34" charset="0"/>
        <a:ea typeface="+mn-ea"/>
        <a:cs typeface="+mn-cs"/>
      </a:defRPr>
    </a:lvl3pPr>
    <a:lvl4pPr marL="1371600" algn="l" rtl="0" fontAlgn="base">
      <a:lnSpc>
        <a:spcPct val="120000"/>
      </a:lnSpc>
      <a:spcBef>
        <a:spcPct val="20000"/>
      </a:spcBef>
      <a:spcAft>
        <a:spcPct val="0"/>
      </a:spcAft>
      <a:defRPr sz="2800" kern="1200">
        <a:solidFill>
          <a:schemeClr val="tx1"/>
        </a:solidFill>
        <a:latin typeface="Arial" pitchFamily="34" charset="0"/>
        <a:ea typeface="+mn-ea"/>
        <a:cs typeface="+mn-cs"/>
      </a:defRPr>
    </a:lvl4pPr>
    <a:lvl5pPr marL="1828800" algn="l" rtl="0" fontAlgn="base">
      <a:lnSpc>
        <a:spcPct val="120000"/>
      </a:lnSpc>
      <a:spcBef>
        <a:spcPct val="20000"/>
      </a:spcBef>
      <a:spcAft>
        <a:spcPct val="0"/>
      </a:spcAft>
      <a:defRPr sz="2800" kern="1200">
        <a:solidFill>
          <a:schemeClr val="tx1"/>
        </a:solidFill>
        <a:latin typeface="Arial" pitchFamily="34" charset="0"/>
        <a:ea typeface="+mn-ea"/>
        <a:cs typeface="+mn-cs"/>
      </a:defRPr>
    </a:lvl5pPr>
    <a:lvl6pPr marL="2286000" algn="l" defTabSz="914400" rtl="0" eaLnBrk="1" latinLnBrk="0" hangingPunct="1">
      <a:defRPr sz="2800" kern="1200">
        <a:solidFill>
          <a:schemeClr val="tx1"/>
        </a:solidFill>
        <a:latin typeface="Arial" pitchFamily="34" charset="0"/>
        <a:ea typeface="+mn-ea"/>
        <a:cs typeface="+mn-cs"/>
      </a:defRPr>
    </a:lvl6pPr>
    <a:lvl7pPr marL="2743200" algn="l" defTabSz="914400" rtl="0" eaLnBrk="1" latinLnBrk="0" hangingPunct="1">
      <a:defRPr sz="2800" kern="1200">
        <a:solidFill>
          <a:schemeClr val="tx1"/>
        </a:solidFill>
        <a:latin typeface="Arial" pitchFamily="34" charset="0"/>
        <a:ea typeface="+mn-ea"/>
        <a:cs typeface="+mn-cs"/>
      </a:defRPr>
    </a:lvl7pPr>
    <a:lvl8pPr marL="3200400" algn="l" defTabSz="914400" rtl="0" eaLnBrk="1" latinLnBrk="0" hangingPunct="1">
      <a:defRPr sz="2800" kern="1200">
        <a:solidFill>
          <a:schemeClr val="tx1"/>
        </a:solidFill>
        <a:latin typeface="Arial" pitchFamily="34" charset="0"/>
        <a:ea typeface="+mn-ea"/>
        <a:cs typeface="+mn-cs"/>
      </a:defRPr>
    </a:lvl8pPr>
    <a:lvl9pPr marL="3657600" algn="l" defTabSz="914400" rtl="0" eaLnBrk="1" latinLnBrk="0" hangingPunct="1">
      <a:defRPr sz="28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4E6FF"/>
    <a:srgbClr val="B3DEF5"/>
    <a:srgbClr val="B3E5FE"/>
    <a:srgbClr val="111166"/>
    <a:srgbClr val="3399FF"/>
    <a:srgbClr val="6699FF"/>
    <a:srgbClr val="FF0000"/>
    <a:srgbClr val="D2D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6699" autoAdjust="0"/>
    <p:restoredTop sz="94664" autoAdjust="0"/>
  </p:normalViewPr>
  <p:slideViewPr>
    <p:cSldViewPr>
      <p:cViewPr>
        <p:scale>
          <a:sx n="100" d="100"/>
          <a:sy n="100" d="100"/>
        </p:scale>
        <p:origin x="-1068" y="96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100" d="100"/>
        <a:sy n="100" d="100"/>
      </p:scale>
      <p:origin x="0" y="20064"/>
    </p:cViewPr>
  </p:sorterViewPr>
  <p:notesViewPr>
    <p:cSldViewPr>
      <p:cViewPr>
        <p:scale>
          <a:sx n="100" d="100"/>
          <a:sy n="100" d="100"/>
        </p:scale>
        <p:origin x="-822" y="283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slide" Target="slides/slide49.xml"/><Relationship Id="rId1" Type="http://schemas.openxmlformats.org/officeDocument/2006/relationships/slide" Target="slides/slide17.xml"/><Relationship Id="rId6" Type="http://schemas.openxmlformats.org/officeDocument/2006/relationships/slide" Target="slides/slide64.xml"/><Relationship Id="rId5" Type="http://schemas.openxmlformats.org/officeDocument/2006/relationships/slide" Target="slides/slide63.xml"/><Relationship Id="rId4" Type="http://schemas.openxmlformats.org/officeDocument/2006/relationships/slide" Target="slides/slide5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528638" y="165100"/>
            <a:ext cx="2492375"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0" hangingPunct="0">
              <a:lnSpc>
                <a:spcPct val="100000"/>
              </a:lnSpc>
              <a:spcBef>
                <a:spcPct val="0"/>
              </a:spcBef>
              <a:defRPr sz="1200" smtClean="0">
                <a:latin typeface="Times" charset="0"/>
              </a:defRPr>
            </a:lvl1pPr>
          </a:lstStyle>
          <a:p>
            <a:pPr>
              <a:defRPr/>
            </a:pPr>
            <a:endParaRPr lang="en-GB"/>
          </a:p>
        </p:txBody>
      </p:sp>
      <p:sp>
        <p:nvSpPr>
          <p:cNvPr id="49155" name="Rectangle 3"/>
          <p:cNvSpPr>
            <a:spLocks noGrp="1" noChangeArrowheads="1"/>
          </p:cNvSpPr>
          <p:nvPr>
            <p:ph type="dt" sz="quarter" idx="1"/>
          </p:nvPr>
        </p:nvSpPr>
        <p:spPr bwMode="auto">
          <a:xfrm>
            <a:off x="3776663" y="165100"/>
            <a:ext cx="2492375"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0" hangingPunct="0">
              <a:lnSpc>
                <a:spcPct val="100000"/>
              </a:lnSpc>
              <a:spcBef>
                <a:spcPct val="0"/>
              </a:spcBef>
              <a:defRPr sz="1200" smtClean="0">
                <a:latin typeface="Times" charset="0"/>
              </a:defRPr>
            </a:lvl1pPr>
          </a:lstStyle>
          <a:p>
            <a:pPr>
              <a:defRPr/>
            </a:pPr>
            <a:endParaRPr lang="en-GB"/>
          </a:p>
        </p:txBody>
      </p:sp>
      <p:sp>
        <p:nvSpPr>
          <p:cNvPr id="49156" name="Rectangle 4"/>
          <p:cNvSpPr>
            <a:spLocks noGrp="1" noChangeArrowheads="1"/>
          </p:cNvSpPr>
          <p:nvPr>
            <p:ph type="ftr" sz="quarter" idx="2"/>
          </p:nvPr>
        </p:nvSpPr>
        <p:spPr bwMode="auto">
          <a:xfrm>
            <a:off x="528638" y="9101138"/>
            <a:ext cx="2492375" cy="6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0" hangingPunct="0">
              <a:lnSpc>
                <a:spcPct val="100000"/>
              </a:lnSpc>
              <a:spcBef>
                <a:spcPct val="0"/>
              </a:spcBef>
              <a:defRPr sz="1000" smtClean="0"/>
            </a:lvl1pPr>
          </a:lstStyle>
          <a:p>
            <a:pPr>
              <a:defRPr/>
            </a:pPr>
            <a:endParaRPr lang="en-GB"/>
          </a:p>
        </p:txBody>
      </p:sp>
      <p:sp>
        <p:nvSpPr>
          <p:cNvPr id="49157" name="Rectangle 5"/>
          <p:cNvSpPr>
            <a:spLocks noGrp="1" noChangeArrowheads="1"/>
          </p:cNvSpPr>
          <p:nvPr>
            <p:ph type="sldNum" sz="quarter" idx="3"/>
          </p:nvPr>
        </p:nvSpPr>
        <p:spPr bwMode="auto">
          <a:xfrm>
            <a:off x="3776663" y="9101138"/>
            <a:ext cx="2492375" cy="6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0" hangingPunct="0">
              <a:lnSpc>
                <a:spcPct val="100000"/>
              </a:lnSpc>
              <a:spcBef>
                <a:spcPct val="0"/>
              </a:spcBef>
              <a:defRPr sz="1000" smtClean="0"/>
            </a:lvl1pPr>
          </a:lstStyle>
          <a:p>
            <a:pPr>
              <a:defRPr/>
            </a:pPr>
            <a:fld id="{344ED0B9-394F-4889-B500-34BAD8865C1D}" type="slidenum">
              <a:rPr lang="en-GB"/>
              <a:pPr>
                <a:defRPr/>
              </a:pPr>
              <a:t>‹nr.›</a:t>
            </a:fld>
            <a:endParaRPr lang="en-GB"/>
          </a:p>
        </p:txBody>
      </p:sp>
    </p:spTree>
    <p:extLst>
      <p:ext uri="{BB962C8B-B14F-4D97-AF65-F5344CB8AC3E}">
        <p14:creationId xmlns:p14="http://schemas.microsoft.com/office/powerpoint/2010/main" val="2183528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523875" y="0"/>
            <a:ext cx="2492375"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0" hangingPunct="0">
              <a:lnSpc>
                <a:spcPct val="100000"/>
              </a:lnSpc>
              <a:spcBef>
                <a:spcPct val="0"/>
              </a:spcBef>
              <a:defRPr sz="1200" smtClean="0">
                <a:latin typeface="Times" charset="0"/>
              </a:defRPr>
            </a:lvl1pPr>
          </a:lstStyle>
          <a:p>
            <a:pPr>
              <a:defRPr/>
            </a:pPr>
            <a:endParaRPr lang="en-GB"/>
          </a:p>
        </p:txBody>
      </p:sp>
      <p:sp>
        <p:nvSpPr>
          <p:cNvPr id="9219" name="Rectangle 3"/>
          <p:cNvSpPr>
            <a:spLocks noGrp="1" noChangeArrowheads="1"/>
          </p:cNvSpPr>
          <p:nvPr>
            <p:ph type="dt" idx="1"/>
          </p:nvPr>
        </p:nvSpPr>
        <p:spPr bwMode="auto">
          <a:xfrm>
            <a:off x="3776663" y="0"/>
            <a:ext cx="2492375"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0" hangingPunct="0">
              <a:lnSpc>
                <a:spcPct val="100000"/>
              </a:lnSpc>
              <a:spcBef>
                <a:spcPct val="0"/>
              </a:spcBef>
              <a:defRPr sz="1200" smtClean="0">
                <a:latin typeface="Times" charset="0"/>
              </a:defRPr>
            </a:lvl1pPr>
          </a:lstStyle>
          <a:p>
            <a:pPr>
              <a:defRPr/>
            </a:pPr>
            <a:endParaRPr lang="en-GB"/>
          </a:p>
        </p:txBody>
      </p:sp>
      <p:sp>
        <p:nvSpPr>
          <p:cNvPr id="59396"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06463" y="4716463"/>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3" tIns="45717" rIns="91433" bIns="45717"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9222" name="Rectangle 6"/>
          <p:cNvSpPr>
            <a:spLocks noGrp="1" noChangeArrowheads="1"/>
          </p:cNvSpPr>
          <p:nvPr>
            <p:ph type="ftr" sz="quarter" idx="4"/>
          </p:nvPr>
        </p:nvSpPr>
        <p:spPr bwMode="auto">
          <a:xfrm>
            <a:off x="523875" y="9263063"/>
            <a:ext cx="2492375" cy="66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0" hangingPunct="0">
              <a:lnSpc>
                <a:spcPct val="100000"/>
              </a:lnSpc>
              <a:spcBef>
                <a:spcPct val="0"/>
              </a:spcBef>
              <a:defRPr sz="1200" smtClean="0">
                <a:latin typeface="Times" charset="0"/>
              </a:defRPr>
            </a:lvl1pPr>
          </a:lstStyle>
          <a:p>
            <a:pPr>
              <a:defRPr/>
            </a:pPr>
            <a:endParaRPr lang="en-GB"/>
          </a:p>
        </p:txBody>
      </p:sp>
      <p:sp>
        <p:nvSpPr>
          <p:cNvPr id="9223" name="Rectangle 7"/>
          <p:cNvSpPr>
            <a:spLocks noGrp="1" noChangeArrowheads="1"/>
          </p:cNvSpPr>
          <p:nvPr>
            <p:ph type="sldNum" sz="quarter" idx="5"/>
          </p:nvPr>
        </p:nvSpPr>
        <p:spPr bwMode="auto">
          <a:xfrm>
            <a:off x="3776663" y="9259888"/>
            <a:ext cx="2492375" cy="661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0" hangingPunct="0">
              <a:lnSpc>
                <a:spcPct val="100000"/>
              </a:lnSpc>
              <a:spcBef>
                <a:spcPct val="0"/>
              </a:spcBef>
              <a:defRPr sz="1000" smtClean="0"/>
            </a:lvl1pPr>
          </a:lstStyle>
          <a:p>
            <a:pPr>
              <a:defRPr/>
            </a:pPr>
            <a:fld id="{4F5B1B49-4CF6-4FFB-BCE2-9AFEF8848353}" type="slidenum">
              <a:rPr lang="en-GB"/>
              <a:pPr>
                <a:defRPr/>
              </a:pPr>
              <a:t>‹nr.›</a:t>
            </a:fld>
            <a:endParaRPr lang="en-GB" sz="1200">
              <a:latin typeface="Times" charset="0"/>
            </a:endParaRPr>
          </a:p>
        </p:txBody>
      </p:sp>
    </p:spTree>
    <p:extLst>
      <p:ext uri="{BB962C8B-B14F-4D97-AF65-F5344CB8AC3E}">
        <p14:creationId xmlns:p14="http://schemas.microsoft.com/office/powerpoint/2010/main" val="3723082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0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0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0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CDDA4A5-6963-42DF-A28B-52F3EE78A5A0}" type="slidenum">
              <a:rPr lang="en-GB" sz="1000"/>
              <a:pPr/>
              <a:t>1</a:t>
            </a:fld>
            <a:endParaRPr lang="en-GB" sz="1200">
              <a:latin typeface="Times"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71C17468-B1E9-4E06-91D3-5CFEBE441AB3}" type="slidenum">
              <a:rPr lang="en-GB" sz="1000" smtClean="0"/>
              <a:pPr/>
              <a:t>14</a:t>
            </a:fld>
            <a:endParaRPr lang="en-GB" sz="1200" smtClean="0">
              <a:latin typeface="Times" charset="0"/>
            </a:endParaRPr>
          </a:p>
        </p:txBody>
      </p:sp>
      <p:sp>
        <p:nvSpPr>
          <p:cNvPr id="139267" name="Rectangle 2"/>
          <p:cNvSpPr>
            <a:spLocks noGrp="1" noRot="1" noChangeAspect="1" noTextEdit="1"/>
          </p:cNvSpPr>
          <p:nvPr>
            <p:ph type="sldImg"/>
          </p:nvPr>
        </p:nvSpPr>
        <p:spPr>
          <a:xfrm>
            <a:off x="919163" y="746125"/>
            <a:ext cx="4960937" cy="3721100"/>
          </a:xfrm>
          <a:ln/>
        </p:spPr>
      </p:sp>
      <p:sp>
        <p:nvSpPr>
          <p:cNvPr id="139268" name="Rectangle 3"/>
          <p:cNvSpPr>
            <a:spLocks noGrp="1"/>
          </p:cNvSpPr>
          <p:nvPr>
            <p:ph type="body" idx="1"/>
          </p:nvPr>
        </p:nvSpPr>
        <p:spPr>
          <a:xfrm>
            <a:off x="679450" y="4714875"/>
            <a:ext cx="5438775" cy="4467225"/>
          </a:xfrm>
          <a:noFill/>
        </p:spPr>
        <p:txBody>
          <a:bodyPr lIns="95571" tIns="47786" rIns="95571" bIns="47786"/>
          <a:lstStyle/>
          <a:p>
            <a:pPr marL="228600" indent="-228600">
              <a:spcBef>
                <a:spcPct val="0"/>
              </a:spcBef>
            </a:pPr>
            <a:r>
              <a:rPr lang="nl-NL" sz="1200" b="1" smtClean="0"/>
              <a:t>Dermatologische reacties</a:t>
            </a:r>
          </a:p>
          <a:p>
            <a:pPr marL="228600" indent="-228600">
              <a:spcBef>
                <a:spcPct val="0"/>
              </a:spcBef>
            </a:pPr>
            <a:r>
              <a:rPr lang="nl-NL" sz="1200" smtClean="0"/>
              <a:t>De hiergenoemde percentages zijn indicaties. Over het algemeen worden bij EGFR-remmers in een hoger percentage en in een hogere gradatie dermatologische reacties waargenomen dan bij MKI en mTORI.</a:t>
            </a:r>
          </a:p>
          <a:p>
            <a:pPr marL="228600" indent="-228600"/>
            <a:r>
              <a:rPr lang="nl-NL" sz="1200" smtClean="0"/>
              <a:t>2. Op de kwetsbare plaatsen van de vingers, tenen en hielen kan de huid droog/schilferig worden en kunnen fissuren ontstaan.</a:t>
            </a:r>
          </a:p>
          <a:p>
            <a:pPr marL="228600" indent="-228600"/>
            <a:endParaRPr lang="nl-NL" sz="1200" smtClean="0"/>
          </a:p>
          <a:p>
            <a:pPr marL="228600" indent="-228600"/>
            <a:r>
              <a:rPr lang="nl-NL" sz="1200" smtClean="0"/>
              <a:t>5. Paronychia kan zeer pijnlijk zijn en lijkt in ernstige gevallen op een ingegroeide teennagel wanneer pyogeen granuloom van de nagelwal optreedt.</a:t>
            </a:r>
            <a:r>
              <a:rPr lang="nl-NL" sz="1200" baseline="30000" smtClean="0"/>
              <a:t>1</a:t>
            </a:r>
            <a:r>
              <a:rPr lang="nl-NL" sz="1200" smtClean="0"/>
              <a:t> Hoewel het voornamelijk voorkomt in de grote teen, kunnen ook andere tenen en de vingers worden aangetast. Nagels hebben de neiging langzamer te groeien, zijn bros en barsten soms.</a:t>
            </a:r>
            <a:r>
              <a:rPr lang="nl-NL" sz="1200" baseline="30000" smtClean="0"/>
              <a:t>2</a:t>
            </a:r>
            <a:r>
              <a:rPr lang="nl-NL" sz="1200" smtClean="0"/>
              <a:t> Laat voorval– treedt doorgaans 4-8 weken op na aanvang van de behandeling. Er worden nagellaesies waargenomen zoals paronychia met ontsteking van de nagelwal (treedt voornamelijk op in de grote teen).</a:t>
            </a:r>
          </a:p>
          <a:p>
            <a:pPr marL="228600" indent="-228600"/>
            <a:endParaRPr lang="nl-NL" sz="1200" smtClean="0"/>
          </a:p>
          <a:p>
            <a:pPr marL="228600" indent="-228600"/>
            <a:r>
              <a:rPr lang="nl-NL" sz="1200" smtClean="0"/>
              <a:t>6. Het haar kan van structuur veranderen en broos en/of stug worden. De oogharen worden langer en gaan soms krullen.</a:t>
            </a:r>
          </a:p>
          <a:p>
            <a:pPr marL="228600" indent="-228600"/>
            <a:r>
              <a:rPr lang="nl-NL" sz="1200" smtClean="0"/>
              <a:t>Op het gezicht kan fijn donshaar groeien.</a:t>
            </a:r>
          </a:p>
          <a:p>
            <a:pPr marL="228600" indent="-228600">
              <a:spcBef>
                <a:spcPct val="0"/>
              </a:spcBef>
            </a:pPr>
            <a:endParaRPr lang="nl-NL" sz="1200" smtClean="0"/>
          </a:p>
          <a:p>
            <a:pPr marL="228600" indent="-228600">
              <a:spcBef>
                <a:spcPct val="0"/>
              </a:spcBef>
              <a:buFontTx/>
              <a:buAutoNum type="arabicPeriod"/>
            </a:pPr>
            <a:r>
              <a:rPr lang="nl-NL" sz="1200" smtClean="0"/>
              <a:t>Segaert S &amp; Van Cutsem E. </a:t>
            </a:r>
            <a:r>
              <a:rPr lang="nl-NL" sz="1200" i="1" smtClean="0"/>
              <a:t>Ann Oncol</a:t>
            </a:r>
            <a:r>
              <a:rPr lang="nl-NL" sz="1200" smtClean="0"/>
              <a:t>. 2005, 16(9):1425-33.  </a:t>
            </a:r>
          </a:p>
          <a:p>
            <a:pPr marL="228600" indent="-228600">
              <a:spcBef>
                <a:spcPct val="0"/>
              </a:spcBef>
              <a:buFontTx/>
              <a:buAutoNum type="arabicPeriod"/>
            </a:pPr>
            <a:r>
              <a:rPr lang="nl-NL" sz="1200" smtClean="0"/>
              <a:t>Shah NT et al. </a:t>
            </a:r>
            <a:r>
              <a:rPr lang="nl-NL" sz="1200" i="1" smtClean="0"/>
              <a:t>J Clin Oncol</a:t>
            </a:r>
            <a:r>
              <a:rPr lang="nl-NL" sz="1200" smtClean="0"/>
              <a:t> 2005;23: 165-174.</a:t>
            </a:r>
          </a:p>
          <a:p>
            <a:pPr marL="228600" indent="-228600"/>
            <a:endParaRPr lang="nl-NL"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053238B4-2251-4364-8B8B-DE48E7C1FC70}" type="slidenum">
              <a:rPr lang="en-GB" sz="1000" smtClean="0"/>
              <a:pPr/>
              <a:t>15</a:t>
            </a:fld>
            <a:endParaRPr lang="en-GB" sz="1200" smtClean="0">
              <a:latin typeface="Times"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xfrm>
            <a:off x="679450" y="4716463"/>
            <a:ext cx="5438775" cy="4467225"/>
          </a:xfrm>
          <a:noFill/>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E14EACE5-CA0C-4332-8E5F-BB59D10ED922}" type="slidenum">
              <a:rPr lang="en-GB" sz="1000" smtClean="0"/>
              <a:pPr/>
              <a:t>16</a:t>
            </a:fld>
            <a:endParaRPr lang="en-GB" sz="1200" smtClean="0">
              <a:latin typeface="Times"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xfrm>
            <a:off x="679450" y="4716463"/>
            <a:ext cx="5438775" cy="4467225"/>
          </a:xfrm>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4CB72202-DD06-4ED0-875C-0A4F59C51621}" type="slidenum">
              <a:rPr lang="en-GB" sz="1000" smtClean="0"/>
              <a:pPr/>
              <a:t>17</a:t>
            </a:fld>
            <a:endParaRPr lang="en-GB" sz="1200" smtClean="0">
              <a:latin typeface="Times" charset="0"/>
            </a:endParaRPr>
          </a:p>
        </p:txBody>
      </p:sp>
      <p:sp>
        <p:nvSpPr>
          <p:cNvPr id="136195" name="Rectangle 2"/>
          <p:cNvSpPr>
            <a:spLocks noGrp="1" noRot="1" noChangeAspect="1" noTextEdit="1"/>
          </p:cNvSpPr>
          <p:nvPr>
            <p:ph type="sldImg"/>
          </p:nvPr>
        </p:nvSpPr>
        <p:spPr>
          <a:xfrm>
            <a:off x="919163" y="746125"/>
            <a:ext cx="4960937" cy="3721100"/>
          </a:xfrm>
          <a:ln/>
        </p:spPr>
      </p:sp>
      <p:sp>
        <p:nvSpPr>
          <p:cNvPr id="136196" name="Rectangle 3"/>
          <p:cNvSpPr>
            <a:spLocks noGrp="1"/>
          </p:cNvSpPr>
          <p:nvPr>
            <p:ph type="body" idx="1"/>
          </p:nvPr>
        </p:nvSpPr>
        <p:spPr>
          <a:xfrm>
            <a:off x="679450" y="4714875"/>
            <a:ext cx="5438775" cy="4467225"/>
          </a:xfrm>
          <a:noFill/>
        </p:spPr>
        <p:txBody>
          <a:bodyPr lIns="95564" tIns="47783" rIns="95564" bIns="47783"/>
          <a:lstStyle/>
          <a:p>
            <a:endParaRPr lang="nl-NL"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CDDA4A5-6963-42DF-A28B-52F3EE78A5A0}" type="slidenum">
              <a:rPr lang="en-GB" sz="1000"/>
              <a:pPr/>
              <a:t>18</a:t>
            </a:fld>
            <a:endParaRPr lang="en-GB" sz="1200">
              <a:latin typeface="Times"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jdelijke aanduiding voor dia-afbeelding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Tijdelijke aanduiding voor notities 2"/>
          <p:cNvSpPr>
            <a:spLocks noGrp="1"/>
          </p:cNvSpPr>
          <p:nvPr>
            <p:ph type="body" idx="1"/>
          </p:nvPr>
        </p:nvSpPr>
        <p:spPr>
          <a:xfrm>
            <a:off x="917575" y="4716463"/>
            <a:ext cx="4962525" cy="4467225"/>
          </a:xfrm>
        </p:spPr>
        <p:txBody>
          <a:bodyPr/>
          <a:lstStyle/>
          <a:p>
            <a:pPr>
              <a:defRPr/>
            </a:pPr>
            <a:r>
              <a:rPr lang="en-US" sz="1000" b="1" dirty="0" err="1" smtClean="0">
                <a:latin typeface="Arial" pitchFamily="34" charset="0"/>
                <a:cs typeface="Arial" pitchFamily="34" charset="0"/>
              </a:rPr>
              <a:t>Subjectief</a:t>
            </a:r>
            <a:r>
              <a:rPr lang="en-US" sz="1000" b="1" dirty="0" smtClean="0">
                <a:latin typeface="Arial" pitchFamily="34" charset="0"/>
                <a:cs typeface="Arial" pitchFamily="34" charset="0"/>
              </a:rPr>
              <a:t>:</a:t>
            </a:r>
          </a:p>
          <a:p>
            <a:pPr>
              <a:defRPr/>
            </a:pPr>
            <a:r>
              <a:rPr lang="nl-NL" sz="1000" dirty="0" smtClean="0">
                <a:latin typeface="Arial" pitchFamily="34" charset="0"/>
                <a:cs typeface="Arial" pitchFamily="34" charset="0"/>
              </a:rPr>
              <a:t>Vraag aan patiënt voordat je in de mond kijkt:</a:t>
            </a:r>
          </a:p>
          <a:p>
            <a:pPr marL="742950" lvl="1" indent="-285750">
              <a:buFont typeface="Wingdings" pitchFamily="2" charset="2"/>
              <a:buChar char="Ø"/>
              <a:defRPr/>
            </a:pPr>
            <a:r>
              <a:rPr lang="nl-NL" sz="1000" dirty="0" smtClean="0">
                <a:latin typeface="Arial" pitchFamily="34" charset="0"/>
                <a:cs typeface="Arial" pitchFamily="34" charset="0"/>
              </a:rPr>
              <a:t>orale mucositis/stomatitis (symptomatisch/functioneel)</a:t>
            </a:r>
          </a:p>
          <a:p>
            <a:pPr marL="742950" lvl="1" indent="-285750">
              <a:buFont typeface="Wingdings" pitchFamily="2" charset="2"/>
              <a:buChar char="Ø"/>
              <a:defRPr/>
            </a:pPr>
            <a:r>
              <a:rPr lang="nl-NL" sz="1000" dirty="0" smtClean="0">
                <a:latin typeface="Arial" pitchFamily="34" charset="0"/>
                <a:cs typeface="Arial" pitchFamily="34" charset="0"/>
              </a:rPr>
              <a:t>problemen met eten of drinken</a:t>
            </a:r>
            <a:endParaRPr lang="en-US" sz="1000" dirty="0" smtClean="0">
              <a:latin typeface="Arial" pitchFamily="34" charset="0"/>
              <a:cs typeface="Arial" pitchFamily="34" charset="0"/>
            </a:endParaRPr>
          </a:p>
          <a:p>
            <a:pPr marL="742950" lvl="1" indent="-285750">
              <a:buFont typeface="Wingdings" pitchFamily="2" charset="2"/>
              <a:buChar char="Ø"/>
              <a:defRPr/>
            </a:pPr>
            <a:r>
              <a:rPr lang="nl-NL" sz="1000" dirty="0" smtClean="0">
                <a:latin typeface="Arial" pitchFamily="34" charset="0"/>
                <a:cs typeface="Arial" pitchFamily="34" charset="0"/>
              </a:rPr>
              <a:t>orale pijn</a:t>
            </a:r>
            <a:endParaRPr lang="en-US" sz="1000" dirty="0" smtClean="0">
              <a:latin typeface="Arial" pitchFamily="34" charset="0"/>
              <a:cs typeface="Arial" pitchFamily="34" charset="0"/>
            </a:endParaRPr>
          </a:p>
          <a:p>
            <a:pPr marL="742950" lvl="1" indent="-285750" eaLnBrk="1" hangingPunct="1">
              <a:buFont typeface="Wingdings" pitchFamily="2" charset="2"/>
              <a:buChar char="Ø"/>
              <a:defRPr/>
            </a:pPr>
            <a:r>
              <a:rPr lang="nl-NL" sz="1000" dirty="0" smtClean="0">
                <a:latin typeface="Arial" pitchFamily="34" charset="0"/>
                <a:cs typeface="Arial" pitchFamily="34" charset="0"/>
              </a:rPr>
              <a:t>stem veranderingen (o.a. heesheid)</a:t>
            </a:r>
            <a:endParaRPr lang="en-US" sz="1000" dirty="0" smtClean="0">
              <a:latin typeface="Arial" pitchFamily="34" charset="0"/>
              <a:cs typeface="Arial" pitchFamily="34" charset="0"/>
            </a:endParaRPr>
          </a:p>
          <a:p>
            <a:pPr marL="742950" lvl="1" indent="-285750" eaLnBrk="1" hangingPunct="1">
              <a:buFont typeface="Wingdings" pitchFamily="2" charset="2"/>
              <a:buChar char="Ø"/>
              <a:defRPr/>
            </a:pPr>
            <a:r>
              <a:rPr lang="nl-NL" sz="1000" dirty="0" smtClean="0">
                <a:latin typeface="Arial" pitchFamily="34" charset="0"/>
                <a:cs typeface="Arial" pitchFamily="34" charset="0"/>
              </a:rPr>
              <a:t>smaak veranderingen (dysgeusie)</a:t>
            </a:r>
          </a:p>
          <a:p>
            <a:pPr marL="742950" lvl="1" indent="-285750" eaLnBrk="1" hangingPunct="1">
              <a:buFont typeface="Wingdings" pitchFamily="2" charset="2"/>
              <a:buChar char="Ø"/>
              <a:defRPr/>
            </a:pPr>
            <a:r>
              <a:rPr lang="nl-NL" sz="1000" dirty="0" smtClean="0">
                <a:latin typeface="Arial" pitchFamily="34" charset="0"/>
                <a:cs typeface="Arial" pitchFamily="34" charset="0"/>
              </a:rPr>
              <a:t>slikklachten (dysfagie)</a:t>
            </a:r>
            <a:endParaRPr lang="en-US" sz="1000" dirty="0" smtClean="0">
              <a:latin typeface="Arial" pitchFamily="34" charset="0"/>
              <a:cs typeface="Arial" pitchFamily="34" charset="0"/>
            </a:endParaRPr>
          </a:p>
          <a:p>
            <a:pPr marL="742950" lvl="1" indent="-285750" eaLnBrk="1" hangingPunct="1">
              <a:buFont typeface="Wingdings" pitchFamily="2" charset="2"/>
              <a:buChar char="Ø"/>
              <a:defRPr/>
            </a:pPr>
            <a:r>
              <a:rPr lang="nl-NL" sz="1000" dirty="0" smtClean="0">
                <a:latin typeface="Arial" pitchFamily="34" charset="0"/>
                <a:cs typeface="Arial" pitchFamily="34" charset="0"/>
              </a:rPr>
              <a:t>reuk veranderingen</a:t>
            </a:r>
            <a:endParaRPr lang="en-US" sz="1000" dirty="0" smtClean="0">
              <a:latin typeface="Arial" pitchFamily="34" charset="0"/>
              <a:cs typeface="Arial" pitchFamily="34" charset="0"/>
            </a:endParaRPr>
          </a:p>
          <a:p>
            <a:pPr marL="742950" lvl="1" indent="-285750">
              <a:buFont typeface="Wingdings" pitchFamily="2" charset="2"/>
              <a:buChar char="Ø"/>
              <a:defRPr/>
            </a:pPr>
            <a:r>
              <a:rPr lang="nl-NL" sz="1000" dirty="0" smtClean="0">
                <a:latin typeface="Arial" pitchFamily="34" charset="0"/>
                <a:cs typeface="Arial" pitchFamily="34" charset="0"/>
              </a:rPr>
              <a:t>pijnlijke lippen</a:t>
            </a:r>
          </a:p>
          <a:p>
            <a:pPr marL="742950" lvl="1" indent="-285750">
              <a:buFont typeface="Wingdings" pitchFamily="2" charset="2"/>
              <a:buChar char="Ø"/>
              <a:defRPr/>
            </a:pPr>
            <a:r>
              <a:rPr lang="nl-NL" sz="1000" dirty="0" smtClean="0">
                <a:latin typeface="Arial" pitchFamily="34" charset="0"/>
                <a:cs typeface="Arial" pitchFamily="34" charset="0"/>
              </a:rPr>
              <a:t>mondbranden (orale </a:t>
            </a:r>
            <a:r>
              <a:rPr lang="nl-NL" sz="1000" dirty="0" err="1" smtClean="0">
                <a:latin typeface="Arial" pitchFamily="34" charset="0"/>
                <a:cs typeface="Arial" pitchFamily="34" charset="0"/>
              </a:rPr>
              <a:t>dysesthesie</a:t>
            </a:r>
            <a:r>
              <a:rPr lang="nl-NL" sz="1000" dirty="0" smtClean="0">
                <a:latin typeface="Arial" pitchFamily="34" charset="0"/>
                <a:cs typeface="Arial" pitchFamily="34" charset="0"/>
              </a:rPr>
              <a:t>)</a:t>
            </a:r>
          </a:p>
          <a:p>
            <a:pPr lvl="1">
              <a:defRPr/>
            </a:pPr>
            <a:endParaRPr lang="nl-NL" sz="1000" dirty="0" smtClean="0">
              <a:latin typeface="Arial" pitchFamily="34" charset="0"/>
              <a:cs typeface="Arial" pitchFamily="34" charset="0"/>
            </a:endParaRPr>
          </a:p>
          <a:p>
            <a:pPr>
              <a:defRPr/>
            </a:pPr>
            <a:r>
              <a:rPr lang="en-US" sz="1000" b="1" dirty="0" err="1" smtClean="0">
                <a:latin typeface="Arial" pitchFamily="34" charset="0"/>
                <a:cs typeface="Arial" pitchFamily="34" charset="0"/>
              </a:rPr>
              <a:t>Objectief</a:t>
            </a:r>
            <a:r>
              <a:rPr lang="en-US" sz="1000" b="1" dirty="0" smtClean="0">
                <a:latin typeface="Arial" pitchFamily="34" charset="0"/>
                <a:cs typeface="Arial" pitchFamily="34" charset="0"/>
              </a:rPr>
              <a:t> – </a:t>
            </a:r>
            <a:r>
              <a:rPr lang="en-US" sz="1000" b="1" dirty="0" err="1" smtClean="0">
                <a:latin typeface="Arial" pitchFamily="34" charset="0"/>
                <a:cs typeface="Arial" pitchFamily="34" charset="0"/>
              </a:rPr>
              <a:t>benodigdheden</a:t>
            </a:r>
            <a:r>
              <a:rPr lang="en-US" sz="1000" b="1" dirty="0" smtClean="0">
                <a:latin typeface="Arial" pitchFamily="34" charset="0"/>
                <a:cs typeface="Arial" pitchFamily="34" charset="0"/>
              </a:rPr>
              <a:t> </a:t>
            </a:r>
            <a:r>
              <a:rPr lang="en-US" sz="1000" b="1" dirty="0" err="1" smtClean="0">
                <a:latin typeface="Arial" pitchFamily="34" charset="0"/>
                <a:cs typeface="Arial" pitchFamily="34" charset="0"/>
              </a:rPr>
              <a:t>mondinspectie</a:t>
            </a:r>
            <a:endParaRPr lang="en-US" sz="1000" b="1" dirty="0" smtClean="0">
              <a:latin typeface="Arial" pitchFamily="34" charset="0"/>
              <a:cs typeface="Arial" pitchFamily="34" charset="0"/>
            </a:endParaRPr>
          </a:p>
          <a:p>
            <a:pPr marL="742950" lvl="1" indent="-285750">
              <a:buFont typeface="Wingdings" pitchFamily="2" charset="2"/>
              <a:buChar char="Ø"/>
              <a:defRPr/>
            </a:pPr>
            <a:r>
              <a:rPr lang="nl-NL" sz="1000" dirty="0" smtClean="0">
                <a:latin typeface="Arial" pitchFamily="34" charset="0"/>
                <a:cs typeface="Arial" pitchFamily="34" charset="0"/>
              </a:rPr>
              <a:t>Disposable handschoenen (eventueel reserve)</a:t>
            </a:r>
          </a:p>
          <a:p>
            <a:pPr marL="742950" lvl="1" indent="-285750">
              <a:buFont typeface="Wingdings" pitchFamily="2" charset="2"/>
              <a:buChar char="Ø"/>
              <a:defRPr/>
            </a:pPr>
            <a:r>
              <a:rPr lang="nl-NL" sz="1000" dirty="0" smtClean="0">
                <a:latin typeface="Arial" pitchFamily="34" charset="0"/>
                <a:cs typeface="Arial" pitchFamily="34" charset="0"/>
              </a:rPr>
              <a:t>Spatel evt. wattenstokje; vochtig</a:t>
            </a:r>
          </a:p>
          <a:p>
            <a:pPr marL="742950" lvl="1" indent="-285750">
              <a:buFont typeface="Wingdings" pitchFamily="2" charset="2"/>
              <a:buChar char="Ø"/>
              <a:defRPr/>
            </a:pPr>
            <a:r>
              <a:rPr lang="nl-NL" sz="1000" dirty="0" smtClean="0">
                <a:latin typeface="Arial" pitchFamily="34" charset="0"/>
                <a:cs typeface="Arial" pitchFamily="34" charset="0"/>
              </a:rPr>
              <a:t>Goed licht</a:t>
            </a:r>
          </a:p>
          <a:p>
            <a:pPr marL="742950" lvl="1" indent="-285750">
              <a:buFont typeface="Wingdings" pitchFamily="2" charset="2"/>
              <a:buChar char="Ø"/>
              <a:defRPr/>
            </a:pPr>
            <a:r>
              <a:rPr lang="nl-NL" sz="1000" dirty="0" smtClean="0">
                <a:latin typeface="Arial" pitchFamily="34" charset="0"/>
                <a:cs typeface="Arial" pitchFamily="34" charset="0"/>
              </a:rPr>
              <a:t>Eventueel vaseline (in tube)</a:t>
            </a:r>
          </a:p>
          <a:p>
            <a:pPr marL="742950" lvl="1" indent="-285750">
              <a:buFont typeface="Wingdings" pitchFamily="2" charset="2"/>
              <a:buChar char="Ø"/>
              <a:defRPr/>
            </a:pPr>
            <a:r>
              <a:rPr lang="nl-NL" sz="1000" dirty="0" smtClean="0">
                <a:latin typeface="Arial" pitchFamily="34" charset="0"/>
                <a:cs typeface="Arial" pitchFamily="34" charset="0"/>
              </a:rPr>
              <a:t>Gebittenbakje (indien van toepassing)</a:t>
            </a:r>
          </a:p>
          <a:p>
            <a:pPr marL="742950" lvl="1" indent="-285750">
              <a:buFont typeface="Wingdings" pitchFamily="2" charset="2"/>
              <a:buChar char="Ø"/>
              <a:defRPr/>
            </a:pPr>
            <a:r>
              <a:rPr lang="nl-NL" sz="1000" dirty="0" smtClean="0">
                <a:latin typeface="Arial" pitchFamily="34" charset="0"/>
                <a:cs typeface="Arial" pitchFamily="34" charset="0"/>
              </a:rPr>
              <a:t>Gaasje 5x5 cm</a:t>
            </a:r>
          </a:p>
          <a:p>
            <a:pPr>
              <a:defRPr/>
            </a:pPr>
            <a:endParaRPr lang="nl-NL" sz="1400" dirty="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jdelijke aanduiding voor dia-afbeelding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Tijdelijke aanduiding voor notities 2"/>
          <p:cNvSpPr>
            <a:spLocks noGrp="1"/>
          </p:cNvSpPr>
          <p:nvPr>
            <p:ph type="body" idx="1"/>
          </p:nvPr>
        </p:nvSpPr>
        <p:spPr bwMode="auto">
          <a:xfrm>
            <a:off x="917575" y="4716463"/>
            <a:ext cx="4962525" cy="4467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nl-NL" sz="1000" b="1" dirty="0">
                <a:latin typeface="Arial" pitchFamily="34" charset="0"/>
                <a:cs typeface="Arial" pitchFamily="34" charset="0"/>
              </a:rPr>
              <a:t>Meet- &amp; graderinginstrumenten</a:t>
            </a:r>
          </a:p>
          <a:p>
            <a:pPr marL="171450" indent="-171450">
              <a:lnSpc>
                <a:spcPct val="110000"/>
              </a:lnSpc>
              <a:buFont typeface="Wingdings" pitchFamily="2" charset="2"/>
              <a:buChar char="Ø"/>
              <a:defRPr/>
            </a:pPr>
            <a:r>
              <a:rPr lang="nl-NL" sz="1000" dirty="0" smtClean="0">
                <a:latin typeface="Arial" pitchFamily="34" charset="0"/>
                <a:cs typeface="Arial" pitchFamily="34" charset="0"/>
              </a:rPr>
              <a:t>Wij zijn niet getraind in het uitvragen van mondklachten (oAEs)</a:t>
            </a:r>
          </a:p>
          <a:p>
            <a:pPr marL="171450" indent="-171450">
              <a:lnSpc>
                <a:spcPct val="110000"/>
              </a:lnSpc>
              <a:buFont typeface="Wingdings" pitchFamily="2" charset="2"/>
              <a:buChar char="Ø"/>
              <a:defRPr/>
            </a:pPr>
            <a:r>
              <a:rPr lang="nl-NL" sz="1000" dirty="0" smtClean="0">
                <a:latin typeface="Arial" pitchFamily="34" charset="0"/>
                <a:cs typeface="Arial" pitchFamily="34" charset="0"/>
              </a:rPr>
              <a:t>conventionele meetinstrumenten dekken niet alle oAEs:</a:t>
            </a:r>
          </a:p>
          <a:p>
            <a:pPr marL="484188" indent="-171450">
              <a:lnSpc>
                <a:spcPct val="110000"/>
              </a:lnSpc>
              <a:buFont typeface="Wingdings" pitchFamily="2" charset="2"/>
              <a:buChar char="Ø"/>
              <a:defRPr/>
            </a:pPr>
            <a:r>
              <a:rPr lang="nl-NL" sz="1000" dirty="0" smtClean="0">
                <a:latin typeface="Arial" pitchFamily="34" charset="0"/>
                <a:cs typeface="Arial" pitchFamily="34" charset="0"/>
              </a:rPr>
              <a:t>NCI-CTCAE voorziet bv. niet in score orale intake</a:t>
            </a:r>
          </a:p>
          <a:p>
            <a:pPr marL="484187" indent="-171450">
              <a:lnSpc>
                <a:spcPct val="110000"/>
              </a:lnSpc>
              <a:buFont typeface="Wingdings" pitchFamily="2" charset="2"/>
              <a:buChar char="Ø"/>
              <a:defRPr/>
            </a:pPr>
            <a:r>
              <a:rPr lang="nl-NL" sz="1000" dirty="0" smtClean="0">
                <a:latin typeface="Arial" pitchFamily="34" charset="0"/>
                <a:cs typeface="Arial" pitchFamily="34" charset="0"/>
              </a:rPr>
              <a:t>een compilatie van items van bestaande instrumenten kunnen wellicht in combinatie met OMAS en een PRO</a:t>
            </a:r>
          </a:p>
          <a:p>
            <a:pPr marL="484188" indent="-171450">
              <a:lnSpc>
                <a:spcPct val="110000"/>
              </a:lnSpc>
              <a:buFont typeface="Wingdings" pitchFamily="2" charset="2"/>
              <a:buChar char="Ø"/>
              <a:defRPr/>
            </a:pPr>
            <a:r>
              <a:rPr lang="nl-NL" sz="1000" dirty="0" smtClean="0">
                <a:latin typeface="Arial" pitchFamily="34" charset="0"/>
                <a:cs typeface="Arial" pitchFamily="34" charset="0"/>
              </a:rPr>
              <a:t>voorbeeld gecompileerde hulpverlener instrument; items uit:</a:t>
            </a:r>
          </a:p>
          <a:p>
            <a:pPr marL="714375" indent="-171450">
              <a:lnSpc>
                <a:spcPct val="110000"/>
              </a:lnSpc>
              <a:defRPr/>
            </a:pPr>
            <a:r>
              <a:rPr lang="nl-NL" sz="1000" dirty="0" smtClean="0">
                <a:solidFill>
                  <a:srgbClr val="00CC00"/>
                </a:solidFill>
                <a:latin typeface="Arial" pitchFamily="34" charset="0"/>
                <a:cs typeface="Arial" pitchFamily="34" charset="0"/>
              </a:rPr>
              <a:t>1. NCI-CTCAE v4.0</a:t>
            </a:r>
          </a:p>
          <a:p>
            <a:pPr marL="714375" indent="-171450">
              <a:lnSpc>
                <a:spcPct val="110000"/>
              </a:lnSpc>
              <a:defRPr/>
            </a:pPr>
            <a:r>
              <a:rPr lang="nl-NL" sz="1000" dirty="0" smtClean="0">
                <a:solidFill>
                  <a:srgbClr val="00CC00"/>
                </a:solidFill>
                <a:latin typeface="Arial" pitchFamily="34" charset="0"/>
                <a:cs typeface="Arial" pitchFamily="34" charset="0"/>
              </a:rPr>
              <a:t>2. NCI-CTCAE v3.0  </a:t>
            </a:r>
          </a:p>
          <a:p>
            <a:pPr marL="714375" indent="-171450">
              <a:lnSpc>
                <a:spcPct val="110000"/>
              </a:lnSpc>
              <a:defRPr/>
            </a:pPr>
            <a:r>
              <a:rPr lang="nl-NL" sz="1000" dirty="0" smtClean="0">
                <a:solidFill>
                  <a:srgbClr val="00CC00"/>
                </a:solidFill>
                <a:latin typeface="Arial" pitchFamily="34" charset="0"/>
                <a:cs typeface="Arial" pitchFamily="34" charset="0"/>
              </a:rPr>
              <a:t>3. MASCC EGFR Inhibitor Skin </a:t>
            </a:r>
            <a:r>
              <a:rPr lang="nl-NL" sz="1000" dirty="0" err="1" smtClean="0">
                <a:solidFill>
                  <a:srgbClr val="00CC00"/>
                </a:solidFill>
                <a:latin typeface="Arial" pitchFamily="34" charset="0"/>
                <a:cs typeface="Arial" pitchFamily="34" charset="0"/>
              </a:rPr>
              <a:t>Toxicity</a:t>
            </a:r>
            <a:r>
              <a:rPr lang="nl-NL" sz="1000" dirty="0" smtClean="0">
                <a:solidFill>
                  <a:srgbClr val="00CC00"/>
                </a:solidFill>
                <a:latin typeface="Arial" pitchFamily="34" charset="0"/>
                <a:cs typeface="Arial" pitchFamily="34" charset="0"/>
              </a:rPr>
              <a:t> Tool (MESTT)-specifieker dan CTCAE 4.0</a:t>
            </a:r>
          </a:p>
          <a:p>
            <a:pPr marL="714375" indent="-171450">
              <a:lnSpc>
                <a:spcPct val="110000"/>
              </a:lnSpc>
              <a:defRPr/>
            </a:pPr>
            <a:r>
              <a:rPr lang="nl-NL" sz="1000" dirty="0" smtClean="0">
                <a:solidFill>
                  <a:srgbClr val="00CC00"/>
                </a:solidFill>
                <a:latin typeface="Arial" pitchFamily="34" charset="0"/>
                <a:cs typeface="Arial" pitchFamily="34" charset="0"/>
              </a:rPr>
              <a:t>4. OMAS</a:t>
            </a:r>
          </a:p>
          <a:p>
            <a:pPr marL="171450" indent="-171450">
              <a:lnSpc>
                <a:spcPct val="110000"/>
              </a:lnSpc>
              <a:buFont typeface="Wingdings" pitchFamily="2" charset="2"/>
              <a:buChar char="Ø"/>
              <a:defRPr/>
            </a:pPr>
            <a:r>
              <a:rPr lang="nl-NL" sz="1000" dirty="0" smtClean="0">
                <a:latin typeface="Arial" pitchFamily="34" charset="0"/>
                <a:cs typeface="Arial" pitchFamily="34" charset="0"/>
              </a:rPr>
              <a:t>PRO: aangepaste </a:t>
            </a:r>
            <a:r>
              <a:rPr lang="en-US" sz="1000" dirty="0" smtClean="0">
                <a:latin typeface="Arial" pitchFamily="34" charset="0"/>
                <a:cs typeface="Arial" pitchFamily="34" charset="0"/>
              </a:rPr>
              <a:t>Vanderbilt Head and Neck Symptom Survey (VHNSS) v2.0</a:t>
            </a:r>
            <a:r>
              <a:rPr lang="nl-NL" sz="1000" dirty="0" smtClean="0">
                <a:latin typeface="Arial" pitchFamily="34" charset="0"/>
                <a:cs typeface="Arial" pitchFamily="34" charset="0"/>
              </a:rPr>
              <a:t>  wellicht een optie?</a:t>
            </a:r>
          </a:p>
          <a:p>
            <a:pPr marL="171450" indent="-171450">
              <a:lnSpc>
                <a:spcPct val="110000"/>
              </a:lnSpc>
              <a:buFont typeface="Wingdings" pitchFamily="2" charset="2"/>
              <a:buChar char="Ø"/>
              <a:defRPr/>
            </a:pPr>
            <a:r>
              <a:rPr lang="nl-NL" sz="1000" dirty="0" smtClean="0">
                <a:latin typeface="Arial" pitchFamily="34" charset="0"/>
                <a:cs typeface="Arial" pitchFamily="34" charset="0"/>
              </a:rPr>
              <a:t>biopten, viruskweken of andere (laboratorium) metingen zinvol?</a:t>
            </a:r>
          </a:p>
          <a:p>
            <a:pPr marL="171450" indent="-171450" eaLnBrk="1" hangingPunct="1">
              <a:buFont typeface="Wingdings" pitchFamily="2" charset="2"/>
              <a:buChar char="Ø"/>
              <a:defRPr/>
            </a:pPr>
            <a:endParaRPr lang="nl-NL" dirty="0" smtClean="0"/>
          </a:p>
        </p:txBody>
      </p:sp>
      <p:sp>
        <p:nvSpPr>
          <p:cNvPr id="167940" name="Tijdelijke aanduiding voor dianummer 3"/>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600" b="1">
                <a:solidFill>
                  <a:schemeClr val="bg1"/>
                </a:solidFill>
                <a:latin typeface="Arial" pitchFamily="34" charset="0"/>
                <a:ea typeface="Gill Sans"/>
                <a:cs typeface="Gill Sans"/>
                <a:sym typeface="Gill Sans"/>
              </a:defRPr>
            </a:lvl1pPr>
            <a:lvl2pPr marL="742950" indent="-285750" eaLnBrk="0" hangingPunct="0">
              <a:defRPr sz="3600" b="1">
                <a:solidFill>
                  <a:schemeClr val="bg1"/>
                </a:solidFill>
                <a:latin typeface="Arial" pitchFamily="34" charset="0"/>
                <a:ea typeface="Gill Sans"/>
                <a:cs typeface="Gill Sans"/>
                <a:sym typeface="Gill Sans"/>
              </a:defRPr>
            </a:lvl2pPr>
            <a:lvl3pPr marL="1143000" indent="-228600" eaLnBrk="0" hangingPunct="0">
              <a:defRPr sz="3600" b="1">
                <a:solidFill>
                  <a:schemeClr val="bg1"/>
                </a:solidFill>
                <a:latin typeface="Arial" pitchFamily="34" charset="0"/>
                <a:ea typeface="Gill Sans"/>
                <a:cs typeface="Gill Sans"/>
                <a:sym typeface="Gill Sans"/>
              </a:defRPr>
            </a:lvl3pPr>
            <a:lvl4pPr marL="1600200" indent="-228600" eaLnBrk="0" hangingPunct="0">
              <a:defRPr sz="3600" b="1">
                <a:solidFill>
                  <a:schemeClr val="bg1"/>
                </a:solidFill>
                <a:latin typeface="Arial" pitchFamily="34" charset="0"/>
                <a:ea typeface="Gill Sans"/>
                <a:cs typeface="Gill Sans"/>
                <a:sym typeface="Gill Sans"/>
              </a:defRPr>
            </a:lvl4pPr>
            <a:lvl5pPr marL="2057400" indent="-228600" eaLnBrk="0" hangingPunct="0">
              <a:defRPr sz="3600" b="1">
                <a:solidFill>
                  <a:schemeClr val="bg1"/>
                </a:solidFill>
                <a:latin typeface="Arial" pitchFamily="34" charset="0"/>
                <a:ea typeface="Gill Sans"/>
                <a:cs typeface="Gill Sans"/>
                <a:sym typeface="Gill Sans"/>
              </a:defRPr>
            </a:lvl5pPr>
            <a:lvl6pPr marL="25146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pPr algn="r" eaLnBrk="1" hangingPunct="1"/>
            <a:fld id="{C16C68E0-DD1F-405C-9008-30B572679335}" type="slidenum">
              <a:rPr lang="en-US" sz="1200">
                <a:solidFill>
                  <a:schemeClr val="tx1"/>
                </a:solidFill>
                <a:ea typeface="MS PGothic" pitchFamily="34" charset="-128"/>
              </a:rPr>
              <a:pPr algn="r" eaLnBrk="1" hangingPunct="1"/>
              <a:t>21</a:t>
            </a:fld>
            <a:endParaRPr lang="en-US" sz="1200">
              <a:solidFill>
                <a:schemeClr val="tx1"/>
              </a:solidFill>
              <a:ea typeface="MS PGothic"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21F2BD53-9591-47AC-9E20-D25DE4840259}" type="slidenum">
              <a:rPr lang="en-GB" sz="1000" smtClean="0">
                <a:solidFill>
                  <a:srgbClr val="000000"/>
                </a:solidFill>
              </a:rPr>
              <a:pPr/>
              <a:t>22</a:t>
            </a:fld>
            <a:endParaRPr lang="en-GB" sz="1200" smtClean="0">
              <a:solidFill>
                <a:srgbClr val="000000"/>
              </a:solidFill>
              <a:latin typeface="Times" charset="0"/>
            </a:endParaRPr>
          </a:p>
        </p:txBody>
      </p:sp>
      <p:sp>
        <p:nvSpPr>
          <p:cNvPr id="129027" name="Rectangle 7"/>
          <p:cNvSpPr txBox="1">
            <a:spLocks noGrp="1"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r" eaLnBrk="1" hangingPunct="1"/>
            <a:fld id="{7E5F33AD-1939-4A01-BA01-FC8F583E3A4B}" type="slidenum">
              <a:rPr lang="en-US" sz="1200" b="0">
                <a:solidFill>
                  <a:srgbClr val="000000"/>
                </a:solidFill>
                <a:ea typeface="MS PGothic" pitchFamily="34" charset="-128"/>
                <a:cs typeface="+mn-cs"/>
              </a:rPr>
              <a:pPr algn="r" eaLnBrk="1" hangingPunct="1"/>
              <a:t>22</a:t>
            </a:fld>
            <a:endParaRPr lang="en-US" sz="1200" b="0">
              <a:solidFill>
                <a:srgbClr val="000000"/>
              </a:solidFill>
              <a:ea typeface="MS PGothic" pitchFamily="34" charset="-128"/>
              <a:cs typeface="+mn-cs"/>
            </a:endParaRPr>
          </a:p>
        </p:txBody>
      </p:sp>
      <p:sp>
        <p:nvSpPr>
          <p:cNvPr id="129028" name="Rectangle 2"/>
          <p:cNvSpPr>
            <a:spLocks noGrp="1" noRot="1" noChangeAspect="1" noChangeArrowheads="1" noTextEdit="1"/>
          </p:cNvSpPr>
          <p:nvPr>
            <p:ph type="sldImg"/>
          </p:nvPr>
        </p:nvSpPr>
        <p:spPr>
          <a:xfrm>
            <a:off x="917575" y="744538"/>
            <a:ext cx="4962525" cy="3722687"/>
          </a:xfrm>
          <a:ln/>
        </p:spPr>
      </p:sp>
      <p:sp>
        <p:nvSpPr>
          <p:cNvPr id="129029" name="Rectangle 3"/>
          <p:cNvSpPr>
            <a:spLocks noGrp="1" noChangeArrowheads="1"/>
          </p:cNvSpPr>
          <p:nvPr>
            <p:ph type="body" idx="1"/>
          </p:nvPr>
        </p:nvSpPr>
        <p:spPr>
          <a:xfrm>
            <a:off x="679450" y="4716463"/>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eaLnBrk="1" hangingPunct="1"/>
            <a:endParaRPr lang="nl-NL"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32CC06B6-7C19-4153-9F7C-A5DB7FC19BEF}" type="slidenum">
              <a:rPr lang="en-GB" sz="1000" smtClean="0">
                <a:solidFill>
                  <a:prstClr val="black"/>
                </a:solidFill>
              </a:rPr>
              <a:pPr/>
              <a:t>24</a:t>
            </a:fld>
            <a:endParaRPr lang="en-GB" sz="1200" smtClean="0">
              <a:solidFill>
                <a:prstClr val="black"/>
              </a:solidFill>
              <a:latin typeface="Times" charset="0"/>
            </a:endParaRPr>
          </a:p>
        </p:txBody>
      </p:sp>
      <p:sp>
        <p:nvSpPr>
          <p:cNvPr id="130051" name="Rectangle 2"/>
          <p:cNvSpPr>
            <a:spLocks noGrp="1" noRot="1" noChangeAspect="1" noChangeArrowheads="1" noTextEdit="1"/>
          </p:cNvSpPr>
          <p:nvPr>
            <p:ph type="sldImg"/>
          </p:nvPr>
        </p:nvSpPr>
        <p:spPr>
          <a:xfrm>
            <a:off x="917575" y="744538"/>
            <a:ext cx="4962525" cy="3722687"/>
          </a:xfrm>
          <a:ln/>
        </p:spPr>
      </p:sp>
      <p:sp>
        <p:nvSpPr>
          <p:cNvPr id="130052" name="Rectangle 3"/>
          <p:cNvSpPr>
            <a:spLocks noGrp="1" noChangeArrowheads="1"/>
          </p:cNvSpPr>
          <p:nvPr>
            <p:ph type="body" idx="1"/>
          </p:nvPr>
        </p:nvSpPr>
        <p:spPr>
          <a:noFill/>
        </p:spPr>
        <p:txBody>
          <a:bodyPr/>
          <a:lstStyle/>
          <a:p>
            <a:pPr eaLnBrk="1" hangingPunct="1"/>
            <a:endParaRPr lang="nl-NL"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02C6DDB4-2E3E-4269-B8E9-046B936E022A}" type="slidenum">
              <a:rPr lang="en-GB" sz="1000" smtClean="0">
                <a:solidFill>
                  <a:prstClr val="black"/>
                </a:solidFill>
              </a:rPr>
              <a:pPr/>
              <a:t>25</a:t>
            </a:fld>
            <a:endParaRPr lang="en-GB" sz="1200" smtClean="0">
              <a:solidFill>
                <a:prstClr val="black"/>
              </a:solidFill>
              <a:latin typeface="Times" charset="0"/>
            </a:endParaRPr>
          </a:p>
        </p:txBody>
      </p:sp>
      <p:sp>
        <p:nvSpPr>
          <p:cNvPr id="131075" name="Rectangle 2"/>
          <p:cNvSpPr>
            <a:spLocks noGrp="1" noRot="1" noChangeAspect="1" noChangeArrowheads="1" noTextEdit="1"/>
          </p:cNvSpPr>
          <p:nvPr>
            <p:ph type="sldImg"/>
          </p:nvPr>
        </p:nvSpPr>
        <p:spPr>
          <a:xfrm>
            <a:off x="917575" y="744538"/>
            <a:ext cx="4962525" cy="3722687"/>
          </a:xfrm>
          <a:ln/>
        </p:spPr>
      </p:sp>
      <p:sp>
        <p:nvSpPr>
          <p:cNvPr id="131076" name="Rectangle 3"/>
          <p:cNvSpPr>
            <a:spLocks noGrp="1" noChangeArrowheads="1"/>
          </p:cNvSpPr>
          <p:nvPr>
            <p:ph type="body" idx="1"/>
          </p:nvPr>
        </p:nvSpPr>
        <p:spPr>
          <a:noFill/>
        </p:spPr>
        <p:txBody>
          <a:bodyPr/>
          <a:lstStyle/>
          <a:p>
            <a:pPr eaLnBrk="1" hangingPunct="1"/>
            <a:endParaRPr lang="nl-N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CF18BFC2-4DC6-46D1-8361-0E154624BC7A}" type="slidenum">
              <a:rPr lang="en-GB" sz="1000"/>
              <a:pPr/>
              <a:t>2</a:t>
            </a:fld>
            <a:endParaRPr lang="en-GB" sz="1200">
              <a:latin typeface="Times" charset="0"/>
            </a:endParaRPr>
          </a:p>
        </p:txBody>
      </p:sp>
      <p:sp>
        <p:nvSpPr>
          <p:cNvPr id="61443" name="Rectangle 2"/>
          <p:cNvSpPr>
            <a:spLocks noGrp="1" noRot="1" noChangeAspect="1" noTextEdit="1"/>
          </p:cNvSpPr>
          <p:nvPr>
            <p:ph type="sldImg"/>
          </p:nvPr>
        </p:nvSpPr>
        <p:spPr>
          <a:xfrm>
            <a:off x="919163" y="746125"/>
            <a:ext cx="4960937" cy="3721100"/>
          </a:xfrm>
          <a:ln/>
        </p:spPr>
      </p:sp>
      <p:sp>
        <p:nvSpPr>
          <p:cNvPr id="61444" name="Rectangle 3"/>
          <p:cNvSpPr>
            <a:spLocks noGrp="1"/>
          </p:cNvSpPr>
          <p:nvPr>
            <p:ph type="body" idx="1"/>
          </p:nvPr>
        </p:nvSpPr>
        <p:spPr>
          <a:xfrm>
            <a:off x="679450" y="4714875"/>
            <a:ext cx="5438775" cy="4467225"/>
          </a:xfrm>
          <a:noFill/>
        </p:spPr>
        <p:txBody>
          <a:bodyPr lIns="95571" tIns="47786" rIns="95571" bIns="47786"/>
          <a:lstStyle/>
          <a:p>
            <a:pPr marL="228600" indent="-228600" eaLnBrk="1" hangingPunct="1">
              <a:spcBef>
                <a:spcPct val="0"/>
              </a:spcBef>
            </a:pPr>
            <a:r>
              <a:rPr lang="nl-NL" sz="1200" b="1" smtClean="0"/>
              <a:t>Dermatologische reacties</a:t>
            </a:r>
          </a:p>
          <a:p>
            <a:pPr marL="228600" indent="-228600" eaLnBrk="1" hangingPunct="1">
              <a:spcBef>
                <a:spcPct val="0"/>
              </a:spcBef>
            </a:pPr>
            <a:r>
              <a:rPr lang="nl-NL" sz="1200" smtClean="0"/>
              <a:t>De hiergenoemde percentages zijn indicaties. Over het algemeen worden bij EGFR-remmers in een hoger percentage en in een hogere gradatie dermatologische reacties waargenomen dan bij MKI en mTORI.</a:t>
            </a:r>
          </a:p>
          <a:p>
            <a:pPr marL="228600" indent="-228600" eaLnBrk="1" hangingPunct="1"/>
            <a:r>
              <a:rPr lang="nl-NL" sz="1200" smtClean="0"/>
              <a:t>2. Op de kwetsbare plaatsen van de vingers, tenen en hielen kan de huid droog/schilferig worden en kunnen fissuren ontstaan.</a:t>
            </a:r>
          </a:p>
          <a:p>
            <a:pPr marL="228600" indent="-228600" eaLnBrk="1" hangingPunct="1"/>
            <a:endParaRPr lang="nl-NL" sz="1200" smtClean="0"/>
          </a:p>
          <a:p>
            <a:pPr marL="228600" indent="-228600" eaLnBrk="1" hangingPunct="1"/>
            <a:r>
              <a:rPr lang="nl-NL" sz="1200" smtClean="0"/>
              <a:t>5. Paronychia kan zeer pijnlijk zijn en lijkt in ernstige gevallen op een ingegroeide teennagel wanneer pyogeen granuloom van de nagelwal optreedt.</a:t>
            </a:r>
            <a:r>
              <a:rPr lang="nl-NL" sz="1200" baseline="30000" smtClean="0"/>
              <a:t>1</a:t>
            </a:r>
            <a:r>
              <a:rPr lang="nl-NL" sz="1200" smtClean="0"/>
              <a:t> Hoewel het voornamelijk voorkomt in de grote teen, kunnen ook andere tenen en de vingers worden aangetast. Nagels hebben de neiging langzamer te groeien, zijn bros en barsten soms.</a:t>
            </a:r>
            <a:r>
              <a:rPr lang="nl-NL" sz="1200" baseline="30000" smtClean="0"/>
              <a:t>2</a:t>
            </a:r>
            <a:r>
              <a:rPr lang="nl-NL" sz="1200" smtClean="0"/>
              <a:t> Laat voorval– treedt doorgaans 4-8 weken op na aanvang van de behandeling. Er worden nagellaesies waargenomen zoals paronychia met ontsteking van de nagelwal (treedt voornamelijk op in de grote teen).</a:t>
            </a:r>
          </a:p>
          <a:p>
            <a:pPr marL="228600" indent="-228600" eaLnBrk="1" hangingPunct="1"/>
            <a:endParaRPr lang="nl-NL" sz="1200" smtClean="0"/>
          </a:p>
          <a:p>
            <a:pPr marL="228600" indent="-228600" eaLnBrk="1" hangingPunct="1"/>
            <a:r>
              <a:rPr lang="nl-NL" sz="1200" smtClean="0"/>
              <a:t>6. Het haar kan van structuur veranderen en broos en/of stug worden. De oogharen worden langer en gaan soms krullen.</a:t>
            </a:r>
          </a:p>
          <a:p>
            <a:pPr marL="228600" indent="-228600" eaLnBrk="1" hangingPunct="1"/>
            <a:r>
              <a:rPr lang="nl-NL" sz="1200" smtClean="0"/>
              <a:t>Op het gezicht kan fijn donshaar groeien.</a:t>
            </a:r>
          </a:p>
          <a:p>
            <a:pPr marL="228600" indent="-228600" eaLnBrk="1" hangingPunct="1">
              <a:spcBef>
                <a:spcPct val="0"/>
              </a:spcBef>
            </a:pPr>
            <a:endParaRPr lang="nl-NL" sz="1200" smtClean="0"/>
          </a:p>
          <a:p>
            <a:pPr marL="228600" indent="-228600" eaLnBrk="1" hangingPunct="1">
              <a:spcBef>
                <a:spcPct val="0"/>
              </a:spcBef>
              <a:buFontTx/>
              <a:buAutoNum type="arabicPeriod"/>
            </a:pPr>
            <a:r>
              <a:rPr lang="nl-NL" sz="1200" smtClean="0"/>
              <a:t>Segaert S &amp; Van Cutsem E. </a:t>
            </a:r>
            <a:r>
              <a:rPr lang="nl-NL" sz="1200" i="1" smtClean="0"/>
              <a:t>Ann Oncol</a:t>
            </a:r>
            <a:r>
              <a:rPr lang="nl-NL" sz="1200" smtClean="0"/>
              <a:t>. 2005, 16(9):1425-33.  </a:t>
            </a:r>
          </a:p>
          <a:p>
            <a:pPr marL="228600" indent="-228600" eaLnBrk="1" hangingPunct="1">
              <a:spcBef>
                <a:spcPct val="0"/>
              </a:spcBef>
              <a:buFontTx/>
              <a:buAutoNum type="arabicPeriod"/>
            </a:pPr>
            <a:r>
              <a:rPr lang="nl-NL" sz="1200" smtClean="0"/>
              <a:t>Shah NT et al. </a:t>
            </a:r>
            <a:r>
              <a:rPr lang="nl-NL" sz="1200" i="1" smtClean="0"/>
              <a:t>J Clin Oncol</a:t>
            </a:r>
            <a:r>
              <a:rPr lang="nl-NL" sz="1200" smtClean="0"/>
              <a:t> 2005;23: 165-174.</a:t>
            </a:r>
          </a:p>
          <a:p>
            <a:pPr marL="228600" indent="-228600" eaLnBrk="1" hangingPunct="1"/>
            <a:endParaRPr lang="nl-NL" sz="12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p:cNvSpPr>
            <a:spLocks noGrp="1" noChangeArrowheads="1"/>
          </p:cNvSpPr>
          <p:nvPr>
            <p:ph type="body" idx="1"/>
          </p:nvPr>
        </p:nvSpPr>
        <p:spPr bwMode="auto">
          <a:xfrm>
            <a:off x="917575" y="4716463"/>
            <a:ext cx="4962525" cy="4467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Aft>
                <a:spcPct val="10000"/>
              </a:spcAft>
              <a:defRPr/>
            </a:pPr>
            <a:r>
              <a:rPr lang="en-US" sz="1000" b="1" dirty="0" smtClean="0">
                <a:latin typeface="Arial" pitchFamily="34" charset="0"/>
                <a:cs typeface="Arial" pitchFamily="34" charset="0"/>
              </a:rPr>
              <a:t>VHNSSv2.0</a:t>
            </a:r>
            <a:endParaRPr lang="nl-NL" sz="1000" b="1" dirty="0" smtClean="0">
              <a:latin typeface="Arial" pitchFamily="34" charset="0"/>
              <a:cs typeface="Arial" pitchFamily="34" charset="0"/>
            </a:endParaRPr>
          </a:p>
          <a:p>
            <a:pPr marL="171450" indent="-171450">
              <a:spcAft>
                <a:spcPct val="10000"/>
              </a:spcAft>
              <a:buFont typeface="Wingdings" pitchFamily="2" charset="2"/>
              <a:buChar char="Ø"/>
              <a:defRPr/>
            </a:pPr>
            <a:r>
              <a:rPr lang="nl-NL" sz="1000" dirty="0" smtClean="0">
                <a:latin typeface="Arial" pitchFamily="34" charset="0"/>
                <a:cs typeface="Arial" pitchFamily="34" charset="0"/>
              </a:rPr>
              <a:t>ontwikkeld om tumor- en behandeling specifieke chemoradiatie symptomen in hoofd-hals kanker te meten</a:t>
            </a:r>
          </a:p>
          <a:p>
            <a:pPr marL="171450" indent="-171450">
              <a:spcAft>
                <a:spcPct val="10000"/>
              </a:spcAft>
              <a:buFont typeface="Wingdings" pitchFamily="2" charset="2"/>
              <a:buChar char="Ø"/>
              <a:defRPr/>
            </a:pPr>
            <a:r>
              <a:rPr lang="nl-NL" sz="1000" dirty="0" smtClean="0">
                <a:latin typeface="Arial" pitchFamily="34" charset="0"/>
                <a:cs typeface="Arial" pitchFamily="34" charset="0"/>
              </a:rPr>
              <a:t>meet behandeling gerelateerde symptoom last &amp; late orale klachten</a:t>
            </a:r>
          </a:p>
          <a:p>
            <a:pPr marL="171450" indent="-171450">
              <a:spcAft>
                <a:spcPct val="10000"/>
              </a:spcAft>
              <a:buFont typeface="Wingdings" pitchFamily="2" charset="2"/>
              <a:buChar char="Ø"/>
              <a:defRPr/>
            </a:pPr>
            <a:r>
              <a:rPr lang="nl-NL" sz="1000" dirty="0" smtClean="0">
                <a:latin typeface="Arial" pitchFamily="34" charset="0"/>
                <a:cs typeface="Arial" pitchFamily="34" charset="0"/>
              </a:rPr>
              <a:t>50 items welke symptomen </a:t>
            </a:r>
            <a:r>
              <a:rPr lang="nl-NL" sz="1000" dirty="0" err="1" smtClean="0">
                <a:latin typeface="Arial" pitchFamily="34" charset="0"/>
                <a:cs typeface="Arial" pitchFamily="34" charset="0"/>
              </a:rPr>
              <a:t>cq</a:t>
            </a:r>
            <a:r>
              <a:rPr lang="nl-NL" sz="1000" dirty="0" smtClean="0">
                <a:latin typeface="Arial" pitchFamily="34" charset="0"/>
                <a:cs typeface="Arial" pitchFamily="34" charset="0"/>
              </a:rPr>
              <a:t> functionele impact scoort</a:t>
            </a:r>
          </a:p>
          <a:p>
            <a:pPr marL="171450" indent="-171450">
              <a:spcAft>
                <a:spcPct val="10000"/>
              </a:spcAft>
              <a:buFont typeface="Wingdings" pitchFamily="2" charset="2"/>
              <a:buChar char="Ø"/>
              <a:defRPr/>
            </a:pPr>
            <a:r>
              <a:rPr lang="nl-NL" sz="1000" dirty="0" smtClean="0">
                <a:latin typeface="Arial" pitchFamily="34" charset="0"/>
                <a:cs typeface="Arial" pitchFamily="34" charset="0"/>
              </a:rPr>
              <a:t>items scoren op een 10 point </a:t>
            </a:r>
            <a:r>
              <a:rPr lang="nl-NL" sz="1000" dirty="0" err="1" smtClean="0">
                <a:latin typeface="Arial" pitchFamily="34" charset="0"/>
                <a:cs typeface="Arial" pitchFamily="34" charset="0"/>
              </a:rPr>
              <a:t>Likert</a:t>
            </a:r>
            <a:r>
              <a:rPr lang="nl-NL" sz="1000" dirty="0" smtClean="0">
                <a:latin typeface="Arial" pitchFamily="34" charset="0"/>
                <a:cs typeface="Arial" pitchFamily="34" charset="0"/>
              </a:rPr>
              <a:t> schaal (variërend van “helemaal niet” tot “heel erg”)</a:t>
            </a:r>
          </a:p>
          <a:p>
            <a:pPr marL="171450" indent="-171450">
              <a:spcAft>
                <a:spcPct val="10000"/>
              </a:spcAft>
              <a:buFont typeface="Wingdings" pitchFamily="2" charset="2"/>
              <a:buChar char="Ø"/>
              <a:defRPr/>
            </a:pPr>
            <a:r>
              <a:rPr lang="nl-NL" sz="1000" dirty="0" smtClean="0">
                <a:latin typeface="Arial" pitchFamily="34" charset="0"/>
                <a:cs typeface="Arial" pitchFamily="34" charset="0"/>
              </a:rPr>
              <a:t>omdat de functionele implicaties van de hoofd-hals tumoren geassocieerde oAEs dezelfde klachten laten zien als met mTORI, is de VHNSS met enkele aanpassingen een goed instrument voor gebruik in deze populatie</a:t>
            </a:r>
          </a:p>
          <a:p>
            <a:pPr marL="171450" indent="-171450">
              <a:spcAft>
                <a:spcPct val="10000"/>
              </a:spcAft>
              <a:buFont typeface="Wingdings" pitchFamily="2" charset="2"/>
              <a:buChar char="Ø"/>
              <a:defRPr/>
            </a:pPr>
            <a:r>
              <a:rPr lang="nl-NL" sz="1000" dirty="0" smtClean="0">
                <a:latin typeface="Arial" pitchFamily="34" charset="0"/>
                <a:cs typeface="Arial" pitchFamily="34" charset="0"/>
              </a:rPr>
              <a:t>meet vooral klachten, minder </a:t>
            </a:r>
            <a:r>
              <a:rPr lang="nl-NL" sz="1000" dirty="0" err="1" smtClean="0">
                <a:latin typeface="Arial" pitchFamily="34" charset="0"/>
                <a:cs typeface="Arial" pitchFamily="34" charset="0"/>
              </a:rPr>
              <a:t>KvL</a:t>
            </a:r>
            <a:endParaRPr lang="nl-NL" sz="1000" dirty="0" smtClean="0">
              <a:latin typeface="Arial" pitchFamily="34" charset="0"/>
              <a:cs typeface="Arial" pitchFamily="34" charset="0"/>
            </a:endParaRPr>
          </a:p>
          <a:p>
            <a:pPr marL="171450" indent="-171450">
              <a:spcAft>
                <a:spcPct val="10000"/>
              </a:spcAft>
              <a:buFont typeface="Wingdings" pitchFamily="2" charset="2"/>
              <a:buChar char="Ø"/>
              <a:defRPr/>
            </a:pPr>
            <a:endParaRPr lang="nl-NL" sz="1000" dirty="0" smtClean="0">
              <a:latin typeface="Arial" pitchFamily="34" charset="0"/>
              <a:cs typeface="Arial" pitchFamily="34" charset="0"/>
            </a:endParaRPr>
          </a:p>
          <a:p>
            <a:pPr eaLnBrk="1" hangingPunct="1">
              <a:defRPr/>
            </a:pPr>
            <a:r>
              <a:rPr lang="en-US" sz="1000" b="1" dirty="0" err="1" smtClean="0">
                <a:latin typeface="Arial" pitchFamily="34" charset="0"/>
                <a:ea typeface="MS PGothic" pitchFamily="34" charset="-128"/>
                <a:cs typeface="Arial" pitchFamily="34" charset="0"/>
              </a:rPr>
              <a:t>Bron</a:t>
            </a:r>
            <a:r>
              <a:rPr lang="en-US" sz="1000" b="1" dirty="0" smtClean="0">
                <a:latin typeface="Arial" pitchFamily="34" charset="0"/>
                <a:ea typeface="MS PGothic" pitchFamily="34" charset="-128"/>
                <a:cs typeface="Arial" pitchFamily="34" charset="0"/>
              </a:rPr>
              <a:t>:</a:t>
            </a:r>
            <a:endParaRPr lang="nl-NL" sz="1000" b="1" dirty="0" smtClean="0">
              <a:latin typeface="Arial" pitchFamily="34" charset="0"/>
              <a:ea typeface="MS PGothic" pitchFamily="34" charset="-128"/>
              <a:cs typeface="Arial" pitchFamily="34" charset="0"/>
            </a:endParaRPr>
          </a:p>
          <a:p>
            <a:pPr eaLnBrk="1" hangingPunct="1">
              <a:defRPr/>
            </a:pPr>
            <a:r>
              <a:rPr lang="nl-NL" sz="1000" dirty="0" err="1" smtClean="0">
                <a:latin typeface="Arial" pitchFamily="34" charset="0"/>
                <a:ea typeface="MS PGothic" pitchFamily="34" charset="-128"/>
                <a:cs typeface="Arial" pitchFamily="34" charset="0"/>
              </a:rPr>
              <a:t>Cooperstein</a:t>
            </a:r>
            <a:r>
              <a:rPr lang="nl-NL" sz="1000" dirty="0" smtClean="0">
                <a:latin typeface="Arial" pitchFamily="34" charset="0"/>
                <a:ea typeface="MS PGothic" pitchFamily="34" charset="-128"/>
                <a:cs typeface="Arial" pitchFamily="34" charset="0"/>
              </a:rPr>
              <a:t> E. et al, JCO, 2010</a:t>
            </a:r>
          </a:p>
          <a:p>
            <a:pPr eaLnBrk="1" hangingPunct="1">
              <a:defRPr/>
            </a:pPr>
            <a:endParaRPr lang="nl-NL" sz="1000" dirty="0"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32F6A7EC-D554-434B-8844-7A61DA88BE9B}" type="slidenum">
              <a:rPr lang="en-GB" sz="1000"/>
              <a:pPr/>
              <a:t>29</a:t>
            </a:fld>
            <a:endParaRPr lang="en-GB" sz="1200">
              <a:latin typeface="Times" charset="0"/>
            </a:endParaRPr>
          </a:p>
        </p:txBody>
      </p:sp>
      <p:sp>
        <p:nvSpPr>
          <p:cNvPr id="87043" name="Rectangle 7"/>
          <p:cNvSpPr txBox="1">
            <a:spLocks noGrp="1" noChangeArrowheads="1"/>
          </p:cNvSpPr>
          <p:nvPr/>
        </p:nvSpPr>
        <p:spPr bwMode="auto">
          <a:xfrm>
            <a:off x="3851275" y="9431338"/>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0" tIns="45840" rIns="91680" bIns="45840" anchor="b"/>
          <a:lstStyle>
            <a:lvl1pPr defTabSz="917575" eaLnBrk="0" hangingPunct="0">
              <a:defRPr sz="2800">
                <a:solidFill>
                  <a:schemeClr val="tx1"/>
                </a:solidFill>
                <a:latin typeface="Arial" pitchFamily="34" charset="0"/>
              </a:defRPr>
            </a:lvl1pPr>
            <a:lvl2pPr marL="742950" indent="-285750" defTabSz="917575" eaLnBrk="0" hangingPunct="0">
              <a:defRPr sz="2800">
                <a:solidFill>
                  <a:schemeClr val="tx1"/>
                </a:solidFill>
                <a:latin typeface="Arial" pitchFamily="34" charset="0"/>
              </a:defRPr>
            </a:lvl2pPr>
            <a:lvl3pPr marL="1143000" indent="-228600" defTabSz="917575" eaLnBrk="0" hangingPunct="0">
              <a:defRPr sz="2800">
                <a:solidFill>
                  <a:schemeClr val="tx1"/>
                </a:solidFill>
                <a:latin typeface="Arial" pitchFamily="34" charset="0"/>
              </a:defRPr>
            </a:lvl3pPr>
            <a:lvl4pPr marL="1600200" indent="-228600" defTabSz="917575" eaLnBrk="0" hangingPunct="0">
              <a:defRPr sz="2800">
                <a:solidFill>
                  <a:schemeClr val="tx1"/>
                </a:solidFill>
                <a:latin typeface="Arial" pitchFamily="34" charset="0"/>
              </a:defRPr>
            </a:lvl4pPr>
            <a:lvl5pPr marL="2057400" indent="-228600" defTabSz="917575" eaLnBrk="0" hangingPunct="0">
              <a:defRPr sz="2800">
                <a:solidFill>
                  <a:schemeClr val="tx1"/>
                </a:solidFill>
                <a:latin typeface="Arial" pitchFamily="34" charset="0"/>
              </a:defRPr>
            </a:lvl5pPr>
            <a:lvl6pPr marL="2514600" indent="-228600" defTabSz="917575"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defTabSz="917575"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defTabSz="917575"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defTabSz="917575" eaLnBrk="0" fontAlgn="base" hangingPunct="0">
              <a:lnSpc>
                <a:spcPct val="120000"/>
              </a:lnSpc>
              <a:spcBef>
                <a:spcPct val="20000"/>
              </a:spcBef>
              <a:spcAft>
                <a:spcPct val="0"/>
              </a:spcAft>
              <a:defRPr sz="2800">
                <a:solidFill>
                  <a:schemeClr val="tx1"/>
                </a:solidFill>
                <a:latin typeface="Arial" pitchFamily="34" charset="0"/>
              </a:defRPr>
            </a:lvl9pPr>
          </a:lstStyle>
          <a:p>
            <a:pPr algn="r" eaLnBrk="1" hangingPunct="1">
              <a:lnSpc>
                <a:spcPct val="100000"/>
              </a:lnSpc>
              <a:spcBef>
                <a:spcPct val="0"/>
              </a:spcBef>
            </a:pPr>
            <a:fld id="{27D3881D-7207-4AF8-9247-DCF82949A363}" type="slidenum">
              <a:rPr lang="en-GB" sz="1200">
                <a:ea typeface="Arial Unicode MS" pitchFamily="34" charset="-128"/>
                <a:cs typeface="Arial Unicode MS" pitchFamily="34" charset="-128"/>
              </a:rPr>
              <a:pPr algn="r" eaLnBrk="1" hangingPunct="1">
                <a:lnSpc>
                  <a:spcPct val="100000"/>
                </a:lnSpc>
                <a:spcBef>
                  <a:spcPct val="0"/>
                </a:spcBef>
              </a:pPr>
              <a:t>29</a:t>
            </a:fld>
            <a:endParaRPr lang="en-GB" sz="1200">
              <a:latin typeface="Times" charset="0"/>
              <a:ea typeface="Arial Unicode MS" pitchFamily="34" charset="-128"/>
              <a:cs typeface="Arial Unicode MS" pitchFamily="34" charset="-128"/>
            </a:endParaRPr>
          </a:p>
        </p:txBody>
      </p:sp>
      <p:sp>
        <p:nvSpPr>
          <p:cNvPr id="87044" name="Rectangle 2"/>
          <p:cNvSpPr>
            <a:spLocks noGrp="1" noRot="1" noChangeAspect="1" noChangeArrowheads="1" noTextEdit="1"/>
          </p:cNvSpPr>
          <p:nvPr>
            <p:ph type="sldImg"/>
          </p:nvPr>
        </p:nvSpPr>
        <p:spPr>
          <a:xfrm>
            <a:off x="919163" y="746125"/>
            <a:ext cx="4962525" cy="3721100"/>
          </a:xfrm>
          <a:ln/>
        </p:spPr>
      </p:sp>
      <p:sp>
        <p:nvSpPr>
          <p:cNvPr id="87045" name="Rectangle 3"/>
          <p:cNvSpPr>
            <a:spLocks noGrp="1" noChangeArrowheads="1"/>
          </p:cNvSpPr>
          <p:nvPr>
            <p:ph type="body" idx="1"/>
          </p:nvPr>
        </p:nvSpPr>
        <p:spPr>
          <a:xfrm>
            <a:off x="906463" y="4713288"/>
            <a:ext cx="4984750" cy="4468812"/>
          </a:xfrm>
          <a:noFill/>
        </p:spPr>
        <p:txBody>
          <a:bodyPr lIns="91680" tIns="45840" rIns="91680" bIns="45840"/>
          <a:lstStyle/>
          <a:p>
            <a:pPr eaLnBrk="1" hangingPunct="1"/>
            <a:r>
              <a:rPr lang="nl-NL" smtClean="0"/>
              <a:t>Behandeling:</a:t>
            </a:r>
          </a:p>
          <a:p>
            <a:pPr lvl="1" eaLnBrk="1" hangingPunct="1"/>
            <a:r>
              <a:rPr lang="nl-NL" smtClean="0"/>
              <a:t>Palliatie: </a:t>
            </a:r>
          </a:p>
          <a:p>
            <a:pPr lvl="2" eaLnBrk="1" hangingPunct="1"/>
            <a:r>
              <a:rPr lang="nl-NL" smtClean="0"/>
              <a:t>Tandpasta aanpassen </a:t>
            </a:r>
          </a:p>
          <a:p>
            <a:pPr lvl="2" eaLnBrk="1" hangingPunct="1"/>
            <a:r>
              <a:rPr lang="nl-NL" smtClean="0"/>
              <a:t>Viskeus lidocaïne</a:t>
            </a:r>
          </a:p>
          <a:p>
            <a:pPr lvl="2" eaLnBrk="1" hangingPunct="1"/>
            <a:r>
              <a:rPr lang="nl-NL" smtClean="0"/>
              <a:t>Dieetaanpassingen</a:t>
            </a:r>
          </a:p>
          <a:p>
            <a:pPr lvl="2" eaLnBrk="1" hangingPunct="1"/>
            <a:r>
              <a:rPr lang="nl-NL" smtClean="0"/>
              <a:t>Geen alcoholbevattende mondspoelsels</a:t>
            </a:r>
          </a:p>
          <a:p>
            <a:pPr lvl="2" eaLnBrk="1" hangingPunct="1"/>
            <a:r>
              <a:rPr lang="nl-NL" smtClean="0"/>
              <a:t>Vaseline voor mondhoeken</a:t>
            </a:r>
          </a:p>
          <a:p>
            <a:pPr lvl="1" eaLnBrk="1" hangingPunct="1"/>
            <a:r>
              <a:rPr lang="nl-NL" smtClean="0"/>
              <a:t>Uitstel voor graad 3, soms  dosisreductie voor graad 4</a:t>
            </a:r>
          </a:p>
          <a:p>
            <a:pPr eaLnBrk="1" hangingPunct="1"/>
            <a:r>
              <a:rPr lang="nl-NL" smtClean="0"/>
              <a:t>Patiëntenvoorlichting:</a:t>
            </a:r>
          </a:p>
          <a:p>
            <a:pPr lvl="1" eaLnBrk="1" hangingPunct="1"/>
            <a:r>
              <a:rPr lang="nl-NL" smtClean="0"/>
              <a:t>Dieetaanpassingen, alcohol vermijden</a:t>
            </a:r>
          </a:p>
          <a:p>
            <a:pPr lvl="1" eaLnBrk="1" hangingPunct="1"/>
            <a:r>
              <a:rPr lang="nl-NL" smtClean="0"/>
              <a:t>Behandeling als boven (pijn bestrijding)</a:t>
            </a:r>
          </a:p>
          <a:p>
            <a:pPr eaLnBrk="1" hangingPunct="1"/>
            <a:endParaRPr lang="nl-N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EB28060A-28F7-4BBD-B6FF-2A2DB031511C}" type="slidenum">
              <a:rPr lang="en-GB" sz="1000"/>
              <a:pPr/>
              <a:t>30</a:t>
            </a:fld>
            <a:endParaRPr lang="en-GB" sz="1200">
              <a:latin typeface="Times" charset="0"/>
            </a:endParaRPr>
          </a:p>
        </p:txBody>
      </p:sp>
      <p:sp>
        <p:nvSpPr>
          <p:cNvPr id="88067" name="Rectangle 7"/>
          <p:cNvSpPr txBox="1">
            <a:spLocks noGrp="1" noChangeArrowheads="1"/>
          </p:cNvSpPr>
          <p:nvPr/>
        </p:nvSpPr>
        <p:spPr bwMode="auto">
          <a:xfrm>
            <a:off x="3851275" y="9431338"/>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0" tIns="45840" rIns="91680" bIns="45840" anchor="b"/>
          <a:lstStyle>
            <a:lvl1pPr defTabSz="917575" eaLnBrk="0" hangingPunct="0">
              <a:defRPr sz="2800">
                <a:solidFill>
                  <a:schemeClr val="tx1"/>
                </a:solidFill>
                <a:latin typeface="Arial" pitchFamily="34" charset="0"/>
              </a:defRPr>
            </a:lvl1pPr>
            <a:lvl2pPr marL="742950" indent="-285750" defTabSz="917575" eaLnBrk="0" hangingPunct="0">
              <a:defRPr sz="2800">
                <a:solidFill>
                  <a:schemeClr val="tx1"/>
                </a:solidFill>
                <a:latin typeface="Arial" pitchFamily="34" charset="0"/>
              </a:defRPr>
            </a:lvl2pPr>
            <a:lvl3pPr marL="1143000" indent="-228600" defTabSz="917575" eaLnBrk="0" hangingPunct="0">
              <a:defRPr sz="2800">
                <a:solidFill>
                  <a:schemeClr val="tx1"/>
                </a:solidFill>
                <a:latin typeface="Arial" pitchFamily="34" charset="0"/>
              </a:defRPr>
            </a:lvl3pPr>
            <a:lvl4pPr marL="1600200" indent="-228600" defTabSz="917575" eaLnBrk="0" hangingPunct="0">
              <a:defRPr sz="2800">
                <a:solidFill>
                  <a:schemeClr val="tx1"/>
                </a:solidFill>
                <a:latin typeface="Arial" pitchFamily="34" charset="0"/>
              </a:defRPr>
            </a:lvl4pPr>
            <a:lvl5pPr marL="2057400" indent="-228600" defTabSz="917575" eaLnBrk="0" hangingPunct="0">
              <a:defRPr sz="2800">
                <a:solidFill>
                  <a:schemeClr val="tx1"/>
                </a:solidFill>
                <a:latin typeface="Arial" pitchFamily="34" charset="0"/>
              </a:defRPr>
            </a:lvl5pPr>
            <a:lvl6pPr marL="2514600" indent="-228600" defTabSz="917575"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defTabSz="917575"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defTabSz="917575"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defTabSz="917575" eaLnBrk="0" fontAlgn="base" hangingPunct="0">
              <a:lnSpc>
                <a:spcPct val="120000"/>
              </a:lnSpc>
              <a:spcBef>
                <a:spcPct val="20000"/>
              </a:spcBef>
              <a:spcAft>
                <a:spcPct val="0"/>
              </a:spcAft>
              <a:defRPr sz="2800">
                <a:solidFill>
                  <a:schemeClr val="tx1"/>
                </a:solidFill>
                <a:latin typeface="Arial" pitchFamily="34" charset="0"/>
              </a:defRPr>
            </a:lvl9pPr>
          </a:lstStyle>
          <a:p>
            <a:pPr algn="r" eaLnBrk="1" hangingPunct="1">
              <a:lnSpc>
                <a:spcPct val="100000"/>
              </a:lnSpc>
              <a:spcBef>
                <a:spcPct val="0"/>
              </a:spcBef>
            </a:pPr>
            <a:fld id="{EC25F2BE-1BF1-4083-A7A6-2E770EC7E6B6}" type="slidenum">
              <a:rPr lang="en-GB" sz="1200">
                <a:ea typeface="Arial Unicode MS" pitchFamily="34" charset="-128"/>
                <a:cs typeface="Arial Unicode MS" pitchFamily="34" charset="-128"/>
              </a:rPr>
              <a:pPr algn="r" eaLnBrk="1" hangingPunct="1">
                <a:lnSpc>
                  <a:spcPct val="100000"/>
                </a:lnSpc>
                <a:spcBef>
                  <a:spcPct val="0"/>
                </a:spcBef>
              </a:pPr>
              <a:t>30</a:t>
            </a:fld>
            <a:endParaRPr lang="en-GB" sz="1200">
              <a:latin typeface="Times" charset="0"/>
              <a:ea typeface="Arial Unicode MS" pitchFamily="34" charset="-128"/>
              <a:cs typeface="Arial Unicode MS" pitchFamily="34" charset="-128"/>
            </a:endParaRPr>
          </a:p>
        </p:txBody>
      </p:sp>
      <p:sp>
        <p:nvSpPr>
          <p:cNvPr id="88068" name="Rectangle 2"/>
          <p:cNvSpPr>
            <a:spLocks noGrp="1" noRot="1" noChangeAspect="1" noChangeArrowheads="1" noTextEdit="1"/>
          </p:cNvSpPr>
          <p:nvPr>
            <p:ph type="sldImg"/>
          </p:nvPr>
        </p:nvSpPr>
        <p:spPr>
          <a:xfrm>
            <a:off x="919163" y="746125"/>
            <a:ext cx="4962525" cy="3721100"/>
          </a:xfrm>
          <a:ln/>
        </p:spPr>
      </p:sp>
      <p:sp>
        <p:nvSpPr>
          <p:cNvPr id="88069" name="Rectangle 3"/>
          <p:cNvSpPr>
            <a:spLocks noGrp="1" noChangeArrowheads="1"/>
          </p:cNvSpPr>
          <p:nvPr>
            <p:ph type="body" idx="1"/>
          </p:nvPr>
        </p:nvSpPr>
        <p:spPr>
          <a:xfrm>
            <a:off x="906463" y="4713288"/>
            <a:ext cx="4984750" cy="4468812"/>
          </a:xfrm>
          <a:noFill/>
        </p:spPr>
        <p:txBody>
          <a:bodyPr lIns="91680" tIns="45840" rIns="91680" bIns="45840"/>
          <a:lstStyle/>
          <a:p>
            <a:pPr eaLnBrk="1" hangingPunct="1"/>
            <a:r>
              <a:rPr lang="nl-NL" smtClean="0"/>
              <a:t>Behandeling:</a:t>
            </a:r>
          </a:p>
          <a:p>
            <a:pPr lvl="1" eaLnBrk="1" hangingPunct="1"/>
            <a:r>
              <a:rPr lang="nl-NL" smtClean="0"/>
              <a:t>Palliatie: </a:t>
            </a:r>
          </a:p>
          <a:p>
            <a:pPr lvl="2" eaLnBrk="1" hangingPunct="1"/>
            <a:r>
              <a:rPr lang="nl-NL" smtClean="0"/>
              <a:t>Tandpasta aanpassen </a:t>
            </a:r>
          </a:p>
          <a:p>
            <a:pPr lvl="2" eaLnBrk="1" hangingPunct="1"/>
            <a:r>
              <a:rPr lang="nl-NL" smtClean="0"/>
              <a:t>Viskeus lidocaïne</a:t>
            </a:r>
          </a:p>
          <a:p>
            <a:pPr lvl="2" eaLnBrk="1" hangingPunct="1"/>
            <a:r>
              <a:rPr lang="nl-NL" smtClean="0"/>
              <a:t>Dieetaanpassingen</a:t>
            </a:r>
          </a:p>
          <a:p>
            <a:pPr lvl="2" eaLnBrk="1" hangingPunct="1"/>
            <a:r>
              <a:rPr lang="nl-NL" smtClean="0"/>
              <a:t>Geen alcoholbevattende mondspoelsels</a:t>
            </a:r>
          </a:p>
          <a:p>
            <a:pPr lvl="2" eaLnBrk="1" hangingPunct="1"/>
            <a:r>
              <a:rPr lang="nl-NL" smtClean="0"/>
              <a:t>Vaseline voor mondhoeken</a:t>
            </a:r>
          </a:p>
          <a:p>
            <a:pPr lvl="1" eaLnBrk="1" hangingPunct="1"/>
            <a:r>
              <a:rPr lang="nl-NL" smtClean="0"/>
              <a:t>Uitstel voor graad 3, soms  dosisreductie voor graad 4</a:t>
            </a:r>
          </a:p>
          <a:p>
            <a:pPr eaLnBrk="1" hangingPunct="1"/>
            <a:r>
              <a:rPr lang="nl-NL" smtClean="0"/>
              <a:t>Patiëntenvoorlichting:</a:t>
            </a:r>
          </a:p>
          <a:p>
            <a:pPr lvl="1" eaLnBrk="1" hangingPunct="1"/>
            <a:r>
              <a:rPr lang="nl-NL" smtClean="0"/>
              <a:t>Dieetaanpassingen, alcohol vermijden</a:t>
            </a:r>
          </a:p>
          <a:p>
            <a:pPr lvl="1" eaLnBrk="1" hangingPunct="1"/>
            <a:r>
              <a:rPr lang="nl-NL" smtClean="0"/>
              <a:t>Behandeling als boven (pijn bestrijding)</a:t>
            </a:r>
          </a:p>
          <a:p>
            <a:pPr eaLnBrk="1" hangingPunct="1"/>
            <a:endParaRPr lang="nl-NL"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CDDA4A5-6963-42DF-A28B-52F3EE78A5A0}" type="slidenum">
              <a:rPr lang="en-GB" sz="1000"/>
              <a:pPr/>
              <a:t>31</a:t>
            </a:fld>
            <a:endParaRPr lang="en-GB" sz="1200">
              <a:latin typeface="Times"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1A5CFEDE-A06B-450A-BCB5-8656ABF25D5D}" type="slidenum">
              <a:rPr lang="en-GB" sz="1000"/>
              <a:pPr/>
              <a:t>32</a:t>
            </a:fld>
            <a:endParaRPr lang="en-GB" sz="1200">
              <a:latin typeface="Times" charset="0"/>
            </a:endParaRPr>
          </a:p>
        </p:txBody>
      </p:sp>
      <p:sp>
        <p:nvSpPr>
          <p:cNvPr id="65539" name="Rectangle 7"/>
          <p:cNvSpPr txBox="1">
            <a:spLocks noGrp="1" noChangeArrowheads="1"/>
          </p:cNvSpPr>
          <p:nvPr/>
        </p:nvSpPr>
        <p:spPr bwMode="auto">
          <a:xfrm>
            <a:off x="3851275" y="9431338"/>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0" tIns="45840" rIns="91680" bIns="45840" anchor="b"/>
          <a:lstStyle>
            <a:lvl1pPr defTabSz="917575" eaLnBrk="0" hangingPunct="0">
              <a:defRPr sz="2800">
                <a:solidFill>
                  <a:schemeClr val="tx1"/>
                </a:solidFill>
                <a:latin typeface="Arial" pitchFamily="34" charset="0"/>
              </a:defRPr>
            </a:lvl1pPr>
            <a:lvl2pPr marL="742950" indent="-285750" defTabSz="917575" eaLnBrk="0" hangingPunct="0">
              <a:defRPr sz="2800">
                <a:solidFill>
                  <a:schemeClr val="tx1"/>
                </a:solidFill>
                <a:latin typeface="Arial" pitchFamily="34" charset="0"/>
              </a:defRPr>
            </a:lvl2pPr>
            <a:lvl3pPr marL="1143000" indent="-228600" defTabSz="917575" eaLnBrk="0" hangingPunct="0">
              <a:defRPr sz="2800">
                <a:solidFill>
                  <a:schemeClr val="tx1"/>
                </a:solidFill>
                <a:latin typeface="Arial" pitchFamily="34" charset="0"/>
              </a:defRPr>
            </a:lvl3pPr>
            <a:lvl4pPr marL="1600200" indent="-228600" defTabSz="917575" eaLnBrk="0" hangingPunct="0">
              <a:defRPr sz="2800">
                <a:solidFill>
                  <a:schemeClr val="tx1"/>
                </a:solidFill>
                <a:latin typeface="Arial" pitchFamily="34" charset="0"/>
              </a:defRPr>
            </a:lvl4pPr>
            <a:lvl5pPr marL="2057400" indent="-228600" defTabSz="917575" eaLnBrk="0" hangingPunct="0">
              <a:defRPr sz="2800">
                <a:solidFill>
                  <a:schemeClr val="tx1"/>
                </a:solidFill>
                <a:latin typeface="Arial" pitchFamily="34" charset="0"/>
              </a:defRPr>
            </a:lvl5pPr>
            <a:lvl6pPr marL="2514600" indent="-228600" defTabSz="917575"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defTabSz="917575"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defTabSz="917575"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defTabSz="917575" eaLnBrk="0" fontAlgn="base" hangingPunct="0">
              <a:lnSpc>
                <a:spcPct val="120000"/>
              </a:lnSpc>
              <a:spcBef>
                <a:spcPct val="20000"/>
              </a:spcBef>
              <a:spcAft>
                <a:spcPct val="0"/>
              </a:spcAft>
              <a:defRPr sz="2800">
                <a:solidFill>
                  <a:schemeClr val="tx1"/>
                </a:solidFill>
                <a:latin typeface="Arial" pitchFamily="34" charset="0"/>
              </a:defRPr>
            </a:lvl9pPr>
          </a:lstStyle>
          <a:p>
            <a:pPr algn="r" eaLnBrk="1" hangingPunct="1">
              <a:lnSpc>
                <a:spcPct val="100000"/>
              </a:lnSpc>
              <a:spcBef>
                <a:spcPct val="0"/>
              </a:spcBef>
            </a:pPr>
            <a:fld id="{7B787D7D-5849-4E29-8684-7AE911419242}" type="slidenum">
              <a:rPr lang="en-GB" sz="1200">
                <a:ea typeface="Arial Unicode MS" pitchFamily="34" charset="-128"/>
                <a:cs typeface="Arial Unicode MS" pitchFamily="34" charset="-128"/>
              </a:rPr>
              <a:pPr algn="r" eaLnBrk="1" hangingPunct="1">
                <a:lnSpc>
                  <a:spcPct val="100000"/>
                </a:lnSpc>
                <a:spcBef>
                  <a:spcPct val="0"/>
                </a:spcBef>
              </a:pPr>
              <a:t>32</a:t>
            </a:fld>
            <a:endParaRPr lang="en-GB" sz="1200">
              <a:latin typeface="Times" charset="0"/>
              <a:ea typeface="Arial Unicode MS" pitchFamily="34" charset="-128"/>
              <a:cs typeface="Arial Unicode MS" pitchFamily="34" charset="-128"/>
            </a:endParaRPr>
          </a:p>
        </p:txBody>
      </p:sp>
      <p:sp>
        <p:nvSpPr>
          <p:cNvPr id="65540" name="Rectangle 2"/>
          <p:cNvSpPr>
            <a:spLocks noGrp="1" noRot="1" noChangeAspect="1" noChangeArrowheads="1" noTextEdit="1"/>
          </p:cNvSpPr>
          <p:nvPr>
            <p:ph type="sldImg"/>
          </p:nvPr>
        </p:nvSpPr>
        <p:spPr>
          <a:xfrm>
            <a:off x="919163" y="746125"/>
            <a:ext cx="4962525" cy="3721100"/>
          </a:xfrm>
          <a:ln/>
        </p:spPr>
      </p:sp>
      <p:sp>
        <p:nvSpPr>
          <p:cNvPr id="65541" name="Rectangle 3"/>
          <p:cNvSpPr>
            <a:spLocks noGrp="1" noChangeArrowheads="1"/>
          </p:cNvSpPr>
          <p:nvPr>
            <p:ph type="body" idx="1"/>
          </p:nvPr>
        </p:nvSpPr>
        <p:spPr>
          <a:xfrm>
            <a:off x="906463" y="4713288"/>
            <a:ext cx="4984750" cy="4468812"/>
          </a:xfrm>
          <a:noFill/>
        </p:spPr>
        <p:txBody>
          <a:bodyPr lIns="91680" tIns="45840" rIns="91680" bIns="45840"/>
          <a:lstStyle/>
          <a:p>
            <a:pPr eaLnBrk="1" hangingPunct="1"/>
            <a:endParaRPr lang="nl-NL"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CDDA4A5-6963-42DF-A28B-52F3EE78A5A0}" type="slidenum">
              <a:rPr lang="en-GB" sz="1000"/>
              <a:pPr/>
              <a:t>36</a:t>
            </a:fld>
            <a:endParaRPr lang="en-GB" sz="1200">
              <a:latin typeface="Times"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42FFD767-A94C-4C9B-A3F4-4301B768C055}" type="slidenum">
              <a:rPr lang="en-GB" sz="1000">
                <a:solidFill>
                  <a:prstClr val="black"/>
                </a:solidFill>
              </a:rPr>
              <a:pPr/>
              <a:t>38</a:t>
            </a:fld>
            <a:endParaRPr lang="en-GB" sz="1200">
              <a:solidFill>
                <a:prstClr val="black"/>
              </a:solidFill>
              <a:latin typeface="Times" charset="0"/>
            </a:endParaRPr>
          </a:p>
        </p:txBody>
      </p:sp>
      <p:sp>
        <p:nvSpPr>
          <p:cNvPr id="101379" name="Rectangle 2"/>
          <p:cNvSpPr>
            <a:spLocks noGrp="1" noRot="1" noChangeAspect="1" noTextEdit="1"/>
          </p:cNvSpPr>
          <p:nvPr>
            <p:ph type="sldImg"/>
          </p:nvPr>
        </p:nvSpPr>
        <p:spPr>
          <a:xfrm>
            <a:off x="919163" y="746125"/>
            <a:ext cx="4960937" cy="3721100"/>
          </a:xfrm>
          <a:ln/>
        </p:spPr>
      </p:sp>
      <p:sp>
        <p:nvSpPr>
          <p:cNvPr id="101380" name="Rectangle 3"/>
          <p:cNvSpPr>
            <a:spLocks noGrp="1"/>
          </p:cNvSpPr>
          <p:nvPr>
            <p:ph type="body" idx="1"/>
          </p:nvPr>
        </p:nvSpPr>
        <p:spPr>
          <a:xfrm>
            <a:off x="679450" y="4714875"/>
            <a:ext cx="5438775" cy="4467225"/>
          </a:xfrm>
          <a:noFill/>
        </p:spPr>
        <p:txBody>
          <a:bodyPr lIns="95571" tIns="47786" rIns="95571" bIns="47786"/>
          <a:lstStyle/>
          <a:p>
            <a:pPr marL="228600" indent="-228600" eaLnBrk="1" hangingPunct="1">
              <a:spcBef>
                <a:spcPct val="0"/>
              </a:spcBef>
            </a:pPr>
            <a:r>
              <a:rPr lang="nl-NL" sz="1200" b="1" smtClean="0"/>
              <a:t>Dermatologische reacties</a:t>
            </a:r>
          </a:p>
          <a:p>
            <a:pPr marL="228600" indent="-228600" eaLnBrk="1" hangingPunct="1">
              <a:spcBef>
                <a:spcPct val="0"/>
              </a:spcBef>
            </a:pPr>
            <a:r>
              <a:rPr lang="nl-NL" sz="1200" smtClean="0"/>
              <a:t>De hiergenoemde percentages zijn indicaties. Over het algemeen worden bij EGFR-remmers in een hoger percentage en in een hogere gradatie dermatologische reacties waargenomen dan bij MKI en mTORI.</a:t>
            </a:r>
          </a:p>
          <a:p>
            <a:pPr marL="228600" indent="-228600" eaLnBrk="1" hangingPunct="1"/>
            <a:r>
              <a:rPr lang="nl-NL" sz="1200" smtClean="0"/>
              <a:t>2. Op de kwetsbare plaatsen van de vingers, tenen en hielen kan de huid droog/schilferig worden en kunnen fissuren ontstaan.</a:t>
            </a:r>
          </a:p>
          <a:p>
            <a:pPr marL="228600" indent="-228600" eaLnBrk="1" hangingPunct="1"/>
            <a:endParaRPr lang="nl-NL" sz="1200" smtClean="0"/>
          </a:p>
          <a:p>
            <a:pPr marL="228600" indent="-228600" eaLnBrk="1" hangingPunct="1"/>
            <a:r>
              <a:rPr lang="nl-NL" sz="1200" smtClean="0"/>
              <a:t>5. Paronychia kan zeer pijnlijk zijn en lijkt in ernstige gevallen op een ingegroeide teennagel wanneer pyogeen granuloom van de nagelwal optreedt.</a:t>
            </a:r>
            <a:r>
              <a:rPr lang="nl-NL" sz="1200" baseline="30000" smtClean="0"/>
              <a:t>1</a:t>
            </a:r>
            <a:r>
              <a:rPr lang="nl-NL" sz="1200" smtClean="0"/>
              <a:t> Hoewel het voornamelijk voorkomt in de grote teen, kunnen ook andere tenen en de vingers worden aangetast. Nagels hebben de neiging langzamer te groeien, zijn bros en barsten soms.</a:t>
            </a:r>
            <a:r>
              <a:rPr lang="nl-NL" sz="1200" baseline="30000" smtClean="0"/>
              <a:t>2</a:t>
            </a:r>
            <a:r>
              <a:rPr lang="nl-NL" sz="1200" smtClean="0"/>
              <a:t> Laat voorval– treedt doorgaans 4-8 weken op na aanvang van de behandeling. Er worden nagellaesies waargenomen zoals paronychia met ontsteking van de nagelwal (treedt voornamelijk op in de grote teen).</a:t>
            </a:r>
          </a:p>
          <a:p>
            <a:pPr marL="228600" indent="-228600" eaLnBrk="1" hangingPunct="1"/>
            <a:endParaRPr lang="nl-NL" sz="1200" smtClean="0"/>
          </a:p>
          <a:p>
            <a:pPr marL="228600" indent="-228600" eaLnBrk="1" hangingPunct="1"/>
            <a:r>
              <a:rPr lang="nl-NL" sz="1200" smtClean="0"/>
              <a:t>6. Het haar kan van structuur veranderen en broos en/of stug worden. De oogharen worden langer en gaan soms krullen.</a:t>
            </a:r>
          </a:p>
          <a:p>
            <a:pPr marL="228600" indent="-228600" eaLnBrk="1" hangingPunct="1"/>
            <a:r>
              <a:rPr lang="nl-NL" sz="1200" smtClean="0"/>
              <a:t>Op het gezicht kan fijn donshaar groeien.</a:t>
            </a:r>
          </a:p>
          <a:p>
            <a:pPr marL="228600" indent="-228600" eaLnBrk="1" hangingPunct="1">
              <a:spcBef>
                <a:spcPct val="0"/>
              </a:spcBef>
            </a:pPr>
            <a:endParaRPr lang="nl-NL" sz="1200" smtClean="0"/>
          </a:p>
          <a:p>
            <a:pPr marL="228600" indent="-228600" eaLnBrk="1" hangingPunct="1">
              <a:spcBef>
                <a:spcPct val="0"/>
              </a:spcBef>
              <a:buFontTx/>
              <a:buAutoNum type="arabicPeriod"/>
            </a:pPr>
            <a:r>
              <a:rPr lang="nl-NL" sz="1200" smtClean="0"/>
              <a:t>Segaert S &amp; Van Cutsem E. </a:t>
            </a:r>
            <a:r>
              <a:rPr lang="nl-NL" sz="1200" i="1" smtClean="0"/>
              <a:t>Ann Oncol</a:t>
            </a:r>
            <a:r>
              <a:rPr lang="nl-NL" sz="1200" smtClean="0"/>
              <a:t>. 2005, 16(9):1425-33.  </a:t>
            </a:r>
          </a:p>
          <a:p>
            <a:pPr marL="228600" indent="-228600" eaLnBrk="1" hangingPunct="1">
              <a:spcBef>
                <a:spcPct val="0"/>
              </a:spcBef>
              <a:buFontTx/>
              <a:buAutoNum type="arabicPeriod"/>
            </a:pPr>
            <a:r>
              <a:rPr lang="nl-NL" sz="1200" smtClean="0"/>
              <a:t>Shah NT et al. </a:t>
            </a:r>
            <a:r>
              <a:rPr lang="nl-NL" sz="1200" i="1" smtClean="0"/>
              <a:t>J Clin Oncol</a:t>
            </a:r>
            <a:r>
              <a:rPr lang="nl-NL" sz="1200" smtClean="0"/>
              <a:t> 2005;23: 165-174.</a:t>
            </a:r>
          </a:p>
          <a:p>
            <a:pPr marL="228600" indent="-228600" eaLnBrk="1" hangingPunct="1"/>
            <a:endParaRPr lang="nl-NL" sz="120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33BE2D0E-477A-48FC-AF22-8F8847812A09}" type="slidenum">
              <a:rPr lang="en-GB" sz="1000" smtClean="0">
                <a:solidFill>
                  <a:prstClr val="black"/>
                </a:solidFill>
              </a:rPr>
              <a:pPr/>
              <a:t>39</a:t>
            </a:fld>
            <a:endParaRPr lang="en-GB" sz="1200" smtClean="0">
              <a:solidFill>
                <a:prstClr val="black"/>
              </a:solidFill>
              <a:latin typeface="Times" charset="0"/>
            </a:endParaRPr>
          </a:p>
        </p:txBody>
      </p:sp>
      <p:sp>
        <p:nvSpPr>
          <p:cNvPr id="124931" name="Rectangle 7"/>
          <p:cNvSpPr txBox="1">
            <a:spLocks noGrp="1" noChangeArrowheads="1"/>
          </p:cNvSpPr>
          <p:nvPr/>
        </p:nvSpPr>
        <p:spPr bwMode="auto">
          <a:xfrm>
            <a:off x="3851275" y="9431338"/>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80" tIns="45840" rIns="91680" bIns="45840" anchor="b"/>
          <a:lstStyle>
            <a:lvl1pPr defTabSz="917575" eaLnBrk="0" hangingPunct="0">
              <a:defRPr sz="2800">
                <a:solidFill>
                  <a:schemeClr val="tx1"/>
                </a:solidFill>
                <a:latin typeface="Arial" pitchFamily="34" charset="0"/>
              </a:defRPr>
            </a:lvl1pPr>
            <a:lvl2pPr marL="742950" indent="-285750" defTabSz="917575" eaLnBrk="0" hangingPunct="0">
              <a:defRPr sz="2800">
                <a:solidFill>
                  <a:schemeClr val="tx1"/>
                </a:solidFill>
                <a:latin typeface="Arial" pitchFamily="34" charset="0"/>
              </a:defRPr>
            </a:lvl2pPr>
            <a:lvl3pPr marL="1143000" indent="-228600" defTabSz="917575" eaLnBrk="0" hangingPunct="0">
              <a:defRPr sz="2800">
                <a:solidFill>
                  <a:schemeClr val="tx1"/>
                </a:solidFill>
                <a:latin typeface="Arial" pitchFamily="34" charset="0"/>
              </a:defRPr>
            </a:lvl3pPr>
            <a:lvl4pPr marL="1600200" indent="-228600" defTabSz="917575" eaLnBrk="0" hangingPunct="0">
              <a:defRPr sz="2800">
                <a:solidFill>
                  <a:schemeClr val="tx1"/>
                </a:solidFill>
                <a:latin typeface="Arial" pitchFamily="34" charset="0"/>
              </a:defRPr>
            </a:lvl4pPr>
            <a:lvl5pPr marL="2057400" indent="-228600" defTabSz="917575" eaLnBrk="0" hangingPunct="0">
              <a:defRPr sz="2800">
                <a:solidFill>
                  <a:schemeClr val="tx1"/>
                </a:solidFill>
                <a:latin typeface="Arial" pitchFamily="34" charset="0"/>
              </a:defRPr>
            </a:lvl5pPr>
            <a:lvl6pPr marL="2514600" indent="-228600" defTabSz="917575"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defTabSz="917575"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defTabSz="917575"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defTabSz="917575" eaLnBrk="0" fontAlgn="base" hangingPunct="0">
              <a:lnSpc>
                <a:spcPct val="120000"/>
              </a:lnSpc>
              <a:spcBef>
                <a:spcPct val="20000"/>
              </a:spcBef>
              <a:spcAft>
                <a:spcPct val="0"/>
              </a:spcAft>
              <a:defRPr sz="2800">
                <a:solidFill>
                  <a:schemeClr val="tx1"/>
                </a:solidFill>
                <a:latin typeface="Arial" pitchFamily="34" charset="0"/>
              </a:defRPr>
            </a:lvl9pPr>
          </a:lstStyle>
          <a:p>
            <a:pPr algn="r" eaLnBrk="1" hangingPunct="1"/>
            <a:fld id="{9FC782DD-5763-4CF9-9876-C3C6D22DB853}" type="slidenum">
              <a:rPr lang="en-GB" sz="1200" b="0">
                <a:solidFill>
                  <a:prstClr val="black"/>
                </a:solidFill>
                <a:ea typeface="Arial Unicode MS" pitchFamily="34" charset="-128"/>
                <a:cs typeface="Arial Unicode MS" pitchFamily="34" charset="-128"/>
              </a:rPr>
              <a:pPr algn="r" eaLnBrk="1" hangingPunct="1"/>
              <a:t>39</a:t>
            </a:fld>
            <a:endParaRPr lang="en-GB" sz="1200" b="0">
              <a:solidFill>
                <a:prstClr val="black"/>
              </a:solidFill>
              <a:latin typeface="Times" charset="0"/>
              <a:ea typeface="Arial Unicode MS" pitchFamily="34" charset="-128"/>
              <a:cs typeface="Arial Unicode MS" pitchFamily="34" charset="-128"/>
            </a:endParaRPr>
          </a:p>
        </p:txBody>
      </p:sp>
      <p:sp>
        <p:nvSpPr>
          <p:cNvPr id="124932" name="Rectangle 2"/>
          <p:cNvSpPr>
            <a:spLocks noGrp="1" noRot="1" noChangeAspect="1" noChangeArrowheads="1" noTextEdit="1"/>
          </p:cNvSpPr>
          <p:nvPr>
            <p:ph type="sldImg"/>
          </p:nvPr>
        </p:nvSpPr>
        <p:spPr>
          <a:xfrm>
            <a:off x="919163" y="746125"/>
            <a:ext cx="4962525" cy="3721100"/>
          </a:xfrm>
          <a:ln/>
        </p:spPr>
      </p:sp>
      <p:sp>
        <p:nvSpPr>
          <p:cNvPr id="124933" name="Rectangle 3"/>
          <p:cNvSpPr>
            <a:spLocks noGrp="1" noChangeArrowheads="1"/>
          </p:cNvSpPr>
          <p:nvPr>
            <p:ph type="body" idx="1"/>
          </p:nvPr>
        </p:nvSpPr>
        <p:spPr>
          <a:xfrm>
            <a:off x="906463" y="4713288"/>
            <a:ext cx="4984750" cy="4468812"/>
          </a:xfrm>
          <a:noFill/>
        </p:spPr>
        <p:txBody>
          <a:bodyPr lIns="91680" tIns="45840" rIns="91680" bIns="45840"/>
          <a:lstStyle/>
          <a:p>
            <a:endParaRPr lang="nl-NL"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A2AED60C-E0F7-4C39-967C-7911B916B484}" type="slidenum">
              <a:rPr lang="en-GB" sz="1000">
                <a:solidFill>
                  <a:prstClr val="black"/>
                </a:solidFill>
              </a:rPr>
              <a:pPr/>
              <a:t>42</a:t>
            </a:fld>
            <a:endParaRPr lang="en-GB" sz="1200">
              <a:solidFill>
                <a:prstClr val="black"/>
              </a:solidFill>
              <a:latin typeface="Times" charset="0"/>
            </a:endParaRPr>
          </a:p>
        </p:txBody>
      </p:sp>
      <p:sp>
        <p:nvSpPr>
          <p:cNvPr id="102403" name="Rectangle 2"/>
          <p:cNvSpPr>
            <a:spLocks noGrp="1" noRot="1" noChangeAspect="1" noChangeArrowheads="1" noTextEdit="1"/>
          </p:cNvSpPr>
          <p:nvPr>
            <p:ph type="sldImg"/>
          </p:nvPr>
        </p:nvSpPr>
        <p:spPr>
          <a:xfrm>
            <a:off x="917575" y="744538"/>
            <a:ext cx="4962525" cy="3722687"/>
          </a:xfrm>
          <a:ln/>
        </p:spPr>
      </p:sp>
      <p:sp>
        <p:nvSpPr>
          <p:cNvPr id="1024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276F06F4-BB97-4BCB-A528-A063E2961DE4}" type="slidenum">
              <a:rPr lang="en-GB" sz="1000"/>
              <a:pPr/>
              <a:t>3</a:t>
            </a:fld>
            <a:endParaRPr lang="en-GB" sz="1200">
              <a:latin typeface="Times" charset="0"/>
            </a:endParaRPr>
          </a:p>
        </p:txBody>
      </p:sp>
      <p:sp>
        <p:nvSpPr>
          <p:cNvPr id="62467" name="Rectangle 2"/>
          <p:cNvSpPr>
            <a:spLocks noGrp="1" noRot="1" noChangeAspect="1" noTextEdit="1"/>
          </p:cNvSpPr>
          <p:nvPr>
            <p:ph type="sldImg"/>
          </p:nvPr>
        </p:nvSpPr>
        <p:spPr>
          <a:xfrm>
            <a:off x="919163" y="746125"/>
            <a:ext cx="4960937" cy="3721100"/>
          </a:xfrm>
          <a:ln/>
        </p:spPr>
      </p:sp>
      <p:sp>
        <p:nvSpPr>
          <p:cNvPr id="62468" name="Rectangle 3"/>
          <p:cNvSpPr>
            <a:spLocks noGrp="1"/>
          </p:cNvSpPr>
          <p:nvPr>
            <p:ph type="body" idx="1"/>
          </p:nvPr>
        </p:nvSpPr>
        <p:spPr>
          <a:xfrm>
            <a:off x="679450" y="4714875"/>
            <a:ext cx="5438775" cy="4467225"/>
          </a:xfrm>
          <a:noFill/>
        </p:spPr>
        <p:txBody>
          <a:bodyPr lIns="95571" tIns="47786" rIns="95571" bIns="47786"/>
          <a:lstStyle/>
          <a:p>
            <a:pPr marL="228600" indent="-228600" eaLnBrk="1" hangingPunct="1">
              <a:spcBef>
                <a:spcPct val="0"/>
              </a:spcBef>
            </a:pPr>
            <a:r>
              <a:rPr lang="nl-NL" sz="1200" b="1" smtClean="0"/>
              <a:t>Dermatologische reacties</a:t>
            </a:r>
          </a:p>
          <a:p>
            <a:pPr marL="228600" indent="-228600" eaLnBrk="1" hangingPunct="1">
              <a:spcBef>
                <a:spcPct val="0"/>
              </a:spcBef>
            </a:pPr>
            <a:r>
              <a:rPr lang="nl-NL" sz="1200" smtClean="0"/>
              <a:t>De hiergenoemde percentages zijn indicaties. Over het algemeen worden bij EGFR-remmers in een hoger percentage en in een hogere gradatie dermatologische reacties waargenomen dan bij MKI en mTORI.</a:t>
            </a:r>
          </a:p>
          <a:p>
            <a:pPr marL="228600" indent="-228600" eaLnBrk="1" hangingPunct="1"/>
            <a:r>
              <a:rPr lang="nl-NL" sz="1200" smtClean="0"/>
              <a:t>2. Op de kwetsbare plaatsen van de vingers, tenen en hielen kan de huid droog/schilferig worden en kunnen fissuren ontstaan.</a:t>
            </a:r>
          </a:p>
          <a:p>
            <a:pPr marL="228600" indent="-228600" eaLnBrk="1" hangingPunct="1"/>
            <a:endParaRPr lang="nl-NL" sz="1200" smtClean="0"/>
          </a:p>
          <a:p>
            <a:pPr marL="228600" indent="-228600" eaLnBrk="1" hangingPunct="1"/>
            <a:r>
              <a:rPr lang="nl-NL" sz="1200" smtClean="0"/>
              <a:t>5. Paronychia kan zeer pijnlijk zijn en lijkt in ernstige gevallen op een ingegroeide teennagel wanneer pyogeen granuloom van de nagelwal optreedt.</a:t>
            </a:r>
            <a:r>
              <a:rPr lang="nl-NL" sz="1200" baseline="30000" smtClean="0"/>
              <a:t>1</a:t>
            </a:r>
            <a:r>
              <a:rPr lang="nl-NL" sz="1200" smtClean="0"/>
              <a:t> Hoewel het voornamelijk voorkomt in de grote teen, kunnen ook andere tenen en de vingers worden aangetast. Nagels hebben de neiging langzamer te groeien, zijn bros en barsten soms.</a:t>
            </a:r>
            <a:r>
              <a:rPr lang="nl-NL" sz="1200" baseline="30000" smtClean="0"/>
              <a:t>2</a:t>
            </a:r>
            <a:r>
              <a:rPr lang="nl-NL" sz="1200" smtClean="0"/>
              <a:t> Laat voorval– treedt doorgaans 4-8 weken op na aanvang van de behandeling. Er worden nagellaesies waargenomen zoals paronychia met ontsteking van de nagelwal (treedt voornamelijk op in de grote teen).</a:t>
            </a:r>
          </a:p>
          <a:p>
            <a:pPr marL="228600" indent="-228600" eaLnBrk="1" hangingPunct="1"/>
            <a:endParaRPr lang="nl-NL" sz="1200" smtClean="0"/>
          </a:p>
          <a:p>
            <a:pPr marL="228600" indent="-228600" eaLnBrk="1" hangingPunct="1"/>
            <a:r>
              <a:rPr lang="nl-NL" sz="1200" smtClean="0"/>
              <a:t>6. Het haar kan van structuur veranderen en broos en/of stug worden. De oogharen worden langer en gaan soms krullen.</a:t>
            </a:r>
          </a:p>
          <a:p>
            <a:pPr marL="228600" indent="-228600" eaLnBrk="1" hangingPunct="1"/>
            <a:r>
              <a:rPr lang="nl-NL" sz="1200" smtClean="0"/>
              <a:t>Op het gezicht kan fijn donshaar groeien.</a:t>
            </a:r>
          </a:p>
          <a:p>
            <a:pPr marL="228600" indent="-228600" eaLnBrk="1" hangingPunct="1">
              <a:spcBef>
                <a:spcPct val="0"/>
              </a:spcBef>
            </a:pPr>
            <a:endParaRPr lang="nl-NL" sz="1200" smtClean="0"/>
          </a:p>
          <a:p>
            <a:pPr marL="228600" indent="-228600" eaLnBrk="1" hangingPunct="1">
              <a:spcBef>
                <a:spcPct val="0"/>
              </a:spcBef>
              <a:buFontTx/>
              <a:buAutoNum type="arabicPeriod"/>
            </a:pPr>
            <a:r>
              <a:rPr lang="nl-NL" sz="1200" smtClean="0"/>
              <a:t>Segaert S &amp; Van Cutsem E. </a:t>
            </a:r>
            <a:r>
              <a:rPr lang="nl-NL" sz="1200" i="1" smtClean="0"/>
              <a:t>Ann Oncol</a:t>
            </a:r>
            <a:r>
              <a:rPr lang="nl-NL" sz="1200" smtClean="0"/>
              <a:t>. 2005, 16(9):1425-33.  </a:t>
            </a:r>
          </a:p>
          <a:p>
            <a:pPr marL="228600" indent="-228600" eaLnBrk="1" hangingPunct="1">
              <a:spcBef>
                <a:spcPct val="0"/>
              </a:spcBef>
              <a:buFontTx/>
              <a:buAutoNum type="arabicPeriod"/>
            </a:pPr>
            <a:r>
              <a:rPr lang="nl-NL" sz="1200" smtClean="0"/>
              <a:t>Shah NT et al. </a:t>
            </a:r>
            <a:r>
              <a:rPr lang="nl-NL" sz="1200" i="1" smtClean="0"/>
              <a:t>J Clin Oncol</a:t>
            </a:r>
            <a:r>
              <a:rPr lang="nl-NL" sz="1200" smtClean="0"/>
              <a:t> 2005;23: 165-174.</a:t>
            </a:r>
          </a:p>
          <a:p>
            <a:pPr marL="228600" indent="-228600" eaLnBrk="1" hangingPunct="1"/>
            <a:endParaRPr lang="nl-NL" sz="12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7C51AA7A-D5E7-4EDE-912F-CF8134D1BFB5}" type="slidenum">
              <a:rPr lang="en-GB" sz="1000">
                <a:solidFill>
                  <a:prstClr val="black"/>
                </a:solidFill>
              </a:rPr>
              <a:pPr/>
              <a:t>43</a:t>
            </a:fld>
            <a:endParaRPr lang="en-GB" sz="1200">
              <a:solidFill>
                <a:prstClr val="black"/>
              </a:solidFill>
              <a:latin typeface="Times" charset="0"/>
            </a:endParaRPr>
          </a:p>
        </p:txBody>
      </p:sp>
      <p:sp>
        <p:nvSpPr>
          <p:cNvPr id="103427" name="Rectangle 2"/>
          <p:cNvSpPr>
            <a:spLocks noGrp="1" noRot="1" noChangeAspect="1" noChangeArrowheads="1" noTextEdit="1"/>
          </p:cNvSpPr>
          <p:nvPr>
            <p:ph type="sldImg"/>
          </p:nvPr>
        </p:nvSpPr>
        <p:spPr>
          <a:xfrm>
            <a:off x="917575" y="744538"/>
            <a:ext cx="4962525" cy="3722687"/>
          </a:xfrm>
          <a:ln/>
        </p:spPr>
      </p:sp>
      <p:sp>
        <p:nvSpPr>
          <p:cNvPr id="103428" name="Rectangle 3"/>
          <p:cNvSpPr>
            <a:spLocks noGrp="1" noChangeArrowheads="1"/>
          </p:cNvSpPr>
          <p:nvPr>
            <p:ph type="body" idx="1"/>
          </p:nvPr>
        </p:nvSpPr>
        <p:spPr>
          <a:noFill/>
        </p:spPr>
        <p:txBody>
          <a:bodyPr/>
          <a:lstStyle/>
          <a:p>
            <a:pPr eaLnBrk="1" hangingPunct="1">
              <a:spcBef>
                <a:spcPct val="0"/>
              </a:spcBef>
            </a:pPr>
            <a:r>
              <a:rPr lang="nl-NL" smtClean="0"/>
              <a:t>Paronychia is een ontsteking aan de nagelplaat. Bij 10-15% van alle patiënten ontstaat na 4 - 8 weken een zeer pijnlijke gezwollen erythemateuze ontsteking van de laterale nagelplaat, welke kan overgaan tot een paronychia-achtig beeld (pijnlijk en lijkt op ingegroeide nagels). Secundaire infectie, pijnlijke fissuren en pyogene granulomen treden ook vaak op. Analoge afwijkingen zijn bekend bij het gebruik van MTX, indinavir, retinoïden en antibiotica.</a:t>
            </a:r>
          </a:p>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539D2D2B-80CB-4064-A46D-72E0D5F98524}" type="slidenum">
              <a:rPr lang="en-GB" sz="1000"/>
              <a:pPr/>
              <a:t>44</a:t>
            </a:fld>
            <a:endParaRPr lang="en-GB" sz="1200">
              <a:latin typeface="Times" charset="0"/>
            </a:endParaRPr>
          </a:p>
        </p:txBody>
      </p:sp>
      <p:sp>
        <p:nvSpPr>
          <p:cNvPr id="83971" name="Rectangle 2"/>
          <p:cNvSpPr>
            <a:spLocks noGrp="1" noRot="1" noChangeAspect="1" noTextEdit="1"/>
          </p:cNvSpPr>
          <p:nvPr>
            <p:ph type="sldImg"/>
          </p:nvPr>
        </p:nvSpPr>
        <p:spPr>
          <a:xfrm>
            <a:off x="919163" y="746125"/>
            <a:ext cx="4960937" cy="3721100"/>
          </a:xfrm>
          <a:ln/>
        </p:spPr>
      </p:sp>
      <p:sp>
        <p:nvSpPr>
          <p:cNvPr id="83972" name="Rectangle 3"/>
          <p:cNvSpPr>
            <a:spLocks noGrp="1"/>
          </p:cNvSpPr>
          <p:nvPr>
            <p:ph type="body" idx="1"/>
          </p:nvPr>
        </p:nvSpPr>
        <p:spPr>
          <a:xfrm>
            <a:off x="679450" y="4714875"/>
            <a:ext cx="5438775" cy="4467225"/>
          </a:xfrm>
          <a:noFill/>
        </p:spPr>
        <p:txBody>
          <a:bodyPr lIns="95571" tIns="47786" rIns="95571" bIns="47786"/>
          <a:lstStyle/>
          <a:p>
            <a:pPr marL="228600" indent="-228600" eaLnBrk="1" hangingPunct="1">
              <a:spcBef>
                <a:spcPct val="0"/>
              </a:spcBef>
            </a:pPr>
            <a:r>
              <a:rPr lang="nl-NL" sz="1200" b="1" smtClean="0"/>
              <a:t>Dermatologische reacties</a:t>
            </a:r>
          </a:p>
          <a:p>
            <a:pPr marL="228600" indent="-228600" eaLnBrk="1" hangingPunct="1">
              <a:spcBef>
                <a:spcPct val="0"/>
              </a:spcBef>
            </a:pPr>
            <a:r>
              <a:rPr lang="nl-NL" sz="1200" smtClean="0"/>
              <a:t>De hiergenoemde percentages zijn indicaties. Over het algemeen worden bij EGFR-remmers in een hoger percentage en in een hogere gradatie dermatologische reacties waargenomen dan bij MKI en mTORI.</a:t>
            </a:r>
          </a:p>
          <a:p>
            <a:pPr marL="228600" indent="-228600" eaLnBrk="1" hangingPunct="1"/>
            <a:r>
              <a:rPr lang="nl-NL" sz="1200" smtClean="0"/>
              <a:t>2. Op de kwetsbare plaatsen van de vingers, tenen en hielen kan de huid droog/schilferig worden en kunnen fissuren ontstaan.</a:t>
            </a:r>
          </a:p>
          <a:p>
            <a:pPr marL="228600" indent="-228600" eaLnBrk="1" hangingPunct="1"/>
            <a:endParaRPr lang="nl-NL" sz="1200" smtClean="0"/>
          </a:p>
          <a:p>
            <a:pPr marL="228600" indent="-228600" eaLnBrk="1" hangingPunct="1"/>
            <a:r>
              <a:rPr lang="nl-NL" sz="1200" smtClean="0"/>
              <a:t>5. Paronychia kan zeer pijnlijk zijn en lijkt in ernstige gevallen op een ingegroeide teennagel wanneer pyogeen granuloom van de nagelwal optreedt.</a:t>
            </a:r>
            <a:r>
              <a:rPr lang="nl-NL" sz="1200" baseline="30000" smtClean="0"/>
              <a:t>1</a:t>
            </a:r>
            <a:r>
              <a:rPr lang="nl-NL" sz="1200" smtClean="0"/>
              <a:t> Hoewel het voornamelijk voorkomt in de grote teen, kunnen ook andere tenen en de vingers worden aangetast. Nagels hebben de neiging langzamer te groeien, zijn bros en barsten soms.</a:t>
            </a:r>
            <a:r>
              <a:rPr lang="nl-NL" sz="1200" baseline="30000" smtClean="0"/>
              <a:t>2</a:t>
            </a:r>
            <a:r>
              <a:rPr lang="nl-NL" sz="1200" smtClean="0"/>
              <a:t> Laat voorval– treedt doorgaans 4-8 weken op na aanvang van de behandeling. Er worden nagellaesies waargenomen zoals paronychia met ontsteking van de nagelwal (treedt voornamelijk op in de grote teen).</a:t>
            </a:r>
          </a:p>
          <a:p>
            <a:pPr marL="228600" indent="-228600" eaLnBrk="1" hangingPunct="1"/>
            <a:endParaRPr lang="nl-NL" sz="1200" smtClean="0"/>
          </a:p>
          <a:p>
            <a:pPr marL="228600" indent="-228600" eaLnBrk="1" hangingPunct="1"/>
            <a:r>
              <a:rPr lang="nl-NL" sz="1200" smtClean="0"/>
              <a:t>6. Het haar kan van structuur veranderen en broos en/of stug worden. De oogharen worden langer en gaan soms krullen.</a:t>
            </a:r>
          </a:p>
          <a:p>
            <a:pPr marL="228600" indent="-228600" eaLnBrk="1" hangingPunct="1"/>
            <a:r>
              <a:rPr lang="nl-NL" sz="1200" smtClean="0"/>
              <a:t>Op het gezicht kan fijn donshaar groeien.</a:t>
            </a:r>
          </a:p>
          <a:p>
            <a:pPr marL="228600" indent="-228600" eaLnBrk="1" hangingPunct="1">
              <a:spcBef>
                <a:spcPct val="0"/>
              </a:spcBef>
            </a:pPr>
            <a:endParaRPr lang="nl-NL" sz="1200" smtClean="0"/>
          </a:p>
          <a:p>
            <a:pPr marL="228600" indent="-228600" eaLnBrk="1" hangingPunct="1">
              <a:spcBef>
                <a:spcPct val="0"/>
              </a:spcBef>
              <a:buFontTx/>
              <a:buAutoNum type="arabicPeriod"/>
            </a:pPr>
            <a:r>
              <a:rPr lang="nl-NL" sz="1200" smtClean="0"/>
              <a:t>Segaert S &amp; Van Cutsem E. </a:t>
            </a:r>
            <a:r>
              <a:rPr lang="nl-NL" sz="1200" i="1" smtClean="0"/>
              <a:t>Ann Oncol</a:t>
            </a:r>
            <a:r>
              <a:rPr lang="nl-NL" sz="1200" smtClean="0"/>
              <a:t>. 2005, 16(9):1425-33.  </a:t>
            </a:r>
          </a:p>
          <a:p>
            <a:pPr marL="228600" indent="-228600" eaLnBrk="1" hangingPunct="1">
              <a:spcBef>
                <a:spcPct val="0"/>
              </a:spcBef>
              <a:buFontTx/>
              <a:buAutoNum type="arabicPeriod"/>
            </a:pPr>
            <a:r>
              <a:rPr lang="nl-NL" sz="1200" smtClean="0"/>
              <a:t>Shah NT et al. </a:t>
            </a:r>
            <a:r>
              <a:rPr lang="nl-NL" sz="1200" i="1" smtClean="0"/>
              <a:t>J Clin Oncol</a:t>
            </a:r>
            <a:r>
              <a:rPr lang="nl-NL" sz="1200" smtClean="0"/>
              <a:t> 2005;23: 165-174.</a:t>
            </a:r>
          </a:p>
          <a:p>
            <a:pPr marL="228600" indent="-228600" eaLnBrk="1" hangingPunct="1"/>
            <a:endParaRPr lang="nl-NL" sz="120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F32640FE-8474-4DCB-B291-1D05F23B2469}" type="slidenum">
              <a:rPr lang="en-GB" sz="1000" smtClean="0">
                <a:solidFill>
                  <a:prstClr val="black"/>
                </a:solidFill>
              </a:rPr>
              <a:pPr/>
              <a:t>45</a:t>
            </a:fld>
            <a:endParaRPr lang="en-GB" sz="1200" smtClean="0">
              <a:solidFill>
                <a:prstClr val="black"/>
              </a:solidFill>
              <a:latin typeface="Times" charset="0"/>
            </a:endParaRPr>
          </a:p>
        </p:txBody>
      </p:sp>
      <p:sp>
        <p:nvSpPr>
          <p:cNvPr id="169987" name="Rectangle 2"/>
          <p:cNvSpPr>
            <a:spLocks noGrp="1" noRot="1" noChangeAspect="1" noChangeArrowheads="1" noTextEdit="1"/>
          </p:cNvSpPr>
          <p:nvPr>
            <p:ph type="sldImg"/>
          </p:nvPr>
        </p:nvSpPr>
        <p:spPr>
          <a:xfrm>
            <a:off x="917575" y="744538"/>
            <a:ext cx="4962525" cy="3722687"/>
          </a:xfrm>
          <a:ln/>
        </p:spPr>
      </p:sp>
      <p:sp>
        <p:nvSpPr>
          <p:cNvPr id="169988" name="Rectangle 3"/>
          <p:cNvSpPr>
            <a:spLocks noGrp="1" noChangeArrowheads="1"/>
          </p:cNvSpPr>
          <p:nvPr>
            <p:ph type="body" idx="1"/>
          </p:nvPr>
        </p:nvSpPr>
        <p:spPr>
          <a:xfrm>
            <a:off x="679450" y="4718050"/>
            <a:ext cx="5438775" cy="4465638"/>
          </a:xfrm>
          <a:noFill/>
        </p:spPr>
        <p:txBody>
          <a:bodyPr/>
          <a:lstStyle/>
          <a:p>
            <a:pPr eaLnBrk="1" hangingPunct="1"/>
            <a:r>
              <a:rPr lang="en-US" smtClean="0"/>
              <a:t>http://www.clinicaltrials.gov/ct2/show/NCT01265810?term=stomatitis+TKI&amp;intr=rinse&amp;rank=1</a:t>
            </a:r>
          </a:p>
          <a:p>
            <a:pPr eaLnBrk="1" hangingPunct="1"/>
            <a:r>
              <a:rPr lang="en-US" b="1" smtClean="0"/>
              <a:t>Sponsor: </a:t>
            </a:r>
            <a:r>
              <a:rPr lang="en-US" smtClean="0"/>
              <a:t>Waterland Hospital </a:t>
            </a:r>
          </a:p>
          <a:p>
            <a:pPr eaLnBrk="1" hangingPunct="1"/>
            <a:r>
              <a:rPr lang="en-US" b="1" smtClean="0"/>
              <a:t>Collaborators: </a:t>
            </a:r>
            <a:r>
              <a:rPr lang="en-US" smtClean="0"/>
              <a:t>Leiden University Medical Center</a:t>
            </a:r>
            <a:br>
              <a:rPr lang="en-US" smtClean="0"/>
            </a:br>
            <a:r>
              <a:rPr lang="en-US" smtClean="0"/>
              <a:t>EUSA Pharma (US), Inc.</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CDDA4A5-6963-42DF-A28B-52F3EE78A5A0}" type="slidenum">
              <a:rPr lang="en-GB" sz="1000"/>
              <a:pPr/>
              <a:t>46</a:t>
            </a:fld>
            <a:endParaRPr lang="en-GB" sz="1200">
              <a:latin typeface="Times"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539D2D2B-80CB-4064-A46D-72E0D5F98524}" type="slidenum">
              <a:rPr lang="en-GB" sz="1000"/>
              <a:pPr/>
              <a:t>47</a:t>
            </a:fld>
            <a:endParaRPr lang="en-GB" sz="1200">
              <a:latin typeface="Times" charset="0"/>
            </a:endParaRPr>
          </a:p>
        </p:txBody>
      </p:sp>
      <p:sp>
        <p:nvSpPr>
          <p:cNvPr id="83971" name="Rectangle 2"/>
          <p:cNvSpPr>
            <a:spLocks noGrp="1" noRot="1" noChangeAspect="1" noTextEdit="1"/>
          </p:cNvSpPr>
          <p:nvPr>
            <p:ph type="sldImg"/>
          </p:nvPr>
        </p:nvSpPr>
        <p:spPr>
          <a:xfrm>
            <a:off x="919163" y="746125"/>
            <a:ext cx="4960937" cy="3721100"/>
          </a:xfrm>
          <a:ln/>
        </p:spPr>
      </p:sp>
      <p:sp>
        <p:nvSpPr>
          <p:cNvPr id="83972" name="Rectangle 3"/>
          <p:cNvSpPr>
            <a:spLocks noGrp="1"/>
          </p:cNvSpPr>
          <p:nvPr>
            <p:ph type="body" idx="1"/>
          </p:nvPr>
        </p:nvSpPr>
        <p:spPr>
          <a:xfrm>
            <a:off x="679450" y="4714875"/>
            <a:ext cx="5438775" cy="4467225"/>
          </a:xfrm>
          <a:noFill/>
        </p:spPr>
        <p:txBody>
          <a:bodyPr lIns="95571" tIns="47786" rIns="95571" bIns="47786"/>
          <a:lstStyle/>
          <a:p>
            <a:pPr marL="228600" indent="-228600" eaLnBrk="1" hangingPunct="1">
              <a:spcBef>
                <a:spcPct val="0"/>
              </a:spcBef>
            </a:pPr>
            <a:r>
              <a:rPr lang="nl-NL" sz="1200" b="1" smtClean="0"/>
              <a:t>Dermatologische reacties</a:t>
            </a:r>
          </a:p>
          <a:p>
            <a:pPr marL="228600" indent="-228600" eaLnBrk="1" hangingPunct="1">
              <a:spcBef>
                <a:spcPct val="0"/>
              </a:spcBef>
            </a:pPr>
            <a:r>
              <a:rPr lang="nl-NL" sz="1200" smtClean="0"/>
              <a:t>De hiergenoemde percentages zijn indicaties. Over het algemeen worden bij EGFR-remmers in een hoger percentage en in een hogere gradatie dermatologische reacties waargenomen dan bij MKI en mTORI.</a:t>
            </a:r>
          </a:p>
          <a:p>
            <a:pPr marL="228600" indent="-228600" eaLnBrk="1" hangingPunct="1"/>
            <a:r>
              <a:rPr lang="nl-NL" sz="1200" smtClean="0"/>
              <a:t>2. Op de kwetsbare plaatsen van de vingers, tenen en hielen kan de huid droog/schilferig worden en kunnen fissuren ontstaan.</a:t>
            </a:r>
          </a:p>
          <a:p>
            <a:pPr marL="228600" indent="-228600" eaLnBrk="1" hangingPunct="1"/>
            <a:endParaRPr lang="nl-NL" sz="1200" smtClean="0"/>
          </a:p>
          <a:p>
            <a:pPr marL="228600" indent="-228600" eaLnBrk="1" hangingPunct="1"/>
            <a:r>
              <a:rPr lang="nl-NL" sz="1200" smtClean="0"/>
              <a:t>5. Paronychia kan zeer pijnlijk zijn en lijkt in ernstige gevallen op een ingegroeide teennagel wanneer pyogeen granuloom van de nagelwal optreedt.</a:t>
            </a:r>
            <a:r>
              <a:rPr lang="nl-NL" sz="1200" baseline="30000" smtClean="0"/>
              <a:t>1</a:t>
            </a:r>
            <a:r>
              <a:rPr lang="nl-NL" sz="1200" smtClean="0"/>
              <a:t> Hoewel het voornamelijk voorkomt in de grote teen, kunnen ook andere tenen en de vingers worden aangetast. Nagels hebben de neiging langzamer te groeien, zijn bros en barsten soms.</a:t>
            </a:r>
            <a:r>
              <a:rPr lang="nl-NL" sz="1200" baseline="30000" smtClean="0"/>
              <a:t>2</a:t>
            </a:r>
            <a:r>
              <a:rPr lang="nl-NL" sz="1200" smtClean="0"/>
              <a:t> Laat voorval– treedt doorgaans 4-8 weken op na aanvang van de behandeling. Er worden nagellaesies waargenomen zoals paronychia met ontsteking van de nagelwal (treedt voornamelijk op in de grote teen).</a:t>
            </a:r>
          </a:p>
          <a:p>
            <a:pPr marL="228600" indent="-228600" eaLnBrk="1" hangingPunct="1"/>
            <a:endParaRPr lang="nl-NL" sz="1200" smtClean="0"/>
          </a:p>
          <a:p>
            <a:pPr marL="228600" indent="-228600" eaLnBrk="1" hangingPunct="1"/>
            <a:r>
              <a:rPr lang="nl-NL" sz="1200" smtClean="0"/>
              <a:t>6. Het haar kan van structuur veranderen en broos en/of stug worden. De oogharen worden langer en gaan soms krullen.</a:t>
            </a:r>
          </a:p>
          <a:p>
            <a:pPr marL="228600" indent="-228600" eaLnBrk="1" hangingPunct="1"/>
            <a:r>
              <a:rPr lang="nl-NL" sz="1200" smtClean="0"/>
              <a:t>Op het gezicht kan fijn donshaar groeien.</a:t>
            </a:r>
          </a:p>
          <a:p>
            <a:pPr marL="228600" indent="-228600" eaLnBrk="1" hangingPunct="1">
              <a:spcBef>
                <a:spcPct val="0"/>
              </a:spcBef>
            </a:pPr>
            <a:endParaRPr lang="nl-NL" sz="1200" smtClean="0"/>
          </a:p>
          <a:p>
            <a:pPr marL="228600" indent="-228600" eaLnBrk="1" hangingPunct="1">
              <a:spcBef>
                <a:spcPct val="0"/>
              </a:spcBef>
              <a:buFontTx/>
              <a:buAutoNum type="arabicPeriod"/>
            </a:pPr>
            <a:r>
              <a:rPr lang="nl-NL" sz="1200" smtClean="0"/>
              <a:t>Segaert S &amp; Van Cutsem E. </a:t>
            </a:r>
            <a:r>
              <a:rPr lang="nl-NL" sz="1200" i="1" smtClean="0"/>
              <a:t>Ann Oncol</a:t>
            </a:r>
            <a:r>
              <a:rPr lang="nl-NL" sz="1200" smtClean="0"/>
              <a:t>. 2005, 16(9):1425-33.  </a:t>
            </a:r>
          </a:p>
          <a:p>
            <a:pPr marL="228600" indent="-228600" eaLnBrk="1" hangingPunct="1">
              <a:spcBef>
                <a:spcPct val="0"/>
              </a:spcBef>
              <a:buFontTx/>
              <a:buAutoNum type="arabicPeriod"/>
            </a:pPr>
            <a:r>
              <a:rPr lang="nl-NL" sz="1200" smtClean="0"/>
              <a:t>Shah NT et al. </a:t>
            </a:r>
            <a:r>
              <a:rPr lang="nl-NL" sz="1200" i="1" smtClean="0"/>
              <a:t>J Clin Oncol</a:t>
            </a:r>
            <a:r>
              <a:rPr lang="nl-NL" sz="1200" smtClean="0"/>
              <a:t> 2005;23: 165-174.</a:t>
            </a:r>
          </a:p>
          <a:p>
            <a:pPr marL="228600" indent="-228600" eaLnBrk="1" hangingPunct="1"/>
            <a:endParaRPr lang="nl-NL" sz="12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71AB7F5-C174-4B3E-9690-89C8101ACA31}" type="slidenum">
              <a:rPr lang="en-GB" sz="1000" smtClean="0"/>
              <a:pPr/>
              <a:t>48</a:t>
            </a:fld>
            <a:endParaRPr lang="en-GB" sz="1200" smtClean="0">
              <a:latin typeface="Times"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xfrm>
            <a:off x="679450" y="4716463"/>
            <a:ext cx="5438775" cy="4467225"/>
          </a:xfrm>
          <a:noFill/>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4CB72202-DD06-4ED0-875C-0A4F59C51621}" type="slidenum">
              <a:rPr lang="en-GB" sz="1000" smtClean="0"/>
              <a:pPr/>
              <a:t>49</a:t>
            </a:fld>
            <a:endParaRPr lang="en-GB" sz="1200" smtClean="0">
              <a:latin typeface="Times" charset="0"/>
            </a:endParaRPr>
          </a:p>
        </p:txBody>
      </p:sp>
      <p:sp>
        <p:nvSpPr>
          <p:cNvPr id="136195" name="Rectangle 2"/>
          <p:cNvSpPr>
            <a:spLocks noGrp="1" noRot="1" noChangeAspect="1" noTextEdit="1"/>
          </p:cNvSpPr>
          <p:nvPr>
            <p:ph type="sldImg"/>
          </p:nvPr>
        </p:nvSpPr>
        <p:spPr>
          <a:xfrm>
            <a:off x="919163" y="746125"/>
            <a:ext cx="4960937" cy="3721100"/>
          </a:xfrm>
          <a:ln/>
        </p:spPr>
      </p:sp>
      <p:sp>
        <p:nvSpPr>
          <p:cNvPr id="136196" name="Rectangle 3"/>
          <p:cNvSpPr>
            <a:spLocks noGrp="1"/>
          </p:cNvSpPr>
          <p:nvPr>
            <p:ph type="body" idx="1"/>
          </p:nvPr>
        </p:nvSpPr>
        <p:spPr>
          <a:xfrm>
            <a:off x="679450" y="4714875"/>
            <a:ext cx="5438775" cy="4467225"/>
          </a:xfrm>
          <a:noFill/>
        </p:spPr>
        <p:txBody>
          <a:bodyPr lIns="95564" tIns="47783" rIns="95564" bIns="47783"/>
          <a:lstStyle/>
          <a:p>
            <a:endParaRPr lang="nl-NL"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9B8DD339-2D62-4DD4-B974-B3EB069339C3}" type="slidenum">
              <a:rPr lang="en-GB" sz="1000" smtClean="0"/>
              <a:pPr/>
              <a:t>50</a:t>
            </a:fld>
            <a:endParaRPr lang="en-GB" sz="1200" smtClean="0">
              <a:latin typeface="Times"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xfrm>
            <a:off x="679450" y="4716463"/>
            <a:ext cx="5438775" cy="4467225"/>
          </a:xfrm>
          <a:noFill/>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7C65876D-BF29-4049-8F42-B8D826D39E3D}" type="slidenum">
              <a:rPr lang="en-GB" sz="1000" smtClean="0"/>
              <a:pPr/>
              <a:t>51</a:t>
            </a:fld>
            <a:endParaRPr lang="en-GB" sz="1200" smtClean="0">
              <a:latin typeface="Times" charset="0"/>
            </a:endParaRPr>
          </a:p>
        </p:txBody>
      </p:sp>
      <p:sp>
        <p:nvSpPr>
          <p:cNvPr id="145411" name="Rectangle 2"/>
          <p:cNvSpPr>
            <a:spLocks noGrp="1" noRot="1" noChangeAspect="1" noChangeArrowheads="1" noTextEdit="1"/>
          </p:cNvSpPr>
          <p:nvPr>
            <p:ph type="sldImg"/>
          </p:nvPr>
        </p:nvSpPr>
        <p:spPr>
          <a:xfrm>
            <a:off x="919163" y="746125"/>
            <a:ext cx="4960937" cy="3721100"/>
          </a:xfrm>
          <a:ln/>
        </p:spPr>
      </p:sp>
      <p:sp>
        <p:nvSpPr>
          <p:cNvPr id="145412" name="Rectangle 3"/>
          <p:cNvSpPr>
            <a:spLocks noGrp="1" noChangeArrowheads="1"/>
          </p:cNvSpPr>
          <p:nvPr>
            <p:ph type="body" idx="1"/>
          </p:nvPr>
        </p:nvSpPr>
        <p:spPr>
          <a:xfrm>
            <a:off x="679450" y="4714875"/>
            <a:ext cx="5438775" cy="4467225"/>
          </a:xfrm>
          <a:noFill/>
        </p:spPr>
        <p:txBody>
          <a:bodyPr/>
          <a:lstStyle/>
          <a:p>
            <a:endParaRPr lang="nl-NL"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C50EC74C-FC13-4602-820A-6EC37DE770B3}" type="slidenum">
              <a:rPr lang="en-GB" sz="1000" smtClean="0"/>
              <a:pPr/>
              <a:t>52</a:t>
            </a:fld>
            <a:endParaRPr lang="en-GB" sz="1200" smtClean="0">
              <a:latin typeface="Times" charset="0"/>
            </a:endParaRPr>
          </a:p>
        </p:txBody>
      </p:sp>
      <p:sp>
        <p:nvSpPr>
          <p:cNvPr id="143363" name="Rectangle 2"/>
          <p:cNvSpPr>
            <a:spLocks noGrp="1" noRot="1" noChangeAspect="1" noChangeArrowheads="1" noTextEdit="1"/>
          </p:cNvSpPr>
          <p:nvPr>
            <p:ph type="sldImg"/>
          </p:nvPr>
        </p:nvSpPr>
        <p:spPr>
          <a:xfrm>
            <a:off x="919163" y="746125"/>
            <a:ext cx="4960937" cy="3721100"/>
          </a:xfrm>
          <a:ln/>
        </p:spPr>
      </p:sp>
      <p:sp>
        <p:nvSpPr>
          <p:cNvPr id="143364" name="Rectangle 3"/>
          <p:cNvSpPr>
            <a:spLocks noGrp="1" noChangeArrowheads="1"/>
          </p:cNvSpPr>
          <p:nvPr>
            <p:ph type="body" idx="1"/>
          </p:nvPr>
        </p:nvSpPr>
        <p:spPr>
          <a:xfrm>
            <a:off x="679450" y="4714875"/>
            <a:ext cx="5438775" cy="4467225"/>
          </a:xfrm>
          <a:noFill/>
        </p:spPr>
        <p:txBody>
          <a:bodyPr/>
          <a:lstStyle/>
          <a:p>
            <a:endParaRPr lang="nl-NL"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776663" y="9259888"/>
            <a:ext cx="2492375"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r">
              <a:lnSpc>
                <a:spcPct val="100000"/>
              </a:lnSpc>
              <a:spcBef>
                <a:spcPct val="0"/>
              </a:spcBef>
            </a:pPr>
            <a:fld id="{1CD75B24-33B8-4B65-87B8-A857F6910CD0}" type="slidenum">
              <a:rPr lang="en-GB" sz="1000">
                <a:solidFill>
                  <a:srgbClr val="000000"/>
                </a:solidFill>
              </a:rPr>
              <a:pPr algn="r">
                <a:lnSpc>
                  <a:spcPct val="100000"/>
                </a:lnSpc>
                <a:spcBef>
                  <a:spcPct val="0"/>
                </a:spcBef>
              </a:pPr>
              <a:t>4</a:t>
            </a:fld>
            <a:endParaRPr lang="en-GB" sz="1200">
              <a:solidFill>
                <a:srgbClr val="000000"/>
              </a:solidFill>
              <a:latin typeface="Times"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0AA79493-F415-48A0-8F61-A22CF6FD9E9F}" type="slidenum">
              <a:rPr lang="en-GB" sz="1000" smtClean="0"/>
              <a:pPr/>
              <a:t>53</a:t>
            </a:fld>
            <a:endParaRPr lang="en-GB" sz="1200" smtClean="0">
              <a:latin typeface="Times"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a:spcBef>
                <a:spcPct val="0"/>
              </a:spcBef>
            </a:pPr>
            <a:r>
              <a:rPr lang="nl-NL" smtClean="0"/>
              <a:t>Op de vingertoppen en tenen kan de huid plaatselijk droog worden met schilfering, barsten of fissuren. Er kunnen pijnlijke fissuren ontstaan op de handpalmen, vingertoppen, tenen en hielen. Daarnaast kunnen periorale barsten op de lippen ontstaan die erg pijnlijk kunnen zijn.</a:t>
            </a:r>
          </a:p>
          <a:p>
            <a:pPr>
              <a:spcBef>
                <a:spcPct val="0"/>
              </a:spcBef>
            </a:pPr>
            <a:endParaRPr lang="en-GB" smtClean="0"/>
          </a:p>
          <a:p>
            <a:pPr>
              <a:spcBef>
                <a:spcPct val="0"/>
              </a:spcBef>
            </a:pPr>
            <a:endParaRPr lang="en-GB" smtClean="0"/>
          </a:p>
          <a:p>
            <a:pPr>
              <a:spcBef>
                <a:spcPct val="0"/>
              </a:spcBef>
            </a:pPr>
            <a:r>
              <a:rPr lang="en-GB" i="1" smtClean="0"/>
              <a:t>Segaert S et al. </a:t>
            </a:r>
            <a:r>
              <a:rPr lang="en-US" i="1" smtClean="0"/>
              <a:t>Ann Oncol 2005;16:1425–1433.</a:t>
            </a:r>
          </a:p>
          <a:p>
            <a:pPr>
              <a:spcBef>
                <a:spcPct val="0"/>
              </a:spcBef>
            </a:pPr>
            <a:r>
              <a:rPr lang="en-US" i="1" smtClean="0"/>
              <a:t>Mitchell et al. Oncology, 2007;21(nummer 11), Supplement; 4-9.</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B1E69B88-4DC9-4CE9-BC50-2C862CC51A83}" type="slidenum">
              <a:rPr lang="en-GB" sz="1000" smtClean="0"/>
              <a:pPr/>
              <a:t>54</a:t>
            </a:fld>
            <a:endParaRPr lang="en-GB" sz="1200" smtClean="0">
              <a:latin typeface="Times" charset="0"/>
            </a:endParaRPr>
          </a:p>
        </p:txBody>
      </p:sp>
      <p:sp>
        <p:nvSpPr>
          <p:cNvPr id="135171" name="Rectangle 2"/>
          <p:cNvSpPr>
            <a:spLocks noGrp="1" noRot="1" noChangeAspect="1" noChangeArrowheads="1" noTextEdit="1"/>
          </p:cNvSpPr>
          <p:nvPr>
            <p:ph type="sldImg"/>
          </p:nvPr>
        </p:nvSpPr>
        <p:spPr>
          <a:xfrm>
            <a:off x="842963" y="774700"/>
            <a:ext cx="4953000" cy="3714750"/>
          </a:xfrm>
          <a:ln/>
        </p:spPr>
      </p:sp>
      <p:sp>
        <p:nvSpPr>
          <p:cNvPr id="135172" name="Rectangle 3"/>
          <p:cNvSpPr>
            <a:spLocks noGrp="1" noChangeArrowheads="1"/>
          </p:cNvSpPr>
          <p:nvPr>
            <p:ph type="body" idx="1"/>
          </p:nvPr>
        </p:nvSpPr>
        <p:spPr>
          <a:xfrm>
            <a:off x="904875" y="4721225"/>
            <a:ext cx="4975225" cy="4489450"/>
          </a:xfrm>
          <a:noFill/>
        </p:spPr>
        <p:txBody>
          <a:bodyPr/>
          <a:lstStyle/>
          <a:p>
            <a:endParaRPr lang="nl-NL" smtClean="0">
              <a:latin typeface="Gautami" pitchFamily="34" charset="0"/>
            </a:endParaRPr>
          </a:p>
          <a:p>
            <a:endParaRPr lang="nl-NL" b="1" u="sng"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C61FD4EB-6BAA-4D55-8E47-3E987164DCDD}" type="slidenum">
              <a:rPr lang="en-GB" sz="1000" smtClean="0"/>
              <a:pPr/>
              <a:t>55</a:t>
            </a:fld>
            <a:endParaRPr lang="en-GB" sz="1200" smtClean="0">
              <a:latin typeface="Times"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xfrm>
            <a:off x="679450" y="4716463"/>
            <a:ext cx="5438775" cy="4467225"/>
          </a:xfrm>
          <a:noFill/>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4CB72202-DD06-4ED0-875C-0A4F59C51621}" type="slidenum">
              <a:rPr lang="en-GB" sz="1000" smtClean="0"/>
              <a:pPr/>
              <a:t>56</a:t>
            </a:fld>
            <a:endParaRPr lang="en-GB" sz="1200" smtClean="0">
              <a:latin typeface="Times" charset="0"/>
            </a:endParaRPr>
          </a:p>
        </p:txBody>
      </p:sp>
      <p:sp>
        <p:nvSpPr>
          <p:cNvPr id="136195" name="Rectangle 2"/>
          <p:cNvSpPr>
            <a:spLocks noGrp="1" noRot="1" noChangeAspect="1" noTextEdit="1"/>
          </p:cNvSpPr>
          <p:nvPr>
            <p:ph type="sldImg"/>
          </p:nvPr>
        </p:nvSpPr>
        <p:spPr>
          <a:xfrm>
            <a:off x="919163" y="746125"/>
            <a:ext cx="4960937" cy="3721100"/>
          </a:xfrm>
          <a:ln/>
        </p:spPr>
      </p:sp>
      <p:sp>
        <p:nvSpPr>
          <p:cNvPr id="136196" name="Rectangle 3"/>
          <p:cNvSpPr>
            <a:spLocks noGrp="1"/>
          </p:cNvSpPr>
          <p:nvPr>
            <p:ph type="body" idx="1"/>
          </p:nvPr>
        </p:nvSpPr>
        <p:spPr>
          <a:xfrm>
            <a:off x="679450" y="4714875"/>
            <a:ext cx="5438775" cy="4467225"/>
          </a:xfrm>
          <a:noFill/>
        </p:spPr>
        <p:txBody>
          <a:bodyPr lIns="95564" tIns="47783" rIns="95564" bIns="47783"/>
          <a:lstStyle/>
          <a:p>
            <a:endParaRPr lang="nl-NL"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CDDA4A5-6963-42DF-A28B-52F3EE78A5A0}" type="slidenum">
              <a:rPr lang="en-GB" sz="1000"/>
              <a:pPr/>
              <a:t>57</a:t>
            </a:fld>
            <a:endParaRPr lang="en-GB" sz="1200">
              <a:latin typeface="Times"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Notes Placeholder 2"/>
          <p:cNvSpPr>
            <a:spLocks noGrp="1"/>
          </p:cNvSpPr>
          <p:nvPr>
            <p:ph type="body" idx="1"/>
          </p:nvPr>
        </p:nvSpPr>
        <p:spPr>
          <a:noFill/>
        </p:spPr>
        <p:txBody>
          <a:bodyPr/>
          <a:lstStyle/>
          <a:p>
            <a:pPr eaLnBrk="1" hangingPunct="1">
              <a:lnSpc>
                <a:spcPct val="90000"/>
              </a:lnSpc>
            </a:pPr>
            <a:endParaRPr lang="nl-NL" sz="100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262E6D4A-E06C-4EC6-B0A2-0DEFEA7CB226}" type="slidenum">
              <a:rPr lang="en-GB" sz="1000"/>
              <a:pPr/>
              <a:t>59</a:t>
            </a:fld>
            <a:endParaRPr lang="en-GB" sz="1200">
              <a:latin typeface="Times" charset="0"/>
            </a:endParaRPr>
          </a:p>
        </p:txBody>
      </p:sp>
      <p:sp>
        <p:nvSpPr>
          <p:cNvPr id="74755" name="Rectangle 2"/>
          <p:cNvSpPr>
            <a:spLocks noGrp="1" noRot="1" noChangeAspect="1" noTextEdit="1"/>
          </p:cNvSpPr>
          <p:nvPr>
            <p:ph type="sldImg"/>
          </p:nvPr>
        </p:nvSpPr>
        <p:spPr>
          <a:xfrm>
            <a:off x="919163" y="746125"/>
            <a:ext cx="4960937" cy="3721100"/>
          </a:xfrm>
          <a:ln/>
        </p:spPr>
      </p:sp>
      <p:sp>
        <p:nvSpPr>
          <p:cNvPr id="74756" name="Rectangle 3"/>
          <p:cNvSpPr>
            <a:spLocks noGrp="1"/>
          </p:cNvSpPr>
          <p:nvPr>
            <p:ph type="body" idx="1"/>
          </p:nvPr>
        </p:nvSpPr>
        <p:spPr>
          <a:xfrm>
            <a:off x="679450" y="4714875"/>
            <a:ext cx="5438775" cy="4467225"/>
          </a:xfrm>
          <a:noFill/>
        </p:spPr>
        <p:txBody>
          <a:bodyPr lIns="95571" tIns="47786" rIns="95571" bIns="47786"/>
          <a:lstStyle/>
          <a:p>
            <a:pPr eaLnBrk="1" hangingPunct="1"/>
            <a:r>
              <a:rPr lang="nl-NL" sz="1200" smtClean="0"/>
              <a:t>Profylactisch worden allerlei locale middelen ingezet. Inmiddels is bekend dat deze middelen vrij moeten zijn van irriterende substanties zoals alcohol en parfum, omdat deze de huid nog meer uitdrogen. Locale middelen worden afhankelijk van hun samenstelling onderverdeeld in zeer vette zalf, zalf, crème, lotion, (body-) melk en gel.</a:t>
            </a:r>
          </a:p>
          <a:p>
            <a:pPr eaLnBrk="1" hangingPunct="1">
              <a:buFontTx/>
              <a:buChar char="•"/>
            </a:pPr>
            <a:r>
              <a:rPr lang="nl-NL" sz="1200" smtClean="0"/>
              <a:t>Een zeer vette zalf (vaseline) bestaat alleen uit olie.</a:t>
            </a:r>
          </a:p>
          <a:p>
            <a:pPr eaLnBrk="1" hangingPunct="1">
              <a:buFontTx/>
              <a:buChar char="•"/>
            </a:pPr>
            <a:r>
              <a:rPr lang="nl-NL" sz="1200" smtClean="0"/>
              <a:t>Zalf is een water-in-olie-formule; het bestaat voornamelijk uit olie met een klein percentage</a:t>
            </a:r>
            <a:br>
              <a:rPr lang="nl-NL" sz="1200" smtClean="0"/>
            </a:br>
            <a:r>
              <a:rPr lang="nl-NL" sz="1200" smtClean="0"/>
              <a:t> water. Dit percentage verschilt per middel, maar bedraagt ongeveer 20% (olie: 80%);</a:t>
            </a:r>
          </a:p>
          <a:p>
            <a:pPr eaLnBrk="1" hangingPunct="1">
              <a:buFontTx/>
              <a:buChar char="•"/>
            </a:pPr>
            <a:r>
              <a:rPr lang="nl-NL" sz="1200" smtClean="0"/>
              <a:t>Crème zit qua samenstelling tussen een zalf en lotion in;</a:t>
            </a:r>
          </a:p>
          <a:p>
            <a:pPr eaLnBrk="1" hangingPunct="1">
              <a:buFontTx/>
              <a:buChar char="•"/>
            </a:pPr>
            <a:r>
              <a:rPr lang="nl-NL" sz="1200" smtClean="0"/>
              <a:t>Lotion heeft een tegenovergestelde formule van zalf: ongeveer 80% water en 20% olie;</a:t>
            </a:r>
          </a:p>
          <a:p>
            <a:pPr eaLnBrk="1" hangingPunct="1">
              <a:buFontTx/>
              <a:buChar char="•"/>
            </a:pPr>
            <a:r>
              <a:rPr lang="nl-NL" sz="1200" smtClean="0"/>
              <a:t>Gel bestaat voornamelijk uit water;</a:t>
            </a:r>
          </a:p>
          <a:p>
            <a:pPr eaLnBrk="1" hangingPunct="1"/>
            <a:r>
              <a:rPr lang="nl-NL" sz="1200" smtClean="0"/>
              <a:t>Vaseline is het vetst en gel het meest waterhoudend. Hoe waterhoudender een product is, des te makkelijker smeerbaar het is en des te beter het in de huid doordringt. Vaseline/zalf blijft nagenoeg op de huid liggen en is prima om deze af te dekken. Verdamping van vocht vanuit de huid wordt zo belemmerd en beschermt tegen irriterende middelen van buitenaf. Afhankelijk van de conditie van de huid dient bepaald te worden welk product het meest geschikt is.</a:t>
            </a:r>
            <a:endParaRPr lang="en-US" sz="120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a:xfrm>
            <a:off x="919163" y="746125"/>
            <a:ext cx="4960937" cy="3721100"/>
          </a:xfrm>
          <a:ln/>
        </p:spPr>
      </p:sp>
      <p:sp>
        <p:nvSpPr>
          <p:cNvPr id="121859" name="Rectangle 3"/>
          <p:cNvSpPr>
            <a:spLocks noGrp="1"/>
          </p:cNvSpPr>
          <p:nvPr>
            <p:ph type="body" idx="1"/>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lstStyle/>
          <a:p>
            <a:pPr eaLnBrk="1" hangingPunct="1"/>
            <a:endParaRPr lang="nl-NL"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jdelijke aanduiding voor dia-afbeelding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Tijdelijke aanduiding voor notities 2"/>
          <p:cNvSpPr>
            <a:spLocks noGrp="1"/>
          </p:cNvSpPr>
          <p:nvPr>
            <p:ph type="body" idx="1"/>
          </p:nvPr>
        </p:nvSpPr>
        <p:spPr bwMode="auto">
          <a:xfrm>
            <a:off x="917575" y="4716463"/>
            <a:ext cx="496252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sz="1000" b="1" smtClean="0">
                <a:latin typeface="Arial" pitchFamily="34" charset="0"/>
                <a:cs typeface="Arial" pitchFamily="34" charset="0"/>
              </a:rPr>
              <a:t>Management volgens STEPP trial</a:t>
            </a:r>
            <a:endParaRPr lang="nl-NL" sz="1000" b="1" smtClean="0">
              <a:latin typeface="Arial" pitchFamily="34" charset="0"/>
              <a:cs typeface="Arial" pitchFamily="34" charset="0"/>
              <a:sym typeface="Symbol" pitchFamily="18" charset="2"/>
            </a:endParaRPr>
          </a:p>
          <a:p>
            <a:r>
              <a:rPr lang="en-US" sz="1000" smtClean="0">
                <a:latin typeface="Arial" pitchFamily="34" charset="0"/>
                <a:cs typeface="Arial" pitchFamily="34" charset="0"/>
              </a:rPr>
              <a:t>STEPP: </a:t>
            </a:r>
            <a:r>
              <a:rPr lang="nl-NL" sz="1000" smtClean="0">
                <a:latin typeface="Arial" pitchFamily="34" charset="0"/>
                <a:cs typeface="Arial" pitchFamily="34" charset="0"/>
              </a:rPr>
              <a:t>Profylactische vs reactieve behandeling voor panitumumab- gerelateerde huidreacties bij patiënten met </a:t>
            </a:r>
            <a:r>
              <a:rPr lang="en-US" sz="1000" smtClean="0">
                <a:latin typeface="Arial" pitchFamily="34" charset="0"/>
                <a:cs typeface="Arial" pitchFamily="34" charset="0"/>
              </a:rPr>
              <a:t>mCRC </a:t>
            </a:r>
            <a:r>
              <a:rPr lang="nl-NL" sz="1000" smtClean="0">
                <a:latin typeface="Arial" pitchFamily="34" charset="0"/>
                <a:cs typeface="Arial" pitchFamily="34" charset="0"/>
              </a:rPr>
              <a:t>(Mitchell &amp; Lacouture ea)</a:t>
            </a:r>
          </a:p>
          <a:p>
            <a:r>
              <a:rPr lang="nl-NL" sz="1000" b="1" u="sng" smtClean="0">
                <a:latin typeface="Arial" pitchFamily="34" charset="0"/>
                <a:cs typeface="Arial" pitchFamily="34" charset="0"/>
              </a:rPr>
              <a:t>Beleid: </a:t>
            </a:r>
          </a:p>
          <a:p>
            <a:r>
              <a:rPr lang="nl-NL" sz="1000" smtClean="0">
                <a:latin typeface="Arial" pitchFamily="34" charset="0"/>
                <a:cs typeface="Arial" pitchFamily="34" charset="0"/>
              </a:rPr>
              <a:t>vocht inbrengende crème:	in de ochtend</a:t>
            </a:r>
          </a:p>
          <a:p>
            <a:r>
              <a:rPr lang="nl-NL" sz="1000" smtClean="0">
                <a:latin typeface="Arial" pitchFamily="34" charset="0"/>
                <a:cs typeface="Arial" pitchFamily="34" charset="0"/>
              </a:rPr>
              <a:t>hydrocortisoncrème:		1% in de avond</a:t>
            </a:r>
          </a:p>
          <a:p>
            <a:r>
              <a:rPr lang="nl-NL" sz="1000" smtClean="0">
                <a:latin typeface="Arial" pitchFamily="34" charset="0"/>
                <a:cs typeface="Arial" pitchFamily="34" charset="0"/>
              </a:rPr>
              <a:t>zonnecrème:					bij blootstelling daglicht</a:t>
            </a:r>
          </a:p>
          <a:p>
            <a:r>
              <a:rPr lang="nl-NL" sz="1000" smtClean="0">
                <a:latin typeface="Arial" pitchFamily="34" charset="0"/>
                <a:cs typeface="Arial" pitchFamily="34" charset="0"/>
              </a:rPr>
              <a:t>doxycycline:					100 mg 2 x per dag</a:t>
            </a:r>
          </a:p>
          <a:p>
            <a:r>
              <a:rPr lang="nl-NL" sz="1000" b="1" u="sng" smtClean="0">
                <a:latin typeface="Arial" pitchFamily="34" charset="0"/>
                <a:cs typeface="Arial" pitchFamily="34" charset="0"/>
              </a:rPr>
              <a:t>Resultaat:</a:t>
            </a:r>
          </a:p>
          <a:p>
            <a:r>
              <a:rPr lang="nl-NL" sz="1000" smtClean="0">
                <a:latin typeface="Arial" pitchFamily="34" charset="0"/>
                <a:cs typeface="Arial" pitchFamily="34" charset="0"/>
              </a:rPr>
              <a:t>reductie graad </a:t>
            </a:r>
            <a:r>
              <a:rPr lang="en-US" sz="1000" u="sng" smtClean="0">
                <a:latin typeface="Arial" pitchFamily="34" charset="0"/>
                <a:cs typeface="Arial" pitchFamily="34" charset="0"/>
              </a:rPr>
              <a:t>&gt;</a:t>
            </a:r>
            <a:r>
              <a:rPr lang="nl-NL" sz="1000" smtClean="0">
                <a:latin typeface="Arial" pitchFamily="34" charset="0"/>
                <a:cs typeface="Arial" pitchFamily="34" charset="0"/>
              </a:rPr>
              <a:t> 2 reacties met meer dan 50%. Meeste effect waarschijnlijk door toevoeging AB.</a:t>
            </a:r>
          </a:p>
          <a:p>
            <a:r>
              <a:rPr lang="nl-NL" sz="1000" smtClean="0">
                <a:latin typeface="Arial" pitchFamily="34" charset="0"/>
                <a:cs typeface="Arial" pitchFamily="34" charset="0"/>
                <a:sym typeface="Symbol" pitchFamily="18" charset="2"/>
              </a:rPr>
              <a:t>De STEPP trial toont aan dat pre-emptieve behandeling van huidreacties zinvol is. In dit onderzoek werden huidreacties onderzocht bij patiënten met colorectale kanker die chemotherapie kregen op basis van </a:t>
            </a:r>
            <a:r>
              <a:rPr lang="nl-NL" sz="1000" u="sng" smtClean="0">
                <a:latin typeface="Arial" pitchFamily="34" charset="0"/>
                <a:cs typeface="Arial" pitchFamily="34" charset="0"/>
                <a:sym typeface="Symbol" pitchFamily="18" charset="2"/>
              </a:rPr>
              <a:t>panitumumab plus irinotecan</a:t>
            </a:r>
            <a:r>
              <a:rPr lang="nl-NL" sz="1000" smtClean="0">
                <a:latin typeface="Arial" pitchFamily="34" charset="0"/>
                <a:cs typeface="Arial" pitchFamily="34" charset="0"/>
                <a:sym typeface="Symbol" pitchFamily="18" charset="2"/>
              </a:rPr>
              <a:t>. De STEPP trial liet zien dat de incidentie van huidreacties van graad 2 of hoger tijdens een huidbehandeling van 6 weken met meer dan 50% werd verlaagd in de groep die de profylactische behandeling kreeg in vergelijking met de groep die de reactieve behandeling kreeg. De profylactische huidbehandeling bestond uit een vochtvasthoudende crème in de ochtend, 1% hydrocortisoncrème in de avond, zonnebrandmiddel en doxycycline 100 mg twee maal daags. De patiënten in de profylactische groep hadden een hogere kwaliteit van leven, vooral in week 2 tot 3 toen de patiënten in de reactieve groep graad ≥ 2 ontwikkeld hadden.</a:t>
            </a:r>
          </a:p>
          <a:p>
            <a:r>
              <a:rPr lang="en-US" sz="1000" b="1" smtClean="0">
                <a:latin typeface="Arial" pitchFamily="34" charset="0"/>
                <a:cs typeface="Arial" pitchFamily="34" charset="0"/>
                <a:sym typeface="Symbol" pitchFamily="18" charset="2"/>
              </a:rPr>
              <a:t>Bron:</a:t>
            </a:r>
            <a:endParaRPr lang="en-US" sz="1000" smtClean="0">
              <a:latin typeface="Arial" pitchFamily="34" charset="0"/>
              <a:cs typeface="Arial" pitchFamily="34" charset="0"/>
              <a:sym typeface="Symbol" pitchFamily="18" charset="2"/>
            </a:endParaRPr>
          </a:p>
          <a:p>
            <a:r>
              <a:rPr lang="en-US" sz="1000" smtClean="0">
                <a:latin typeface="Arial" pitchFamily="34" charset="0"/>
                <a:cs typeface="Arial" pitchFamily="34" charset="0"/>
                <a:sym typeface="Symbol" pitchFamily="18" charset="2"/>
              </a:rPr>
              <a:t>Lacouture ME, Mitchell EP, Piperdi B, et al.: Skin Toxicity Evaluation Protocol With Panitumumab (STEPP), a Phase II, Open-Label, Randomized Trial Evaluating the Impact of a Pre-Emptive Skin Treatment Regimen on Skin Toxicities and Quality of Life in Patients With Metastatic Colorectal Cancer. J Clin Oncol, 2010</a:t>
            </a:r>
            <a:r>
              <a:rPr lang="nl-NL" sz="1000" smtClean="0">
                <a:latin typeface="Arial" pitchFamily="34" charset="0"/>
                <a:cs typeface="Arial" pitchFamily="34" charset="0"/>
                <a:sym typeface="Symbol" pitchFamily="18" charset="2"/>
              </a:rPr>
              <a:t> </a:t>
            </a:r>
          </a:p>
          <a:p>
            <a:endParaRPr lang="nl-NL" sz="1000" smtClean="0">
              <a:latin typeface="Arial" pitchFamily="34" charset="0"/>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CDDA4A5-6963-42DF-A28B-52F3EE78A5A0}" type="slidenum">
              <a:rPr lang="en-GB" sz="1000"/>
              <a:pPr/>
              <a:t>62</a:t>
            </a:fld>
            <a:endParaRPr lang="en-GB" sz="1200">
              <a:latin typeface="Times"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3776663" y="9259888"/>
            <a:ext cx="2492375"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r">
              <a:lnSpc>
                <a:spcPct val="100000"/>
              </a:lnSpc>
              <a:spcBef>
                <a:spcPct val="0"/>
              </a:spcBef>
            </a:pPr>
            <a:fld id="{1CD75B24-33B8-4B65-87B8-A857F6910CD0}" type="slidenum">
              <a:rPr lang="en-GB" sz="1000">
                <a:solidFill>
                  <a:srgbClr val="000000"/>
                </a:solidFill>
              </a:rPr>
              <a:pPr algn="r">
                <a:lnSpc>
                  <a:spcPct val="100000"/>
                </a:lnSpc>
                <a:spcBef>
                  <a:spcPct val="0"/>
                </a:spcBef>
              </a:pPr>
              <a:t>5</a:t>
            </a:fld>
            <a:endParaRPr lang="en-GB" sz="1200">
              <a:solidFill>
                <a:srgbClr val="000000"/>
              </a:solidFill>
              <a:latin typeface="Times"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a:xfrm>
            <a:off x="919163" y="746125"/>
            <a:ext cx="4960937" cy="3721100"/>
          </a:xfrm>
          <a:ln/>
        </p:spPr>
      </p:sp>
      <p:sp>
        <p:nvSpPr>
          <p:cNvPr id="122883" name="Rectangle 3"/>
          <p:cNvSpPr>
            <a:spLocks noGrp="1"/>
          </p:cNvSpPr>
          <p:nvPr>
            <p:ph type="body" idx="1"/>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lstStyle/>
          <a:p>
            <a:pPr eaLnBrk="1" hangingPunct="1"/>
            <a:endParaRPr lang="nl-NL"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a:xfrm>
            <a:off x="919163" y="746125"/>
            <a:ext cx="4960937" cy="3721100"/>
          </a:xfrm>
          <a:ln/>
        </p:spPr>
      </p:sp>
      <p:sp>
        <p:nvSpPr>
          <p:cNvPr id="123907" name="Rectangle 3"/>
          <p:cNvSpPr>
            <a:spLocks noGrp="1"/>
          </p:cNvSpPr>
          <p:nvPr>
            <p:ph type="body" idx="1"/>
          </p:nvPr>
        </p:nvSpPr>
        <p:spPr>
          <a:xfrm>
            <a:off x="679450"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lstStyle/>
          <a:p>
            <a:pPr eaLnBrk="1" hangingPunct="1"/>
            <a:endParaRPr lang="nl-NL"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CDDA4A5-6963-42DF-A28B-52F3EE78A5A0}" type="slidenum">
              <a:rPr lang="en-GB" sz="1000"/>
              <a:pPr/>
              <a:t>66</a:t>
            </a:fld>
            <a:endParaRPr lang="en-GB" sz="1200">
              <a:latin typeface="Times"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p:cNvSpPr>
            <a:spLocks noGrp="1"/>
          </p:cNvSpPr>
          <p:nvPr>
            <p:ph type="body" idx="1"/>
          </p:nvPr>
        </p:nvSpPr>
        <p:spPr bwMode="auto">
          <a:xfrm>
            <a:off x="917575" y="4716463"/>
            <a:ext cx="4962525" cy="50180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228600" indent="-228600">
              <a:defRPr/>
            </a:pPr>
            <a:r>
              <a:rPr lang="en-US" sz="1000" b="1" dirty="0" smtClean="0">
                <a:latin typeface="Arial" pitchFamily="34" charset="0"/>
                <a:cs typeface="Arial" pitchFamily="34" charset="0"/>
              </a:rPr>
              <a:t>FACT-EGFRI-18 </a:t>
            </a:r>
            <a:r>
              <a:rPr lang="en-US" sz="1000" b="1" dirty="0" err="1" smtClean="0">
                <a:latin typeface="Arial" pitchFamily="34" charset="0"/>
                <a:cs typeface="Arial" pitchFamily="34" charset="0"/>
              </a:rPr>
              <a:t>vragenlijst</a:t>
            </a:r>
            <a:endParaRPr lang="en-US" sz="1000" b="1" dirty="0" smtClean="0">
              <a:latin typeface="Arial" pitchFamily="34" charset="0"/>
              <a:cs typeface="Arial" pitchFamily="34" charset="0"/>
            </a:endParaRPr>
          </a:p>
          <a:p>
            <a:pPr eaLnBrk="1" hangingPunct="1">
              <a:defRPr/>
            </a:pPr>
            <a:r>
              <a:rPr lang="en-US" sz="1000" b="1" dirty="0" smtClean="0">
                <a:latin typeface="Arial" pitchFamily="34" charset="0"/>
                <a:cs typeface="Arial" pitchFamily="34" charset="0"/>
              </a:rPr>
              <a:t>Meet 3 </a:t>
            </a:r>
            <a:r>
              <a:rPr lang="en-US" sz="1000" b="1" dirty="0" err="1" smtClean="0">
                <a:latin typeface="Arial" pitchFamily="34" charset="0"/>
                <a:cs typeface="Arial" pitchFamily="34" charset="0"/>
              </a:rPr>
              <a:t>dimensies</a:t>
            </a:r>
            <a:endParaRPr lang="nl-NL" sz="1000" b="1" dirty="0" smtClean="0">
              <a:latin typeface="Arial" pitchFamily="34" charset="0"/>
              <a:cs typeface="Arial" pitchFamily="34" charset="0"/>
            </a:endParaRPr>
          </a:p>
          <a:p>
            <a:pPr marL="171450" indent="-171450" eaLnBrk="1" hangingPunct="1">
              <a:buFont typeface="Wingdings" pitchFamily="2" charset="2"/>
              <a:buChar char="Ø"/>
              <a:defRPr/>
            </a:pPr>
            <a:r>
              <a:rPr lang="nl-NL" sz="1000" dirty="0" smtClean="0">
                <a:latin typeface="Arial" pitchFamily="34" charset="0"/>
                <a:cs typeface="Arial" pitchFamily="34" charset="0"/>
              </a:rPr>
              <a:t>Patiënt gerapporteerde </a:t>
            </a:r>
            <a:r>
              <a:rPr lang="nl-NL" sz="1000" dirty="0" err="1" smtClean="0">
                <a:latin typeface="Arial" pitchFamily="34" charset="0"/>
                <a:cs typeface="Arial" pitchFamily="34" charset="0"/>
              </a:rPr>
              <a:t>outcome</a:t>
            </a:r>
            <a:r>
              <a:rPr lang="nl-NL" sz="1000" dirty="0" smtClean="0">
                <a:latin typeface="Arial" pitchFamily="34" charset="0"/>
                <a:cs typeface="Arial" pitchFamily="34" charset="0"/>
              </a:rPr>
              <a:t> (PRO)</a:t>
            </a:r>
          </a:p>
          <a:p>
            <a:pPr marL="171450" indent="-171450" eaLnBrk="1" hangingPunct="1">
              <a:buFont typeface="Wingdings" pitchFamily="2" charset="2"/>
              <a:buChar char="Ø"/>
              <a:defRPr/>
            </a:pPr>
            <a:r>
              <a:rPr lang="nl-NL" sz="1000" dirty="0" smtClean="0">
                <a:latin typeface="Arial" pitchFamily="34" charset="0"/>
                <a:cs typeface="Arial" pitchFamily="34" charset="0"/>
              </a:rPr>
              <a:t>18 items in drie </a:t>
            </a:r>
            <a:r>
              <a:rPr lang="nl-NL" sz="1000" dirty="0" err="1" smtClean="0">
                <a:latin typeface="Arial" pitchFamily="34" charset="0"/>
                <a:cs typeface="Arial" pitchFamily="34" charset="0"/>
              </a:rPr>
              <a:t>GKvL</a:t>
            </a:r>
            <a:r>
              <a:rPr lang="nl-NL" sz="1000" dirty="0" smtClean="0">
                <a:latin typeface="Arial" pitchFamily="34" charset="0"/>
                <a:cs typeface="Arial" pitchFamily="34" charset="0"/>
              </a:rPr>
              <a:t> dimensies:</a:t>
            </a:r>
          </a:p>
          <a:p>
            <a:pPr marL="447675" lvl="1" indent="-266700" eaLnBrk="1" hangingPunct="1">
              <a:buFont typeface="Wingdings" pitchFamily="2" charset="2"/>
              <a:buChar char="Ø"/>
              <a:defRPr/>
            </a:pPr>
            <a:r>
              <a:rPr lang="nl-NL" sz="1000" dirty="0" smtClean="0">
                <a:latin typeface="Arial" pitchFamily="34" charset="0"/>
                <a:cs typeface="Arial" pitchFamily="34" charset="0"/>
              </a:rPr>
              <a:t>fysieke (7 items)</a:t>
            </a:r>
          </a:p>
          <a:p>
            <a:pPr marL="447675" lvl="1" indent="-266700" eaLnBrk="1" hangingPunct="1">
              <a:buFont typeface="Wingdings" pitchFamily="2" charset="2"/>
              <a:buChar char="Ø"/>
              <a:defRPr/>
            </a:pPr>
            <a:r>
              <a:rPr lang="nl-NL" sz="1000" dirty="0" smtClean="0">
                <a:latin typeface="Arial" pitchFamily="34" charset="0"/>
                <a:cs typeface="Arial" pitchFamily="34" charset="0"/>
              </a:rPr>
              <a:t>sociale / emotionele (6 items)</a:t>
            </a:r>
          </a:p>
          <a:p>
            <a:pPr marL="447675" lvl="1" indent="-266700" eaLnBrk="1" hangingPunct="1">
              <a:buFont typeface="Wingdings" pitchFamily="2" charset="2"/>
              <a:buChar char="Ø"/>
              <a:defRPr/>
            </a:pPr>
            <a:r>
              <a:rPr lang="nl-NL" sz="1000" dirty="0" smtClean="0">
                <a:latin typeface="Arial" pitchFamily="34" charset="0"/>
                <a:cs typeface="Arial" pitchFamily="34" charset="0"/>
              </a:rPr>
              <a:t>functionele welzijn (5 items)</a:t>
            </a:r>
          </a:p>
          <a:p>
            <a:pPr marL="171450" indent="-171450" eaLnBrk="1" hangingPunct="1">
              <a:buFont typeface="Wingdings" pitchFamily="2" charset="2"/>
              <a:buChar char="Ø"/>
              <a:defRPr/>
            </a:pPr>
            <a:r>
              <a:rPr lang="nl-NL" sz="1000" dirty="0" smtClean="0">
                <a:latin typeface="Arial" pitchFamily="34" charset="0"/>
                <a:cs typeface="Arial" pitchFamily="34" charset="0"/>
              </a:rPr>
              <a:t>Beoordeelt huid, nagel en haar bijwerkingen</a:t>
            </a:r>
          </a:p>
          <a:p>
            <a:pPr marL="171450" indent="-171450" eaLnBrk="1" hangingPunct="1">
              <a:buFont typeface="Wingdings" pitchFamily="2" charset="2"/>
              <a:buChar char="Ø"/>
              <a:defRPr/>
            </a:pPr>
            <a:r>
              <a:rPr lang="nl-NL" sz="1000" dirty="0" smtClean="0">
                <a:latin typeface="Arial" pitchFamily="34" charset="0"/>
                <a:cs typeface="Arial" pitchFamily="34" charset="0"/>
              </a:rPr>
              <a:t>Vijf </a:t>
            </a:r>
            <a:r>
              <a:rPr lang="nl-NL" sz="1000" dirty="0" err="1" smtClean="0">
                <a:latin typeface="Arial" pitchFamily="34" charset="0"/>
                <a:cs typeface="Arial" pitchFamily="34" charset="0"/>
              </a:rPr>
              <a:t>punts</a:t>
            </a:r>
            <a:r>
              <a:rPr lang="nl-NL" sz="1000" dirty="0" smtClean="0">
                <a:latin typeface="Arial" pitchFamily="34" charset="0"/>
                <a:cs typeface="Arial" pitchFamily="34" charset="0"/>
              </a:rPr>
              <a:t> </a:t>
            </a:r>
            <a:r>
              <a:rPr lang="nl-NL" sz="1000" dirty="0" err="1" smtClean="0">
                <a:latin typeface="Arial" pitchFamily="34" charset="0"/>
                <a:cs typeface="Arial" pitchFamily="34" charset="0"/>
              </a:rPr>
              <a:t>Likert</a:t>
            </a:r>
            <a:r>
              <a:rPr lang="nl-NL" sz="1000" dirty="0" smtClean="0">
                <a:latin typeface="Arial" pitchFamily="34" charset="0"/>
                <a:cs typeface="Arial" pitchFamily="34" charset="0"/>
              </a:rPr>
              <a:t>-type respons schaal van 0 (helemaal niet) tot 4 (zeer veel) </a:t>
            </a:r>
          </a:p>
          <a:p>
            <a:pPr marL="228600" indent="-228600">
              <a:defRPr/>
            </a:pPr>
            <a:r>
              <a:rPr lang="nl-NL" sz="1000" b="1" dirty="0" smtClean="0">
                <a:latin typeface="Arial" pitchFamily="34" charset="0"/>
                <a:cs typeface="Arial" pitchFamily="34" charset="0"/>
              </a:rPr>
              <a:t>Belangrijkste bevindingen van linguïstisch validatie onderzoek</a:t>
            </a:r>
          </a:p>
          <a:p>
            <a:pPr marL="228600" indent="-228600" eaLnBrk="1" hangingPunct="1">
              <a:buFont typeface="+mj-lt"/>
              <a:buAutoNum type="arabicPeriod"/>
              <a:defRPr/>
            </a:pPr>
            <a:r>
              <a:rPr lang="nl-NL" sz="1000" dirty="0" smtClean="0">
                <a:latin typeface="Arial" pitchFamily="34" charset="0"/>
                <a:cs typeface="Arial" pitchFamily="34" charset="0"/>
              </a:rPr>
              <a:t>Fysieke items (symptoom last) interfereert het meeste met </a:t>
            </a:r>
            <a:r>
              <a:rPr lang="nl-NL" sz="1000" dirty="0" err="1" smtClean="0">
                <a:latin typeface="Arial" pitchFamily="34" charset="0"/>
                <a:cs typeface="Arial" pitchFamily="34" charset="0"/>
              </a:rPr>
              <a:t>GKvL</a:t>
            </a:r>
            <a:r>
              <a:rPr lang="nl-NL" sz="1000" dirty="0" smtClean="0">
                <a:latin typeface="Arial" pitchFamily="34" charset="0"/>
                <a:cs typeface="Arial" pitchFamily="34" charset="0"/>
              </a:rPr>
              <a:t>:</a:t>
            </a:r>
          </a:p>
          <a:p>
            <a:pPr marL="422275" indent="-228600" eaLnBrk="1" hangingPunct="1">
              <a:buFont typeface="+mj-lt"/>
              <a:buAutoNum type="arabicPeriod"/>
              <a:defRPr/>
            </a:pPr>
            <a:r>
              <a:rPr lang="nl-NL" sz="1000" dirty="0" smtClean="0">
                <a:latin typeface="Arial" pitchFamily="34" charset="0"/>
                <a:cs typeface="Arial" pitchFamily="34" charset="0"/>
              </a:rPr>
              <a:t>toegenomen gevoeligheid voor zonlicht (branderig gevoel)</a:t>
            </a:r>
          </a:p>
          <a:p>
            <a:pPr marL="422275" indent="-228600" eaLnBrk="1" hangingPunct="1">
              <a:buFont typeface="+mj-lt"/>
              <a:buAutoNum type="arabicPeriod"/>
              <a:defRPr/>
            </a:pPr>
            <a:r>
              <a:rPr lang="nl-NL" sz="1000" dirty="0" smtClean="0">
                <a:latin typeface="Arial" pitchFamily="34" charset="0"/>
                <a:cs typeface="Arial" pitchFamily="34" charset="0"/>
              </a:rPr>
              <a:t>jeuk van de huid of de hoofdhuid</a:t>
            </a:r>
          </a:p>
          <a:p>
            <a:pPr marL="422275" indent="-228600" eaLnBrk="1" hangingPunct="1">
              <a:buFont typeface="+mj-lt"/>
              <a:buAutoNum type="arabicPeriod"/>
              <a:defRPr/>
            </a:pPr>
            <a:r>
              <a:rPr lang="nl-NL" sz="1000" dirty="0" smtClean="0">
                <a:latin typeface="Arial" pitchFamily="34" charset="0"/>
                <a:cs typeface="Arial" pitchFamily="34" charset="0"/>
              </a:rPr>
              <a:t>bloeden van de huid</a:t>
            </a:r>
          </a:p>
          <a:p>
            <a:pPr marL="193675" eaLnBrk="1" hangingPunct="1">
              <a:defRPr/>
            </a:pPr>
            <a:r>
              <a:rPr lang="nl-NL" sz="1000" dirty="0" smtClean="0">
                <a:latin typeface="Arial" pitchFamily="34" charset="0"/>
                <a:cs typeface="Arial" pitchFamily="34" charset="0"/>
              </a:rPr>
              <a:t>Deze resultaten komen overeen met de resultaten van Wagner en Lacouture (</a:t>
            </a:r>
            <a:r>
              <a:rPr lang="en-US" sz="1000" dirty="0" smtClean="0">
                <a:latin typeface="Arial" pitchFamily="34" charset="0"/>
                <a:cs typeface="Arial" pitchFamily="34" charset="0"/>
              </a:rPr>
              <a:t>Wagner LI, Lacouture ME 2007, Oncology; 21(11 </a:t>
            </a:r>
            <a:r>
              <a:rPr lang="en-US" sz="1000" dirty="0" err="1" smtClean="0">
                <a:latin typeface="Arial" pitchFamily="34" charset="0"/>
                <a:cs typeface="Arial" pitchFamily="34" charset="0"/>
              </a:rPr>
              <a:t>Suppl</a:t>
            </a:r>
            <a:r>
              <a:rPr lang="en-US" sz="1000" dirty="0" smtClean="0">
                <a:latin typeface="Arial" pitchFamily="34" charset="0"/>
                <a:cs typeface="Arial" pitchFamily="34" charset="0"/>
              </a:rPr>
              <a:t> 5):34-36)</a:t>
            </a:r>
            <a:endParaRPr lang="nl-NL" sz="1000" dirty="0" smtClean="0">
              <a:latin typeface="Arial" pitchFamily="34" charset="0"/>
              <a:cs typeface="Arial" pitchFamily="34" charset="0"/>
            </a:endParaRPr>
          </a:p>
          <a:p>
            <a:pPr marL="228600" indent="-228600" eaLnBrk="1" hangingPunct="1">
              <a:buFont typeface="+mj-lt"/>
              <a:buAutoNum type="arabicPeriod" startAt="2"/>
              <a:defRPr/>
            </a:pPr>
            <a:r>
              <a:rPr lang="nl-NL" sz="1000" dirty="0" smtClean="0">
                <a:latin typeface="Arial" pitchFamily="34" charset="0"/>
                <a:cs typeface="Arial" pitchFamily="34" charset="0"/>
              </a:rPr>
              <a:t>Patiënten willen ook het volgende scoren:</a:t>
            </a:r>
          </a:p>
          <a:p>
            <a:pPr marL="365125" indent="-171450" eaLnBrk="1" hangingPunct="1">
              <a:buFont typeface="Wingdings" pitchFamily="2" charset="2"/>
              <a:buChar char="Ø"/>
              <a:defRPr/>
            </a:pPr>
            <a:r>
              <a:rPr lang="nl-NL" sz="1000" dirty="0" smtClean="0">
                <a:latin typeface="Arial" pitchFamily="34" charset="0"/>
                <a:cs typeface="Arial" pitchFamily="34" charset="0"/>
              </a:rPr>
              <a:t> gevoelige ogen</a:t>
            </a:r>
          </a:p>
          <a:p>
            <a:pPr marL="365125" indent="-171450" eaLnBrk="1" hangingPunct="1">
              <a:buFont typeface="Wingdings" pitchFamily="2" charset="2"/>
              <a:buChar char="Ø"/>
              <a:defRPr/>
            </a:pPr>
            <a:r>
              <a:rPr lang="nl-NL" sz="1000" dirty="0" smtClean="0">
                <a:latin typeface="Arial" pitchFamily="34" charset="0"/>
                <a:cs typeface="Arial" pitchFamily="34" charset="0"/>
              </a:rPr>
              <a:t> loopneus &amp; bloederige of korstige neusholte (door de puistjes)</a:t>
            </a:r>
          </a:p>
          <a:p>
            <a:pPr marL="365125" indent="-171450" eaLnBrk="1" hangingPunct="1">
              <a:buFont typeface="Wingdings" pitchFamily="2" charset="2"/>
              <a:buChar char="Ø"/>
              <a:defRPr/>
            </a:pPr>
            <a:r>
              <a:rPr lang="nl-NL" sz="1000" dirty="0" smtClean="0">
                <a:latin typeface="Arial" pitchFamily="34" charset="0"/>
                <a:cs typeface="Arial" pitchFamily="34" charset="0"/>
              </a:rPr>
              <a:t> droge mond</a:t>
            </a:r>
          </a:p>
          <a:p>
            <a:pPr marL="365125" indent="-171450" eaLnBrk="1" hangingPunct="1">
              <a:buFont typeface="Wingdings" pitchFamily="2" charset="2"/>
              <a:buChar char="Ø"/>
              <a:defRPr/>
            </a:pPr>
            <a:r>
              <a:rPr lang="nl-NL" sz="1000" dirty="0" smtClean="0">
                <a:latin typeface="Arial" pitchFamily="34" charset="0"/>
                <a:cs typeface="Arial" pitchFamily="34" charset="0"/>
              </a:rPr>
              <a:t> kriebels &amp; tintelingen op de hoofdhuid &amp; pijn bij aanraken haar</a:t>
            </a:r>
          </a:p>
          <a:p>
            <a:pPr marL="365125" indent="-171450" eaLnBrk="1" hangingPunct="1">
              <a:buFont typeface="Wingdings" pitchFamily="2" charset="2"/>
              <a:buChar char="Ø"/>
              <a:defRPr/>
            </a:pPr>
            <a:r>
              <a:rPr lang="nl-NL" sz="1000" dirty="0" smtClean="0">
                <a:latin typeface="Arial" pitchFamily="34" charset="0"/>
                <a:cs typeface="Arial" pitchFamily="34" charset="0"/>
              </a:rPr>
              <a:t> ruimte voor aanvullende opmerkingen</a:t>
            </a:r>
          </a:p>
          <a:p>
            <a:pPr marL="228600" indent="-228600">
              <a:defRPr/>
            </a:pPr>
            <a:r>
              <a:rPr lang="en-US" sz="1000" b="1" dirty="0" err="1" smtClean="0">
                <a:latin typeface="Arial" pitchFamily="34" charset="0"/>
                <a:cs typeface="Arial" pitchFamily="34" charset="0"/>
              </a:rPr>
              <a:t>Bron</a:t>
            </a:r>
            <a:r>
              <a:rPr lang="en-US" sz="1000" b="1" dirty="0" smtClean="0">
                <a:latin typeface="Arial" pitchFamily="34" charset="0"/>
                <a:cs typeface="Arial" pitchFamily="34" charset="0"/>
              </a:rPr>
              <a:t>:</a:t>
            </a:r>
          </a:p>
          <a:p>
            <a:pPr marL="228600" indent="-228600">
              <a:defRPr/>
            </a:pPr>
            <a:r>
              <a:rPr lang="en-US" sz="800" dirty="0" smtClean="0">
                <a:latin typeface="Arial" pitchFamily="34" charset="0"/>
                <a:cs typeface="Arial" pitchFamily="34" charset="0"/>
              </a:rPr>
              <a:t>FACIT.org. (2011, May 31); FACT-EGFRI-18. http://www.facit.org/FACITOrg/Questionnaires</a:t>
            </a:r>
          </a:p>
          <a:p>
            <a:pPr marL="228600" indent="-228600">
              <a:defRPr/>
            </a:pPr>
            <a:endParaRPr lang="nl-NL" sz="1000" dirty="0" smtClean="0">
              <a:latin typeface="Arial" pitchFamily="34" charset="0"/>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endParaRPr lang="nl-NL" sz="1000"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CDDA4A5-6963-42DF-A28B-52F3EE78A5A0}" type="slidenum">
              <a:rPr lang="en-GB" sz="1000"/>
              <a:pPr/>
              <a:t>73</a:t>
            </a:fld>
            <a:endParaRPr lang="en-GB" sz="1200">
              <a:latin typeface="Times"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BB6B67D0-B8AE-4414-BC39-5080AEED00D7}" type="slidenum">
              <a:rPr lang="en-GB" sz="1000"/>
              <a:pPr/>
              <a:t>74</a:t>
            </a:fld>
            <a:endParaRPr lang="en-GB" sz="1200">
              <a:latin typeface="Times" charset="0"/>
            </a:endParaRPr>
          </a:p>
        </p:txBody>
      </p:sp>
      <p:sp>
        <p:nvSpPr>
          <p:cNvPr id="94211" name="Rectangle 2"/>
          <p:cNvSpPr>
            <a:spLocks noGrp="1" noRot="1" noChangeAspect="1" noChangeArrowheads="1" noTextEdit="1"/>
          </p:cNvSpPr>
          <p:nvPr>
            <p:ph type="sldImg"/>
          </p:nvPr>
        </p:nvSpPr>
        <p:spPr>
          <a:xfrm>
            <a:off x="917575" y="774700"/>
            <a:ext cx="4953000" cy="3714750"/>
          </a:xfrm>
          <a:ln/>
        </p:spPr>
      </p:sp>
      <p:sp>
        <p:nvSpPr>
          <p:cNvPr id="94212" name="Rectangle 3"/>
          <p:cNvSpPr>
            <a:spLocks noGrp="1" noChangeArrowheads="1"/>
          </p:cNvSpPr>
          <p:nvPr>
            <p:ph type="body" idx="1"/>
          </p:nvPr>
        </p:nvSpPr>
        <p:spPr>
          <a:xfrm>
            <a:off x="904875" y="4721225"/>
            <a:ext cx="4975225" cy="4489450"/>
          </a:xfrm>
          <a:noFill/>
        </p:spPr>
        <p:txBody>
          <a:bodyPr/>
          <a:lstStyle/>
          <a:p>
            <a:pPr eaLnBrk="1" hangingPunct="1"/>
            <a:endParaRPr lang="nl-NL" b="1" u="sng"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CDDA4A5-6963-42DF-A28B-52F3EE78A5A0}" type="slidenum">
              <a:rPr lang="en-GB" sz="1000"/>
              <a:pPr/>
              <a:t>75</a:t>
            </a:fld>
            <a:endParaRPr lang="en-GB" sz="1200">
              <a:latin typeface="Times"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1BD581F9-CDB1-4702-8AE9-CF31544D2FF9}" type="slidenum">
              <a:rPr lang="en-GB" sz="1000" smtClean="0">
                <a:solidFill>
                  <a:prstClr val="black"/>
                </a:solidFill>
              </a:rPr>
              <a:pPr/>
              <a:t>76</a:t>
            </a:fld>
            <a:endParaRPr lang="en-GB" sz="1200" smtClean="0">
              <a:solidFill>
                <a:prstClr val="black"/>
              </a:solidFill>
              <a:latin typeface="Times" charset="0"/>
            </a:endParaRPr>
          </a:p>
        </p:txBody>
      </p:sp>
      <p:sp>
        <p:nvSpPr>
          <p:cNvPr id="132099" name="Rectangle 2"/>
          <p:cNvSpPr>
            <a:spLocks noGrp="1" noRot="1" noChangeAspect="1" noChangeArrowheads="1" noTextEdit="1"/>
          </p:cNvSpPr>
          <p:nvPr>
            <p:ph type="sldImg"/>
          </p:nvPr>
        </p:nvSpPr>
        <p:spPr>
          <a:xfrm>
            <a:off x="919163" y="746125"/>
            <a:ext cx="4960937" cy="3721100"/>
          </a:xfrm>
          <a:ln/>
        </p:spPr>
      </p:sp>
      <p:sp>
        <p:nvSpPr>
          <p:cNvPr id="132100" name="Rectangle 3"/>
          <p:cNvSpPr>
            <a:spLocks noGrp="1" noChangeArrowheads="1"/>
          </p:cNvSpPr>
          <p:nvPr>
            <p:ph type="body" idx="1"/>
          </p:nvPr>
        </p:nvSpPr>
        <p:spPr>
          <a:xfrm>
            <a:off x="679450" y="4714875"/>
            <a:ext cx="5438775" cy="4467225"/>
          </a:xfrm>
          <a:noFill/>
        </p:spPr>
        <p:txBody>
          <a:bodyPr/>
          <a:lstStyle/>
          <a:p>
            <a:r>
              <a:rPr lang="nl-NL" smtClean="0"/>
              <a:t>GIST die imatinib resistent zijn</a:t>
            </a:r>
          </a:p>
          <a:p>
            <a:endParaRPr lang="nl-NL"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2D7C6071-474C-4BD2-BC99-E502C1B1C840}" type="slidenum">
              <a:rPr lang="en-GB" sz="1000" smtClean="0"/>
              <a:pPr/>
              <a:t>77</a:t>
            </a:fld>
            <a:endParaRPr lang="en-GB" sz="1200" smtClean="0">
              <a:latin typeface="Times" charset="0"/>
            </a:endParaRPr>
          </a:p>
        </p:txBody>
      </p:sp>
      <p:sp>
        <p:nvSpPr>
          <p:cNvPr id="144387" name="Rectangle 2"/>
          <p:cNvSpPr>
            <a:spLocks noGrp="1" noRot="1" noChangeAspect="1" noChangeArrowheads="1" noTextEdit="1"/>
          </p:cNvSpPr>
          <p:nvPr>
            <p:ph type="sldImg"/>
          </p:nvPr>
        </p:nvSpPr>
        <p:spPr>
          <a:xfrm>
            <a:off x="919163" y="746125"/>
            <a:ext cx="4960937" cy="3721100"/>
          </a:xfrm>
          <a:ln/>
        </p:spPr>
      </p:sp>
      <p:sp>
        <p:nvSpPr>
          <p:cNvPr id="144388" name="Rectangle 3"/>
          <p:cNvSpPr>
            <a:spLocks noGrp="1" noChangeArrowheads="1"/>
          </p:cNvSpPr>
          <p:nvPr>
            <p:ph type="body" idx="1"/>
          </p:nvPr>
        </p:nvSpPr>
        <p:spPr>
          <a:xfrm>
            <a:off x="679450" y="4714875"/>
            <a:ext cx="5438775" cy="4467225"/>
          </a:xfrm>
          <a:noFill/>
        </p:spPr>
        <p:txBody>
          <a:bodyPr/>
          <a:lstStyle/>
          <a:p>
            <a:endParaRPr lang="nl-NL"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3776663" y="9259888"/>
            <a:ext cx="2492375"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r">
              <a:lnSpc>
                <a:spcPct val="100000"/>
              </a:lnSpc>
              <a:spcBef>
                <a:spcPct val="0"/>
              </a:spcBef>
            </a:pPr>
            <a:fld id="{09031FEA-CD7E-470C-A560-9CFF006A90E9}" type="slidenum">
              <a:rPr lang="en-GB" sz="1000">
                <a:solidFill>
                  <a:srgbClr val="000000"/>
                </a:solidFill>
              </a:rPr>
              <a:pPr algn="r">
                <a:lnSpc>
                  <a:spcPct val="100000"/>
                </a:lnSpc>
                <a:spcBef>
                  <a:spcPct val="0"/>
                </a:spcBef>
              </a:pPr>
              <a:t>9</a:t>
            </a:fld>
            <a:endParaRPr lang="en-GB" sz="1200">
              <a:solidFill>
                <a:srgbClr val="000000"/>
              </a:solidFill>
              <a:latin typeface="Times"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3849688" y="9431338"/>
            <a:ext cx="2946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71" tIns="47786" rIns="95571" bIns="47786" anchor="b"/>
          <a:lstStyle>
            <a:lvl1pPr defTabSz="955675" eaLnBrk="0" hangingPunct="0">
              <a:defRPr sz="3600" b="1">
                <a:solidFill>
                  <a:schemeClr val="bg1"/>
                </a:solidFill>
                <a:latin typeface="Arial" pitchFamily="34" charset="0"/>
                <a:ea typeface="Gill Sans"/>
                <a:cs typeface="Gill Sans"/>
                <a:sym typeface="Gill Sans"/>
              </a:defRPr>
            </a:lvl1pPr>
            <a:lvl2pPr marL="742950" indent="-285750" defTabSz="955675" eaLnBrk="0" hangingPunct="0">
              <a:defRPr sz="3600" b="1">
                <a:solidFill>
                  <a:schemeClr val="bg1"/>
                </a:solidFill>
                <a:latin typeface="Arial" pitchFamily="34" charset="0"/>
                <a:ea typeface="Gill Sans"/>
                <a:cs typeface="Gill Sans"/>
                <a:sym typeface="Gill Sans"/>
              </a:defRPr>
            </a:lvl2pPr>
            <a:lvl3pPr marL="1143000" indent="-228600" defTabSz="955675" eaLnBrk="0" hangingPunct="0">
              <a:defRPr sz="3600" b="1">
                <a:solidFill>
                  <a:schemeClr val="bg1"/>
                </a:solidFill>
                <a:latin typeface="Arial" pitchFamily="34" charset="0"/>
                <a:ea typeface="Gill Sans"/>
                <a:cs typeface="Gill Sans"/>
                <a:sym typeface="Gill Sans"/>
              </a:defRPr>
            </a:lvl3pPr>
            <a:lvl4pPr marL="1600200" indent="-228600" defTabSz="955675" eaLnBrk="0" hangingPunct="0">
              <a:defRPr sz="3600" b="1">
                <a:solidFill>
                  <a:schemeClr val="bg1"/>
                </a:solidFill>
                <a:latin typeface="Arial" pitchFamily="34" charset="0"/>
                <a:ea typeface="Gill Sans"/>
                <a:cs typeface="Gill Sans"/>
                <a:sym typeface="Gill Sans"/>
              </a:defRPr>
            </a:lvl4pPr>
            <a:lvl5pPr marL="2057400" indent="-228600" defTabSz="955675" eaLnBrk="0" hangingPunct="0">
              <a:defRPr sz="3600" b="1">
                <a:solidFill>
                  <a:schemeClr val="bg1"/>
                </a:solidFill>
                <a:latin typeface="Arial" pitchFamily="34" charset="0"/>
                <a:ea typeface="Gill Sans"/>
                <a:cs typeface="Gill Sans"/>
                <a:sym typeface="Gill Sans"/>
              </a:defRPr>
            </a:lvl5pPr>
            <a:lvl6pPr marL="2514600" indent="-228600" defTabSz="955675"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defTabSz="955675"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defTabSz="955675"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defTabSz="955675"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pPr algn="r" eaLnBrk="1" hangingPunct="1"/>
            <a:fld id="{AD739F2B-9A5E-4F8B-B880-8D590341AFD7}" type="slidenum">
              <a:rPr lang="en-GB" sz="1300"/>
              <a:pPr algn="r" eaLnBrk="1" hangingPunct="1"/>
              <a:t>78</a:t>
            </a:fld>
            <a:endParaRPr lang="en-GB" sz="1300"/>
          </a:p>
        </p:txBody>
      </p:sp>
      <p:sp>
        <p:nvSpPr>
          <p:cNvPr id="207875" name="Rectangle 2"/>
          <p:cNvSpPr>
            <a:spLocks noGrp="1" noRot="1" noChangeAspect="1" noChangeArrowheads="1" noTextEdit="1"/>
          </p:cNvSpPr>
          <p:nvPr>
            <p:ph type="sldImg"/>
          </p:nvPr>
        </p:nvSpPr>
        <p:spPr bwMode="auto">
          <a:xfrm>
            <a:off x="919163" y="746125"/>
            <a:ext cx="4960937"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xfrm>
            <a:off x="919163" y="4714875"/>
            <a:ext cx="4960937" cy="47164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571" tIns="47786" rIns="95571" bIns="47786" numCol="1" anchor="t" anchorCtr="0" compatLnSpc="1">
            <a:prstTxWarp prst="textNoShape">
              <a:avLst/>
            </a:prstTxWarp>
          </a:bodyPr>
          <a:lstStyle/>
          <a:p>
            <a:pPr marL="228600" indent="-228600">
              <a:defRPr/>
            </a:pPr>
            <a:r>
              <a:rPr lang="nl-NL" sz="1000" b="1" dirty="0" smtClean="0">
                <a:latin typeface="Arial" pitchFamily="34" charset="0"/>
                <a:cs typeface="Arial" pitchFamily="34" charset="0"/>
              </a:rPr>
              <a:t>Oog(-lid) veranderingen</a:t>
            </a:r>
            <a:endParaRPr lang="nl-NL" sz="1000" dirty="0" smtClean="0">
              <a:latin typeface="Arial" pitchFamily="34" charset="0"/>
              <a:cs typeface="Arial" pitchFamily="34" charset="0"/>
            </a:endParaRPr>
          </a:p>
          <a:p>
            <a:pPr>
              <a:defRPr/>
            </a:pPr>
            <a:r>
              <a:rPr lang="nl-NL" sz="1000" dirty="0" smtClean="0">
                <a:latin typeface="Arial" pitchFamily="34" charset="0"/>
                <a:cs typeface="Arial" pitchFamily="34" charset="0"/>
              </a:rPr>
              <a:t>Traanvocht bestaat uit: water, verschillende eiwitten (o.a. het </a:t>
            </a:r>
            <a:r>
              <a:rPr lang="nl-NL" sz="1000" dirty="0" err="1" smtClean="0">
                <a:latin typeface="Arial" pitchFamily="34" charset="0"/>
                <a:cs typeface="Arial" pitchFamily="34" charset="0"/>
              </a:rPr>
              <a:t>lysozym</a:t>
            </a:r>
            <a:r>
              <a:rPr lang="nl-NL" sz="1000" dirty="0" smtClean="0">
                <a:latin typeface="Arial" pitchFamily="34" charset="0"/>
                <a:cs typeface="Arial" pitchFamily="34" charset="0"/>
              </a:rPr>
              <a:t>, een </a:t>
            </a:r>
            <a:r>
              <a:rPr lang="nl-NL" sz="1000" dirty="0" err="1" smtClean="0">
                <a:latin typeface="Arial" pitchFamily="34" charset="0"/>
                <a:cs typeface="Arial" pitchFamily="34" charset="0"/>
              </a:rPr>
              <a:t>bacterieoplossend</a:t>
            </a:r>
            <a:r>
              <a:rPr lang="nl-NL" sz="1000" dirty="0" smtClean="0">
                <a:latin typeface="Arial" pitchFamily="34" charset="0"/>
                <a:cs typeface="Arial" pitchFamily="34" charset="0"/>
              </a:rPr>
              <a:t> enzym) en </a:t>
            </a:r>
            <a:r>
              <a:rPr lang="nl-NL" sz="1000" dirty="0" err="1" smtClean="0">
                <a:latin typeface="Arial" pitchFamily="34" charset="0"/>
                <a:cs typeface="Arial" pitchFamily="34" charset="0"/>
              </a:rPr>
              <a:t>slijmhoudende</a:t>
            </a:r>
            <a:r>
              <a:rPr lang="nl-NL" sz="1000" dirty="0" smtClean="0">
                <a:latin typeface="Arial" pitchFamily="34" charset="0"/>
                <a:cs typeface="Arial" pitchFamily="34" charset="0"/>
              </a:rPr>
              <a:t> componenten.</a:t>
            </a:r>
          </a:p>
          <a:p>
            <a:pPr marL="171450" indent="-171450">
              <a:buFont typeface="Wingdings" pitchFamily="2" charset="2"/>
              <a:buChar char="Ø"/>
              <a:defRPr/>
            </a:pPr>
            <a:r>
              <a:rPr lang="nl-NL" sz="1000" dirty="0" smtClean="0">
                <a:latin typeface="Arial" pitchFamily="34" charset="0"/>
                <a:cs typeface="Arial" pitchFamily="34" charset="0"/>
              </a:rPr>
              <a:t>Bij droge of tranende ogen kunnen kunsttranen zoals </a:t>
            </a:r>
            <a:r>
              <a:rPr lang="nl-NL" sz="1000" dirty="0" err="1" smtClean="0">
                <a:latin typeface="Arial" pitchFamily="34" charset="0"/>
                <a:cs typeface="Arial" pitchFamily="34" charset="0"/>
              </a:rPr>
              <a:t>Duratears</a:t>
            </a:r>
            <a:r>
              <a:rPr lang="nl-NL" sz="1000" dirty="0" smtClean="0">
                <a:latin typeface="Arial" pitchFamily="34" charset="0"/>
                <a:cs typeface="Arial" pitchFamily="34" charset="0"/>
              </a:rPr>
              <a:t>® de balans in het traanvocht helpen herstellen. </a:t>
            </a:r>
          </a:p>
          <a:p>
            <a:pPr marL="171450" indent="-171450">
              <a:buFont typeface="Wingdings" pitchFamily="2" charset="2"/>
              <a:buChar char="Ø"/>
              <a:defRPr/>
            </a:pPr>
            <a:r>
              <a:rPr lang="nl-NL" sz="1000" dirty="0" smtClean="0">
                <a:latin typeface="Arial" pitchFamily="34" charset="0"/>
                <a:cs typeface="Arial" pitchFamily="34" charset="0"/>
              </a:rPr>
              <a:t>Dichtgeplakte ogen kunnen wijzen op blefaritis of </a:t>
            </a:r>
            <a:r>
              <a:rPr lang="nl-NL" sz="1000" dirty="0" err="1" smtClean="0">
                <a:latin typeface="Arial" pitchFamily="34" charset="0"/>
                <a:cs typeface="Arial" pitchFamily="34" charset="0"/>
              </a:rPr>
              <a:t>meibomitis</a:t>
            </a:r>
            <a:r>
              <a:rPr lang="nl-NL" sz="1000" dirty="0" smtClean="0">
                <a:latin typeface="Arial" pitchFamily="34" charset="0"/>
                <a:cs typeface="Arial" pitchFamily="34" charset="0"/>
              </a:rPr>
              <a:t>. </a:t>
            </a:r>
          </a:p>
          <a:p>
            <a:pPr marL="171450" indent="-171450">
              <a:buFont typeface="Wingdings" pitchFamily="2" charset="2"/>
              <a:buChar char="Ø"/>
              <a:defRPr/>
            </a:pPr>
            <a:r>
              <a:rPr lang="nl-NL" sz="1000" dirty="0" smtClean="0">
                <a:latin typeface="Arial" pitchFamily="34" charset="0"/>
                <a:cs typeface="Arial" pitchFamily="34" charset="0"/>
              </a:rPr>
              <a:t>Bij branderige ogen, priemen of visusschommelingen is een verwijzing naar de oogarts geïndiceerd. </a:t>
            </a:r>
          </a:p>
          <a:p>
            <a:pPr marL="171450" indent="-171450">
              <a:buFont typeface="Wingdings" pitchFamily="2" charset="2"/>
              <a:buChar char="Ø"/>
              <a:defRPr/>
            </a:pPr>
            <a:r>
              <a:rPr lang="nl-NL" sz="1000" dirty="0" smtClean="0">
                <a:latin typeface="Arial" pitchFamily="34" charset="0"/>
                <a:cs typeface="Arial" pitchFamily="34" charset="0"/>
              </a:rPr>
              <a:t>Contactlensdragers moeten overgaan op een bril tot de oogklachten verdwijnen.</a:t>
            </a:r>
          </a:p>
          <a:p>
            <a:pPr marL="171450" indent="-171450">
              <a:buFont typeface="Wingdings" pitchFamily="2" charset="2"/>
              <a:buChar char="Ø"/>
              <a:defRPr/>
            </a:pPr>
            <a:r>
              <a:rPr lang="nl-NL" sz="1000" dirty="0" smtClean="0">
                <a:latin typeface="Arial" pitchFamily="34" charset="0"/>
                <a:cs typeface="Arial" pitchFamily="34" charset="0"/>
              </a:rPr>
              <a:t>Antibiotica druppels verlichten in sommige gevallen de droogheid</a:t>
            </a:r>
          </a:p>
          <a:p>
            <a:pPr marL="742950" lvl="1" indent="-285750">
              <a:defRPr/>
            </a:pPr>
            <a:endParaRPr lang="nl-NL" sz="1000" b="1" dirty="0" smtClean="0">
              <a:latin typeface="Arial" pitchFamily="34" charset="0"/>
              <a:cs typeface="Arial" pitchFamily="34" charset="0"/>
            </a:endParaRPr>
          </a:p>
          <a:p>
            <a:pPr marL="228600" indent="-228600">
              <a:defRPr/>
            </a:pPr>
            <a:r>
              <a:rPr lang="nl-NL" sz="1000" b="1" dirty="0" smtClean="0">
                <a:latin typeface="Arial" pitchFamily="34" charset="0"/>
                <a:cs typeface="Arial" pitchFamily="34" charset="0"/>
              </a:rPr>
              <a:t>Bronnen:</a:t>
            </a:r>
            <a:endParaRPr lang="nl-NL" sz="1000" dirty="0" smtClean="0">
              <a:latin typeface="Arial" pitchFamily="34" charset="0"/>
              <a:cs typeface="Arial" pitchFamily="34" charset="0"/>
            </a:endParaRPr>
          </a:p>
          <a:p>
            <a:pPr marL="228600" indent="-228600">
              <a:defRPr/>
            </a:pPr>
            <a:r>
              <a:rPr lang="nl-NL" sz="1000" dirty="0" smtClean="0">
                <a:latin typeface="Arial" pitchFamily="34" charset="0"/>
                <a:cs typeface="Arial" pitchFamily="34" charset="0"/>
              </a:rPr>
              <a:t>Fukuoka M et al. J </a:t>
            </a:r>
            <a:r>
              <a:rPr lang="nl-NL" sz="1000" dirty="0" err="1" smtClean="0">
                <a:latin typeface="Arial" pitchFamily="34" charset="0"/>
                <a:cs typeface="Arial" pitchFamily="34" charset="0"/>
              </a:rPr>
              <a:t>Clin</a:t>
            </a:r>
            <a:r>
              <a:rPr lang="nl-NL" sz="1000" dirty="0" smtClean="0">
                <a:latin typeface="Arial" pitchFamily="34" charset="0"/>
                <a:cs typeface="Arial" pitchFamily="34" charset="0"/>
              </a:rPr>
              <a:t> </a:t>
            </a:r>
            <a:r>
              <a:rPr lang="nl-NL" sz="1000" dirty="0" err="1" smtClean="0">
                <a:latin typeface="Arial" pitchFamily="34" charset="0"/>
                <a:cs typeface="Arial" pitchFamily="34" charset="0"/>
              </a:rPr>
              <a:t>Oncol</a:t>
            </a:r>
            <a:r>
              <a:rPr lang="nl-NL" sz="1000" dirty="0" smtClean="0">
                <a:latin typeface="Arial" pitchFamily="34" charset="0"/>
                <a:cs typeface="Arial" pitchFamily="34" charset="0"/>
              </a:rPr>
              <a:t>, 2003;21:2237-2246.</a:t>
            </a:r>
          </a:p>
          <a:p>
            <a:pPr marL="228600" indent="-228600">
              <a:defRPr/>
            </a:pPr>
            <a:r>
              <a:rPr lang="nl-NL" sz="1000" dirty="0" smtClean="0">
                <a:latin typeface="Arial" pitchFamily="34" charset="0"/>
                <a:cs typeface="Arial" pitchFamily="34" charset="0"/>
              </a:rPr>
              <a:t>Website van </a:t>
            </a:r>
            <a:r>
              <a:rPr lang="nl-NL" sz="1000" dirty="0" err="1" smtClean="0">
                <a:latin typeface="Arial" pitchFamily="34" charset="0"/>
                <a:cs typeface="Arial" pitchFamily="34" charset="0"/>
              </a:rPr>
              <a:t>Tarceva</a:t>
            </a:r>
            <a:endParaRPr lang="nl-NL" sz="1000" dirty="0" smtClean="0">
              <a:latin typeface="Arial" pitchFamily="34" charset="0"/>
              <a:cs typeface="Arial" pitchFamily="34" charset="0"/>
            </a:endParaRPr>
          </a:p>
          <a:p>
            <a:pPr marL="228600" indent="-228600">
              <a:defRPr/>
            </a:pPr>
            <a:r>
              <a:rPr lang="nl-NL" sz="1000" dirty="0" smtClean="0">
                <a:latin typeface="Arial" pitchFamily="34" charset="0"/>
                <a:cs typeface="Arial" pitchFamily="34" charset="0"/>
              </a:rPr>
              <a:t>Gegevensblad van </a:t>
            </a:r>
            <a:r>
              <a:rPr lang="nl-NL" sz="1000" dirty="0" err="1" smtClean="0">
                <a:latin typeface="Arial" pitchFamily="34" charset="0"/>
                <a:cs typeface="Arial" pitchFamily="34" charset="0"/>
              </a:rPr>
              <a:t>Iressa</a:t>
            </a:r>
            <a:endParaRPr lang="nl-NL" sz="1000" dirty="0" smtClean="0">
              <a:latin typeface="Arial" pitchFamily="34" charset="0"/>
              <a:cs typeface="Arial" pitchFamily="34" charset="0"/>
            </a:endParaRPr>
          </a:p>
          <a:p>
            <a:pPr marL="228600" indent="-228600">
              <a:defRPr/>
            </a:pPr>
            <a:r>
              <a:rPr lang="nl-NL" sz="1000" dirty="0" err="1" smtClean="0">
                <a:latin typeface="Arial" pitchFamily="34" charset="0"/>
                <a:cs typeface="Arial" pitchFamily="34" charset="0"/>
              </a:rPr>
              <a:t>Shah</a:t>
            </a:r>
            <a:r>
              <a:rPr lang="nl-NL" sz="1000" dirty="0" smtClean="0">
                <a:latin typeface="Arial" pitchFamily="34" charset="0"/>
                <a:cs typeface="Arial" pitchFamily="34" charset="0"/>
              </a:rPr>
              <a:t> NT et al. J </a:t>
            </a:r>
            <a:r>
              <a:rPr lang="nl-NL" sz="1000" dirty="0" err="1" smtClean="0">
                <a:latin typeface="Arial" pitchFamily="34" charset="0"/>
                <a:cs typeface="Arial" pitchFamily="34" charset="0"/>
              </a:rPr>
              <a:t>Clin</a:t>
            </a:r>
            <a:r>
              <a:rPr lang="nl-NL" sz="1000" dirty="0" smtClean="0">
                <a:latin typeface="Arial" pitchFamily="34" charset="0"/>
                <a:cs typeface="Arial" pitchFamily="34" charset="0"/>
              </a:rPr>
              <a:t> </a:t>
            </a:r>
            <a:r>
              <a:rPr lang="nl-NL" sz="1000" dirty="0" err="1" smtClean="0">
                <a:latin typeface="Arial" pitchFamily="34" charset="0"/>
                <a:cs typeface="Arial" pitchFamily="34" charset="0"/>
              </a:rPr>
              <a:t>Oncol</a:t>
            </a:r>
            <a:r>
              <a:rPr lang="nl-NL" sz="1000" dirty="0" smtClean="0">
                <a:latin typeface="Arial" pitchFamily="34" charset="0"/>
                <a:cs typeface="Arial" pitchFamily="34" charset="0"/>
              </a:rPr>
              <a:t> 2005;23:165-174.</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CDDA4A5-6963-42DF-A28B-52F3EE78A5A0}" type="slidenum">
              <a:rPr lang="en-GB" sz="1000"/>
              <a:pPr/>
              <a:t>79</a:t>
            </a:fld>
            <a:endParaRPr lang="en-GB" sz="1200">
              <a:latin typeface="Times"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noChangeArrowheads="1"/>
          </p:cNvSpPr>
          <p:nvPr>
            <p:ph type="body" idx="1"/>
          </p:nvPr>
        </p:nvSpPr>
        <p:spPr bwMode="auto">
          <a:xfrm>
            <a:off x="917575" y="4651375"/>
            <a:ext cx="4962525" cy="3405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sz="1000" b="1" smtClean="0">
                <a:latin typeface="Arial" pitchFamily="34" charset="0"/>
                <a:cs typeface="Arial" pitchFamily="34" charset="0"/>
              </a:rPr>
              <a:t>Nagelriem ontsteking (paronychia) </a:t>
            </a:r>
            <a:endParaRPr lang="nl-NL" sz="1000" smtClean="0">
              <a:latin typeface="Arial" pitchFamily="34" charset="0"/>
              <a:cs typeface="Arial" pitchFamily="34" charset="0"/>
            </a:endParaRPr>
          </a:p>
          <a:p>
            <a:pPr eaLnBrk="1" hangingPunct="1"/>
            <a:r>
              <a:rPr lang="nl-NL" sz="1000" b="1" smtClean="0">
                <a:latin typeface="Arial" pitchFamily="34" charset="0"/>
                <a:cs typeface="Arial" pitchFamily="34" charset="0"/>
              </a:rPr>
              <a:t>CTCAE definitie (periunguale inflammatie):</a:t>
            </a:r>
          </a:p>
          <a:p>
            <a:pPr eaLnBrk="1" hangingPunct="1"/>
            <a:r>
              <a:rPr lang="nl-NL" sz="1000" smtClean="0">
                <a:latin typeface="Arial" pitchFamily="34" charset="0"/>
                <a:cs typeface="Arial" pitchFamily="34" charset="0"/>
              </a:rPr>
              <a:t>Deze aandoening kenmerkt zich door een </a:t>
            </a:r>
            <a:r>
              <a:rPr lang="nl-NL" sz="1000" u="sng" smtClean="0">
                <a:solidFill>
                  <a:srgbClr val="E92011"/>
                </a:solidFill>
                <a:latin typeface="Arial" pitchFamily="34" charset="0"/>
                <a:cs typeface="Arial" pitchFamily="34" charset="0"/>
              </a:rPr>
              <a:t>infectie van het zachte weefsel</a:t>
            </a:r>
            <a:r>
              <a:rPr lang="nl-NL" sz="1000" smtClean="0">
                <a:latin typeface="Arial" pitchFamily="34" charset="0"/>
                <a:cs typeface="Arial" pitchFamily="34" charset="0"/>
              </a:rPr>
              <a:t> rond de nagel. </a:t>
            </a:r>
          </a:p>
          <a:p>
            <a:pPr eaLnBrk="1" hangingPunct="1"/>
            <a:r>
              <a:rPr lang="nl-NL" sz="1000" b="1" smtClean="0">
                <a:latin typeface="Arial" pitchFamily="34" charset="0"/>
                <a:cs typeface="Arial" pitchFamily="34" charset="0"/>
              </a:rPr>
              <a:t>Kenmerken</a:t>
            </a:r>
          </a:p>
          <a:p>
            <a:r>
              <a:rPr lang="nl-NL" sz="1000" smtClean="0">
                <a:latin typeface="Arial" pitchFamily="34" charset="0"/>
                <a:cs typeface="Arial" pitchFamily="34" charset="0"/>
              </a:rPr>
              <a:t>objectief:   rood, ontstoken, afscheiding; lijkt op een ingegroeide teen-/vingernagel</a:t>
            </a:r>
          </a:p>
          <a:p>
            <a:r>
              <a:rPr lang="nl-NL" sz="1000" smtClean="0">
                <a:latin typeface="Arial" pitchFamily="34" charset="0"/>
                <a:cs typeface="Arial" pitchFamily="34" charset="0"/>
              </a:rPr>
              <a:t>subjectief:  (erg) pijnlijk</a:t>
            </a:r>
            <a:endParaRPr lang="nl-NL" sz="1000" smtClean="0">
              <a:solidFill>
                <a:srgbClr val="E92011"/>
              </a:solidFill>
              <a:latin typeface="Arial" pitchFamily="34" charset="0"/>
              <a:cs typeface="Arial" pitchFamily="34" charset="0"/>
            </a:endParaRPr>
          </a:p>
          <a:p>
            <a:r>
              <a:rPr lang="nl-NL" sz="1000" smtClean="0">
                <a:latin typeface="Arial" pitchFamily="34" charset="0"/>
                <a:cs typeface="Arial" pitchFamily="34" charset="0"/>
              </a:rPr>
              <a:t>complicatie: </a:t>
            </a:r>
            <a:r>
              <a:rPr lang="nl-NL" sz="1000" u="sng" smtClean="0">
                <a:solidFill>
                  <a:srgbClr val="E92011"/>
                </a:solidFill>
                <a:latin typeface="Arial" pitchFamily="34" charset="0"/>
                <a:cs typeface="Arial" pitchFamily="34" charset="0"/>
              </a:rPr>
              <a:t>erg gevoelig voor infectie!!</a:t>
            </a:r>
            <a:endParaRPr lang="nl-NL" sz="1000" smtClean="0">
              <a:latin typeface="Arial" pitchFamily="34" charset="0"/>
              <a:cs typeface="Arial" pitchFamily="34" charset="0"/>
            </a:endParaRPr>
          </a:p>
          <a:p>
            <a:pPr eaLnBrk="1" hangingPunct="1">
              <a:spcBef>
                <a:spcPct val="0"/>
              </a:spcBef>
            </a:pPr>
            <a:endParaRPr lang="en-US" sz="1000" b="1" smtClean="0">
              <a:latin typeface="Arial" pitchFamily="34" charset="0"/>
              <a:cs typeface="Arial" pitchFamily="34" charset="0"/>
            </a:endParaRPr>
          </a:p>
          <a:p>
            <a:r>
              <a:rPr lang="nl-NL" sz="1000" smtClean="0">
                <a:latin typeface="Arial" pitchFamily="34" charset="0"/>
                <a:cs typeface="Arial" pitchFamily="34" charset="0"/>
              </a:rPr>
              <a:t>Paronychia is een ontsteking aan de nagelplaat. Bij 10-15% van alle patiënten ontstaat na 4 - 8 weken een zeer pijnlijke gezwollen erythemateuze ontsteking van de laterale nagelplaat, welke kan overgaan tot een paronychia-achtig beeld (pijnlijk en lijkt op ingegroeide nagels). Secundaire infectie, pijnlijke fissuren en pyogene granulomen treden ook vaak op. Analoge afwijkingen zijn bekend bij het gebruik van MTX, indinavir, retinoïden en antibiotica.</a:t>
            </a:r>
          </a:p>
          <a:p>
            <a:r>
              <a:rPr lang="nl-NL" sz="1000" smtClean="0">
                <a:latin typeface="Arial" pitchFamily="34" charset="0"/>
                <a:cs typeface="Arial" pitchFamily="34" charset="0"/>
              </a:rPr>
              <a:t>Paronychia is vaak pijnlijk en kwellend omdat het het lopen of een normaal gebruik van de vingers belemmert. Daarnaast is het moeilijk te behandelen omdat geen enkele behandeling volledige verlichting geeft.</a:t>
            </a:r>
          </a:p>
          <a:p>
            <a:pPr eaLnBrk="1" hangingPunct="1">
              <a:spcBef>
                <a:spcPct val="0"/>
              </a:spcBef>
            </a:pPr>
            <a:endParaRPr lang="nl-NL" sz="1000" b="1" smtClean="0">
              <a:latin typeface="Arial" pitchFamily="34" charset="0"/>
              <a:cs typeface="Arial" pitchFamily="34" charset="0"/>
            </a:endParaRPr>
          </a:p>
          <a:p>
            <a:pPr eaLnBrk="1" hangingPunct="1">
              <a:spcBef>
                <a:spcPct val="0"/>
              </a:spcBef>
            </a:pPr>
            <a:r>
              <a:rPr lang="nl-NL" sz="1000" b="1" smtClean="0">
                <a:latin typeface="Arial" pitchFamily="34" charset="0"/>
                <a:cs typeface="Arial" pitchFamily="34" charset="0"/>
              </a:rPr>
              <a:t>NCI-CTCAE v4.0 gradering </a:t>
            </a:r>
          </a:p>
          <a:p>
            <a:pPr eaLnBrk="1" hangingPunct="1">
              <a:spcBef>
                <a:spcPct val="0"/>
              </a:spcBef>
            </a:pPr>
            <a:r>
              <a:rPr lang="nl-NL" sz="1000" smtClean="0">
                <a:latin typeface="Arial" pitchFamily="34" charset="0"/>
                <a:cs typeface="Arial" pitchFamily="34" charset="0"/>
              </a:rPr>
              <a:t>Bij graad 3 staat dat een chirurgische ingreep geïndiceerd kan zijn, echter bij paronychia veroorzaakt door doelgerichte therapie is deze ingreep gecontraindiceerd. Bij doelgerichte therapie dienen wij met nagelextractie zeer terughoudend te zijn. </a:t>
            </a:r>
          </a:p>
          <a:p>
            <a:endParaRPr lang="en-US" sz="1000" smtClean="0">
              <a:latin typeface="Arial" pitchFamily="34" charset="0"/>
              <a:cs typeface="Arial" pitchFamily="34" charset="0"/>
            </a:endParaRPr>
          </a:p>
          <a:p>
            <a:r>
              <a:rPr lang="en-US" sz="1000" b="1" smtClean="0">
                <a:latin typeface="Arial" pitchFamily="34" charset="0"/>
                <a:cs typeface="Arial" pitchFamily="34" charset="0"/>
              </a:rPr>
              <a:t>Bron:</a:t>
            </a:r>
          </a:p>
          <a:p>
            <a:r>
              <a:rPr lang="en-US" sz="1000" smtClean="0">
                <a:latin typeface="Arial" pitchFamily="34" charset="0"/>
                <a:cs typeface="Arial" pitchFamily="34" charset="0"/>
              </a:rPr>
              <a:t>Segeart &amp; Van Cutsem, Oncology , 2007; 21 (nummer 11): 22-26.</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jdelijke aanduiding voor dia-afbeelding 1"/>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Tijdelijke aanduiding voor notities 2"/>
          <p:cNvSpPr>
            <a:spLocks noGrp="1"/>
          </p:cNvSpPr>
          <p:nvPr>
            <p:ph type="body" idx="1"/>
          </p:nvPr>
        </p:nvSpPr>
        <p:spPr bwMode="auto">
          <a:xfrm>
            <a:off x="917575" y="4716463"/>
            <a:ext cx="496252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000" b="1" smtClean="0">
                <a:latin typeface="Arial" pitchFamily="34" charset="0"/>
              </a:rPr>
              <a:t>Paronychia</a:t>
            </a:r>
            <a:endParaRPr lang="nl-NL" sz="1000" b="1" smtClean="0">
              <a:latin typeface="Arial" pitchFamily="34" charset="0"/>
            </a:endParaRPr>
          </a:p>
          <a:p>
            <a:r>
              <a:rPr lang="nl-NL" sz="1000" smtClean="0">
                <a:latin typeface="Arial" pitchFamily="34" charset="0"/>
              </a:rPr>
              <a:t>Een belangrijke preventieve maatregel is geen te krappe schoenen te dragen. Voorkomen dat de vingers worden blootgesteld aan wrijving of druk helpt eveneens tegen de ontwikkeling van paronychia.</a:t>
            </a:r>
          </a:p>
          <a:p>
            <a:endParaRPr lang="nl-NL"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p:cNvSpPr>
          <p:nvPr>
            <p:ph type="body" idx="1"/>
          </p:nvPr>
        </p:nvSpPr>
        <p:spPr bwMode="auto">
          <a:xfrm>
            <a:off x="917575" y="4716463"/>
            <a:ext cx="4962525" cy="4467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nl-NL" sz="1000" b="1" dirty="0" smtClean="0">
                <a:latin typeface="Arial" pitchFamily="34" charset="0"/>
                <a:cs typeface="Arial" pitchFamily="34" charset="0"/>
              </a:rPr>
              <a:t>Pyogeen granuloom</a:t>
            </a:r>
          </a:p>
          <a:p>
            <a:pPr marL="171450" indent="-171450">
              <a:defRPr/>
            </a:pPr>
            <a:endParaRPr lang="nl-NL" sz="1000" b="1" dirty="0" smtClean="0">
              <a:latin typeface="Arial" pitchFamily="34" charset="0"/>
              <a:cs typeface="Arial" pitchFamily="34" charset="0"/>
            </a:endParaRPr>
          </a:p>
          <a:p>
            <a:pPr marL="171450" indent="-171450">
              <a:defRPr/>
            </a:pPr>
            <a:r>
              <a:rPr lang="nl-NL" sz="1000" b="1" dirty="0" smtClean="0">
                <a:latin typeface="Arial" pitchFamily="34" charset="0"/>
                <a:cs typeface="Arial" pitchFamily="34" charset="0"/>
              </a:rPr>
              <a:t>Kenmerken</a:t>
            </a:r>
          </a:p>
          <a:p>
            <a:pPr marL="171450" indent="-171450">
              <a:buFont typeface="Wingdings" pitchFamily="2" charset="2"/>
              <a:buChar char="Ø"/>
              <a:defRPr/>
            </a:pPr>
            <a:r>
              <a:rPr lang="nl-NL" sz="1000" dirty="0" smtClean="0">
                <a:latin typeface="Arial" pitchFamily="34" charset="0"/>
                <a:cs typeface="Arial" pitchFamily="34" charset="0"/>
              </a:rPr>
              <a:t>“wild weefsel”</a:t>
            </a:r>
          </a:p>
          <a:p>
            <a:pPr marL="171450" indent="-171450">
              <a:buFont typeface="Wingdings" pitchFamily="2" charset="2"/>
              <a:buChar char="Ø"/>
              <a:defRPr/>
            </a:pPr>
            <a:r>
              <a:rPr lang="nl-NL" sz="1000" dirty="0" smtClean="0">
                <a:latin typeface="Arial" pitchFamily="34" charset="0"/>
                <a:cs typeface="Arial" pitchFamily="34" charset="0"/>
              </a:rPr>
              <a:t>lijkt op een ingegroeide teennagel</a:t>
            </a:r>
          </a:p>
          <a:p>
            <a:pPr>
              <a:defRPr/>
            </a:pPr>
            <a:endParaRPr lang="en-US" sz="1000" dirty="0" smtClean="0">
              <a:latin typeface="Arial" pitchFamily="34" charset="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F0862880-5E38-4680-9A65-E7399DED51C0}" type="slidenum">
              <a:rPr lang="en-GB" sz="1000"/>
              <a:pPr/>
              <a:t>83</a:t>
            </a:fld>
            <a:endParaRPr lang="en-GB" sz="1200">
              <a:latin typeface="Times" charset="0"/>
            </a:endParaRPr>
          </a:p>
        </p:txBody>
      </p:sp>
      <p:sp>
        <p:nvSpPr>
          <p:cNvPr id="97283" name="Rectangle 2"/>
          <p:cNvSpPr>
            <a:spLocks noGrp="1" noRot="1" noChangeAspect="1" noTextEdit="1"/>
          </p:cNvSpPr>
          <p:nvPr>
            <p:ph type="sldImg"/>
          </p:nvPr>
        </p:nvSpPr>
        <p:spPr>
          <a:xfrm>
            <a:off x="919163" y="746125"/>
            <a:ext cx="4960937" cy="3721100"/>
          </a:xfrm>
          <a:ln/>
        </p:spPr>
      </p:sp>
      <p:sp>
        <p:nvSpPr>
          <p:cNvPr id="97284" name="Rectangle 3"/>
          <p:cNvSpPr>
            <a:spLocks noGrp="1"/>
          </p:cNvSpPr>
          <p:nvPr>
            <p:ph type="body" idx="1"/>
          </p:nvPr>
        </p:nvSpPr>
        <p:spPr>
          <a:xfrm>
            <a:off x="679450" y="4714875"/>
            <a:ext cx="5438775" cy="4467225"/>
          </a:xfrm>
          <a:noFill/>
        </p:spPr>
        <p:txBody>
          <a:bodyPr lIns="95571" tIns="47786" rIns="95571" bIns="47786"/>
          <a:lstStyle/>
          <a:p>
            <a:pPr eaLnBrk="1" hangingPunct="1"/>
            <a:r>
              <a:rPr lang="nl-NL" sz="1200" smtClean="0"/>
              <a:t>Een paronychia graad 2 of hoger dient behandeld te worden met een systemisch antibioticum in combinatie met een hoge klasse locaal corticosteroïd. Een pyogeen granuloom kan locaal met zilvernitraatapplicators behandeld worden. De patiënt of diens naaste kan dit eenvoudig zelf aanbrengen. Een kanttekening hierbij is dat het zilvernitraat vlekken op kleding kan veroorzaken die niet of niet eenvoudig te verwijderen zijn. Laat de patiënt eventueel de huid erom heen vooraf me vette crème beschermen.</a:t>
            </a:r>
            <a:endParaRPr lang="en-US" sz="120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3C00792F-0B2B-46AE-ABEB-667A6190EBAB}" type="slidenum">
              <a:rPr lang="en-GB" sz="1000" smtClean="0"/>
              <a:pPr/>
              <a:t>84</a:t>
            </a:fld>
            <a:endParaRPr lang="en-GB" sz="1200" smtClean="0">
              <a:latin typeface="Times" charset="0"/>
            </a:endParaRPr>
          </a:p>
        </p:txBody>
      </p:sp>
      <p:sp>
        <p:nvSpPr>
          <p:cNvPr id="137219" name="Rectangle 2"/>
          <p:cNvSpPr>
            <a:spLocks noGrp="1" noRot="1" noChangeAspect="1" noChangeArrowheads="1" noTextEdit="1"/>
          </p:cNvSpPr>
          <p:nvPr>
            <p:ph type="sldImg"/>
          </p:nvPr>
        </p:nvSpPr>
        <p:spPr>
          <a:xfrm>
            <a:off x="917575" y="744538"/>
            <a:ext cx="4962525" cy="3722687"/>
          </a:xfrm>
          <a:ln/>
        </p:spPr>
      </p:sp>
      <p:sp>
        <p:nvSpPr>
          <p:cNvPr id="13722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539D2D2B-80CB-4064-A46D-72E0D5F98524}" type="slidenum">
              <a:rPr lang="en-GB" sz="1000"/>
              <a:pPr/>
              <a:t>85</a:t>
            </a:fld>
            <a:endParaRPr lang="en-GB" sz="1200">
              <a:latin typeface="Times" charset="0"/>
            </a:endParaRPr>
          </a:p>
        </p:txBody>
      </p:sp>
      <p:sp>
        <p:nvSpPr>
          <p:cNvPr id="83971" name="Rectangle 2"/>
          <p:cNvSpPr>
            <a:spLocks noGrp="1" noRot="1" noChangeAspect="1" noTextEdit="1"/>
          </p:cNvSpPr>
          <p:nvPr>
            <p:ph type="sldImg"/>
          </p:nvPr>
        </p:nvSpPr>
        <p:spPr>
          <a:xfrm>
            <a:off x="919163" y="746125"/>
            <a:ext cx="4960937" cy="3721100"/>
          </a:xfrm>
          <a:ln/>
        </p:spPr>
      </p:sp>
      <p:sp>
        <p:nvSpPr>
          <p:cNvPr id="83972" name="Rectangle 3"/>
          <p:cNvSpPr>
            <a:spLocks noGrp="1"/>
          </p:cNvSpPr>
          <p:nvPr>
            <p:ph type="body" idx="1"/>
          </p:nvPr>
        </p:nvSpPr>
        <p:spPr>
          <a:xfrm>
            <a:off x="679450" y="4714875"/>
            <a:ext cx="5438775" cy="4467225"/>
          </a:xfrm>
          <a:noFill/>
        </p:spPr>
        <p:txBody>
          <a:bodyPr lIns="95571" tIns="47786" rIns="95571" bIns="47786"/>
          <a:lstStyle/>
          <a:p>
            <a:pPr marL="228600" indent="-228600" eaLnBrk="1" hangingPunct="1">
              <a:spcBef>
                <a:spcPct val="0"/>
              </a:spcBef>
            </a:pPr>
            <a:r>
              <a:rPr lang="nl-NL" sz="1200" b="1" smtClean="0"/>
              <a:t>Dermatologische reacties</a:t>
            </a:r>
          </a:p>
          <a:p>
            <a:pPr marL="228600" indent="-228600" eaLnBrk="1" hangingPunct="1">
              <a:spcBef>
                <a:spcPct val="0"/>
              </a:spcBef>
            </a:pPr>
            <a:r>
              <a:rPr lang="nl-NL" sz="1200" smtClean="0"/>
              <a:t>De hiergenoemde percentages zijn indicaties. Over het algemeen worden bij EGFR-remmers in een hoger percentage en in een hogere gradatie dermatologische reacties waargenomen dan bij MKI en mTORI.</a:t>
            </a:r>
          </a:p>
          <a:p>
            <a:pPr marL="228600" indent="-228600" eaLnBrk="1" hangingPunct="1"/>
            <a:r>
              <a:rPr lang="nl-NL" sz="1200" smtClean="0"/>
              <a:t>2. Op de kwetsbare plaatsen van de vingers, tenen en hielen kan de huid droog/schilferig worden en kunnen fissuren ontstaan.</a:t>
            </a:r>
          </a:p>
          <a:p>
            <a:pPr marL="228600" indent="-228600" eaLnBrk="1" hangingPunct="1"/>
            <a:endParaRPr lang="nl-NL" sz="1200" smtClean="0"/>
          </a:p>
          <a:p>
            <a:pPr marL="228600" indent="-228600" eaLnBrk="1" hangingPunct="1"/>
            <a:r>
              <a:rPr lang="nl-NL" sz="1200" smtClean="0"/>
              <a:t>5. Paronychia kan zeer pijnlijk zijn en lijkt in ernstige gevallen op een ingegroeide teennagel wanneer pyogeen granuloom van de nagelwal optreedt.</a:t>
            </a:r>
            <a:r>
              <a:rPr lang="nl-NL" sz="1200" baseline="30000" smtClean="0"/>
              <a:t>1</a:t>
            </a:r>
            <a:r>
              <a:rPr lang="nl-NL" sz="1200" smtClean="0"/>
              <a:t> Hoewel het voornamelijk voorkomt in de grote teen, kunnen ook andere tenen en de vingers worden aangetast. Nagels hebben de neiging langzamer te groeien, zijn bros en barsten soms.</a:t>
            </a:r>
            <a:r>
              <a:rPr lang="nl-NL" sz="1200" baseline="30000" smtClean="0"/>
              <a:t>2</a:t>
            </a:r>
            <a:r>
              <a:rPr lang="nl-NL" sz="1200" smtClean="0"/>
              <a:t> Laat voorval– treedt doorgaans 4-8 weken op na aanvang van de behandeling. Er worden nagellaesies waargenomen zoals paronychia met ontsteking van de nagelwal (treedt voornamelijk op in de grote teen).</a:t>
            </a:r>
          </a:p>
          <a:p>
            <a:pPr marL="228600" indent="-228600" eaLnBrk="1" hangingPunct="1"/>
            <a:endParaRPr lang="nl-NL" sz="1200" smtClean="0"/>
          </a:p>
          <a:p>
            <a:pPr marL="228600" indent="-228600" eaLnBrk="1" hangingPunct="1"/>
            <a:r>
              <a:rPr lang="nl-NL" sz="1200" smtClean="0"/>
              <a:t>6. Het haar kan van structuur veranderen en broos en/of stug worden. De oogharen worden langer en gaan soms krullen.</a:t>
            </a:r>
          </a:p>
          <a:p>
            <a:pPr marL="228600" indent="-228600" eaLnBrk="1" hangingPunct="1"/>
            <a:r>
              <a:rPr lang="nl-NL" sz="1200" smtClean="0"/>
              <a:t>Op het gezicht kan fijn donshaar groeien.</a:t>
            </a:r>
          </a:p>
          <a:p>
            <a:pPr marL="228600" indent="-228600" eaLnBrk="1" hangingPunct="1">
              <a:spcBef>
                <a:spcPct val="0"/>
              </a:spcBef>
            </a:pPr>
            <a:endParaRPr lang="nl-NL" sz="1200" smtClean="0"/>
          </a:p>
          <a:p>
            <a:pPr marL="228600" indent="-228600" eaLnBrk="1" hangingPunct="1">
              <a:spcBef>
                <a:spcPct val="0"/>
              </a:spcBef>
              <a:buFontTx/>
              <a:buAutoNum type="arabicPeriod"/>
            </a:pPr>
            <a:r>
              <a:rPr lang="nl-NL" sz="1200" smtClean="0"/>
              <a:t>Segaert S &amp; Van Cutsem E. </a:t>
            </a:r>
            <a:r>
              <a:rPr lang="nl-NL" sz="1200" i="1" smtClean="0"/>
              <a:t>Ann Oncol</a:t>
            </a:r>
            <a:r>
              <a:rPr lang="nl-NL" sz="1200" smtClean="0"/>
              <a:t>. 2005, 16(9):1425-33.  </a:t>
            </a:r>
          </a:p>
          <a:p>
            <a:pPr marL="228600" indent="-228600" eaLnBrk="1" hangingPunct="1">
              <a:spcBef>
                <a:spcPct val="0"/>
              </a:spcBef>
              <a:buFontTx/>
              <a:buAutoNum type="arabicPeriod"/>
            </a:pPr>
            <a:r>
              <a:rPr lang="nl-NL" sz="1200" smtClean="0"/>
              <a:t>Shah NT et al. </a:t>
            </a:r>
            <a:r>
              <a:rPr lang="nl-NL" sz="1200" i="1" smtClean="0"/>
              <a:t>J Clin Oncol</a:t>
            </a:r>
            <a:r>
              <a:rPr lang="nl-NL" sz="1200" smtClean="0"/>
              <a:t> 2005;23: 165-174.</a:t>
            </a:r>
          </a:p>
          <a:p>
            <a:pPr marL="228600" indent="-228600" eaLnBrk="1" hangingPunct="1"/>
            <a:endParaRPr lang="nl-NL" sz="120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C592D8A2-FCF4-441A-A189-370FC32B4410}" type="slidenum">
              <a:rPr lang="en-GB" sz="1000" smtClean="0"/>
              <a:pPr/>
              <a:t>86</a:t>
            </a:fld>
            <a:endParaRPr lang="en-GB" sz="1200" smtClean="0">
              <a:latin typeface="Times" charset="0"/>
            </a:endParaRPr>
          </a:p>
        </p:txBody>
      </p:sp>
      <p:sp>
        <p:nvSpPr>
          <p:cNvPr id="168963" name="Rectangle 2"/>
          <p:cNvSpPr>
            <a:spLocks noGrp="1" noRot="1" noChangeAspect="1" noChangeArrowheads="1" noTextEdit="1"/>
          </p:cNvSpPr>
          <p:nvPr>
            <p:ph type="sldImg"/>
          </p:nvPr>
        </p:nvSpPr>
        <p:spPr>
          <a:xfrm>
            <a:off x="917575" y="744538"/>
            <a:ext cx="4962525" cy="3722687"/>
          </a:xfrm>
          <a:ln/>
        </p:spPr>
      </p:sp>
      <p:sp>
        <p:nvSpPr>
          <p:cNvPr id="168964" name="Rectangle 3"/>
          <p:cNvSpPr>
            <a:spLocks noGrp="1" noChangeArrowheads="1"/>
          </p:cNvSpPr>
          <p:nvPr>
            <p:ph type="body" idx="1"/>
          </p:nvPr>
        </p:nvSpPr>
        <p:spPr>
          <a:xfrm>
            <a:off x="679450" y="4718050"/>
            <a:ext cx="5438775" cy="4465638"/>
          </a:xfrm>
          <a:noFill/>
        </p:spPr>
        <p:txBody>
          <a:bodyPr/>
          <a:lstStyle/>
          <a:p>
            <a:pPr eaLnBrk="1" hangingPunct="1"/>
            <a:r>
              <a:rPr lang="en-US" smtClean="0"/>
              <a:t>http://www.clinicaltrials.gov/ct2/show/NCT01265810?term=stomatitis+TKI&amp;intr=rinse&amp;rank=1</a:t>
            </a:r>
          </a:p>
          <a:p>
            <a:pPr eaLnBrk="1" hangingPunct="1"/>
            <a:r>
              <a:rPr lang="en-US" b="1" smtClean="0"/>
              <a:t>Sponsor: </a:t>
            </a:r>
            <a:r>
              <a:rPr lang="en-US" smtClean="0"/>
              <a:t>Waterland Hospital </a:t>
            </a:r>
          </a:p>
          <a:p>
            <a:pPr eaLnBrk="1" hangingPunct="1"/>
            <a:r>
              <a:rPr lang="en-US" b="1" smtClean="0"/>
              <a:t>Collaborators: </a:t>
            </a:r>
            <a:r>
              <a:rPr lang="en-US" smtClean="0"/>
              <a:t>Leiden University Medical Center</a:t>
            </a:r>
            <a:br>
              <a:rPr lang="en-US" smtClean="0"/>
            </a:br>
            <a:r>
              <a:rPr lang="en-US" smtClean="0"/>
              <a:t>EUSA Pharma (US), Inc.</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600" b="1">
                <a:solidFill>
                  <a:schemeClr val="bg1"/>
                </a:solidFill>
                <a:latin typeface="Arial" pitchFamily="34" charset="0"/>
                <a:ea typeface="Gill Sans"/>
                <a:cs typeface="Gill Sans"/>
                <a:sym typeface="Gill Sans"/>
              </a:defRPr>
            </a:lvl1pPr>
            <a:lvl2pPr marL="742950" indent="-285750" eaLnBrk="0" hangingPunct="0">
              <a:defRPr sz="3600" b="1">
                <a:solidFill>
                  <a:schemeClr val="bg1"/>
                </a:solidFill>
                <a:latin typeface="Arial" pitchFamily="34" charset="0"/>
                <a:ea typeface="Gill Sans"/>
                <a:cs typeface="Gill Sans"/>
                <a:sym typeface="Gill Sans"/>
              </a:defRPr>
            </a:lvl2pPr>
            <a:lvl3pPr marL="1143000" indent="-228600" eaLnBrk="0" hangingPunct="0">
              <a:defRPr sz="3600" b="1">
                <a:solidFill>
                  <a:schemeClr val="bg1"/>
                </a:solidFill>
                <a:latin typeface="Arial" pitchFamily="34" charset="0"/>
                <a:ea typeface="Gill Sans"/>
                <a:cs typeface="Gill Sans"/>
                <a:sym typeface="Gill Sans"/>
              </a:defRPr>
            </a:lvl3pPr>
            <a:lvl4pPr marL="1600200" indent="-228600" eaLnBrk="0" hangingPunct="0">
              <a:defRPr sz="3600" b="1">
                <a:solidFill>
                  <a:schemeClr val="bg1"/>
                </a:solidFill>
                <a:latin typeface="Arial" pitchFamily="34" charset="0"/>
                <a:ea typeface="Gill Sans"/>
                <a:cs typeface="Gill Sans"/>
                <a:sym typeface="Gill Sans"/>
              </a:defRPr>
            </a:lvl4pPr>
            <a:lvl5pPr marL="2057400" indent="-228600" eaLnBrk="0" hangingPunct="0">
              <a:defRPr sz="3600" b="1">
                <a:solidFill>
                  <a:schemeClr val="bg1"/>
                </a:solidFill>
                <a:latin typeface="Arial" pitchFamily="34" charset="0"/>
                <a:ea typeface="Gill Sans"/>
                <a:cs typeface="Gill Sans"/>
                <a:sym typeface="Gill Sans"/>
              </a:defRPr>
            </a:lvl5pPr>
            <a:lvl6pPr marL="25146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pPr algn="r" eaLnBrk="1" hangingPunct="1"/>
            <a:fld id="{EE06D76C-FA1F-41CE-B405-0A0EF9D6F1E7}" type="slidenum">
              <a:rPr lang="en-GB" sz="1200"/>
              <a:pPr algn="r" eaLnBrk="1" hangingPunct="1"/>
              <a:t>87</a:t>
            </a:fld>
            <a:endParaRPr lang="en-GB" sz="1200"/>
          </a:p>
        </p:txBody>
      </p:sp>
      <p:sp>
        <p:nvSpPr>
          <p:cNvPr id="216067"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p:cNvSpPr>
            <a:spLocks noGrp="1" noChangeArrowheads="1"/>
          </p:cNvSpPr>
          <p:nvPr>
            <p:ph type="body" idx="1"/>
          </p:nvPr>
        </p:nvSpPr>
        <p:spPr bwMode="auto">
          <a:xfrm>
            <a:off x="917575" y="4716463"/>
            <a:ext cx="4962525" cy="23653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nl-NL" sz="1000" b="1" dirty="0" smtClean="0">
                <a:latin typeface="Arial" pitchFamily="34" charset="0"/>
              </a:rPr>
              <a:t>Dosismodificaties n.a.v. huidreacties</a:t>
            </a:r>
          </a:p>
          <a:p>
            <a:pPr eaLnBrk="1" hangingPunct="1">
              <a:spcBef>
                <a:spcPct val="0"/>
              </a:spcBef>
              <a:defRPr/>
            </a:pPr>
            <a:r>
              <a:rPr lang="nl-NL" sz="1000" dirty="0" smtClean="0">
                <a:latin typeface="Arial" pitchFamily="34" charset="0"/>
              </a:rPr>
              <a:t>In veel studies met doelgerichte therapieën zijn meteen dosismodificaties voorgeschreven indien een huidreactie graad 3 optrad. Hierop zijn de meeste richtlijnen gebaseerd. Wij weten nu dat een huidreactie eerst behandeld moet worden voordat een dosismodificatie overwogen wordt.</a:t>
            </a:r>
          </a:p>
          <a:p>
            <a:pPr eaLnBrk="1" hangingPunct="1">
              <a:spcBef>
                <a:spcPct val="0"/>
              </a:spcBef>
              <a:defRPr/>
            </a:pPr>
            <a:endParaRPr lang="nl-NL" sz="1000" dirty="0" smtClean="0">
              <a:latin typeface="Arial" pitchFamily="34" charset="0"/>
            </a:endParaRPr>
          </a:p>
          <a:p>
            <a:pPr eaLnBrk="1" hangingPunct="1">
              <a:spcBef>
                <a:spcPct val="0"/>
              </a:spcBef>
              <a:defRPr/>
            </a:pPr>
            <a:r>
              <a:rPr lang="nl-NL" sz="1000" b="1" dirty="0" smtClean="0">
                <a:latin typeface="Arial" pitchFamily="34" charset="0"/>
              </a:rPr>
              <a:t>Indien dosismodificaties onvermijdbaar zijn:</a:t>
            </a:r>
          </a:p>
          <a:p>
            <a:pPr marL="171450" indent="-171450" eaLnBrk="1" hangingPunct="1">
              <a:spcBef>
                <a:spcPct val="0"/>
              </a:spcBef>
              <a:buFont typeface="Wingdings" pitchFamily="2" charset="2"/>
              <a:buChar char="Ø"/>
              <a:defRPr/>
            </a:pPr>
            <a:r>
              <a:rPr lang="nl-NL" sz="1000" dirty="0" smtClean="0">
                <a:latin typeface="Arial" pitchFamily="34" charset="0"/>
              </a:rPr>
              <a:t>bij erlotinib dient de dosis te worden aangepast met verlagingen van 50 mg.</a:t>
            </a:r>
          </a:p>
          <a:p>
            <a:pPr marL="171450" indent="-171450" eaLnBrk="1" hangingPunct="1">
              <a:spcBef>
                <a:spcPct val="0"/>
              </a:spcBef>
              <a:buFont typeface="Wingdings" pitchFamily="2" charset="2"/>
              <a:buChar char="Ø"/>
              <a:defRPr/>
            </a:pPr>
            <a:r>
              <a:rPr lang="nl-NL" sz="1000" dirty="0" smtClean="0">
                <a:latin typeface="Arial" pitchFamily="34" charset="0"/>
              </a:rPr>
              <a:t>omdat gefitinib slechts in één tabletgrootte verkrijgbaar is, is dosisverlaging niet mogelijk. Huidreacties door gefitinib kunnen daarom worden behandeld door een korte onderbreking van de behandeling, waarna weer wordt overgegaan op de dosis van 250 mg/dag.</a:t>
            </a:r>
          </a:p>
          <a:p>
            <a:pPr eaLnBrk="1" hangingPunct="1">
              <a:spcBef>
                <a:spcPct val="0"/>
              </a:spcBef>
              <a:defRPr/>
            </a:pPr>
            <a:endParaRPr lang="nl-NL" sz="1000" dirty="0"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209675" y="588963"/>
            <a:ext cx="4298950" cy="3224212"/>
          </a:xfrm>
          <a:ln/>
        </p:spPr>
      </p:sp>
      <p:sp>
        <p:nvSpPr>
          <p:cNvPr id="106499" name="Rectangle 3"/>
          <p:cNvSpPr>
            <a:spLocks noGrp="1" noChangeArrowheads="1"/>
          </p:cNvSpPr>
          <p:nvPr>
            <p:ph type="body" idx="1"/>
          </p:nvPr>
        </p:nvSpPr>
        <p:spPr>
          <a:xfrm>
            <a:off x="906463" y="4041775"/>
            <a:ext cx="4984750" cy="5208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1" smtClean="0"/>
              <a:t>Therapy management</a:t>
            </a:r>
          </a:p>
          <a:p>
            <a:pPr eaLnBrk="1" hangingPunct="1"/>
            <a:r>
              <a:rPr lang="en-GB" smtClean="0"/>
              <a:t>Specific clinical management strategies have emerged as being essential for the optimal use of targeted agents for mRCC</a:t>
            </a:r>
            <a:r>
              <a:rPr lang="en-GB" baseline="30000" smtClean="0"/>
              <a:t>1–3</a:t>
            </a:r>
          </a:p>
          <a:p>
            <a:pPr eaLnBrk="1" hangingPunct="1"/>
            <a:r>
              <a:rPr lang="en-GB" smtClean="0"/>
              <a:t>Therapy management describes the implementation of these strategies, which focus on three key interlinked areas:</a:t>
            </a:r>
            <a:r>
              <a:rPr lang="en-GB" baseline="30000" smtClean="0"/>
              <a:t>1–3</a:t>
            </a:r>
          </a:p>
          <a:p>
            <a:pPr lvl="1" eaLnBrk="1" hangingPunct="1"/>
            <a:r>
              <a:rPr lang="en-GB" smtClean="0"/>
              <a:t>Dosing</a:t>
            </a:r>
          </a:p>
          <a:p>
            <a:pPr lvl="1" eaLnBrk="1" hangingPunct="1"/>
            <a:r>
              <a:rPr lang="en-GB" smtClean="0"/>
              <a:t>Treatment duration</a:t>
            </a:r>
          </a:p>
          <a:p>
            <a:pPr lvl="1" eaLnBrk="1" hangingPunct="1"/>
            <a:r>
              <a:rPr lang="en-GB" smtClean="0"/>
              <a:t>Proactive side effect management</a:t>
            </a:r>
          </a:p>
          <a:p>
            <a:pPr eaLnBrk="1" hangingPunct="1"/>
            <a:endParaRPr lang="fr-FR" smtClean="0"/>
          </a:p>
          <a:p>
            <a:pPr eaLnBrk="1" hangingPunct="1"/>
            <a:r>
              <a:rPr lang="fr-FR" b="1" smtClean="0"/>
              <a:t>References</a:t>
            </a:r>
          </a:p>
          <a:p>
            <a:pPr lvl="1" eaLnBrk="1" hangingPunct="1"/>
            <a:r>
              <a:rPr lang="en-US" smtClean="0"/>
              <a:t>1. Hutson TE, et al. </a:t>
            </a:r>
            <a:r>
              <a:rPr lang="en-US" i="1" smtClean="0"/>
              <a:t>Oncologist</a:t>
            </a:r>
            <a:r>
              <a:rPr lang="en-US" smtClean="0"/>
              <a:t> 2008</a:t>
            </a:r>
          </a:p>
          <a:p>
            <a:pPr lvl="1" eaLnBrk="1" hangingPunct="1"/>
            <a:r>
              <a:rPr lang="en-US" smtClean="0"/>
              <a:t>2. Négrier S, Ravaud A. </a:t>
            </a:r>
            <a:r>
              <a:rPr lang="en-US" i="1" smtClean="0"/>
              <a:t>Eur J Cancer Suppl</a:t>
            </a:r>
            <a:r>
              <a:rPr lang="en-US" smtClean="0"/>
              <a:t> 2007</a:t>
            </a:r>
          </a:p>
          <a:p>
            <a:pPr lvl="1" eaLnBrk="1" hangingPunct="1"/>
            <a:r>
              <a:rPr lang="en-US" smtClean="0"/>
              <a:t>3. Bhojani N, et al. </a:t>
            </a:r>
            <a:r>
              <a:rPr lang="en-US" i="1" smtClean="0"/>
              <a:t>Eur Urol</a:t>
            </a:r>
            <a:r>
              <a:rPr lang="en-US" smtClean="0"/>
              <a:t> 2008</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txBox="1">
            <a:spLocks noGrp="1" noChangeArrowheads="1"/>
          </p:cNvSpPr>
          <p:nvPr/>
        </p:nvSpPr>
        <p:spPr bwMode="auto">
          <a:xfrm>
            <a:off x="3776663" y="9259888"/>
            <a:ext cx="2492375"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3600" b="1">
                <a:solidFill>
                  <a:schemeClr val="bg1"/>
                </a:solidFill>
                <a:latin typeface="Arial" pitchFamily="34" charset="0"/>
                <a:ea typeface="Gill Sans"/>
                <a:cs typeface="Gill Sans"/>
                <a:sym typeface="Gill Sans"/>
              </a:defRPr>
            </a:lvl1pPr>
            <a:lvl2pPr marL="742950" indent="-285750" eaLnBrk="0" hangingPunct="0">
              <a:defRPr sz="3600" b="1">
                <a:solidFill>
                  <a:schemeClr val="bg1"/>
                </a:solidFill>
                <a:latin typeface="Arial" pitchFamily="34" charset="0"/>
                <a:ea typeface="Gill Sans"/>
                <a:cs typeface="Gill Sans"/>
                <a:sym typeface="Gill Sans"/>
              </a:defRPr>
            </a:lvl2pPr>
            <a:lvl3pPr marL="1143000" indent="-228600" eaLnBrk="0" hangingPunct="0">
              <a:defRPr sz="3600" b="1">
                <a:solidFill>
                  <a:schemeClr val="bg1"/>
                </a:solidFill>
                <a:latin typeface="Arial" pitchFamily="34" charset="0"/>
                <a:ea typeface="Gill Sans"/>
                <a:cs typeface="Gill Sans"/>
                <a:sym typeface="Gill Sans"/>
              </a:defRPr>
            </a:lvl3pPr>
            <a:lvl4pPr marL="1600200" indent="-228600" eaLnBrk="0" hangingPunct="0">
              <a:defRPr sz="3600" b="1">
                <a:solidFill>
                  <a:schemeClr val="bg1"/>
                </a:solidFill>
                <a:latin typeface="Arial" pitchFamily="34" charset="0"/>
                <a:ea typeface="Gill Sans"/>
                <a:cs typeface="Gill Sans"/>
                <a:sym typeface="Gill Sans"/>
              </a:defRPr>
            </a:lvl4pPr>
            <a:lvl5pPr marL="2057400" indent="-228600" eaLnBrk="0" hangingPunct="0">
              <a:defRPr sz="3600" b="1">
                <a:solidFill>
                  <a:schemeClr val="bg1"/>
                </a:solidFill>
                <a:latin typeface="Arial" pitchFamily="34" charset="0"/>
                <a:ea typeface="Gill Sans"/>
                <a:cs typeface="Gill Sans"/>
                <a:sym typeface="Gill Sans"/>
              </a:defRPr>
            </a:lvl5pPr>
            <a:lvl6pPr marL="25146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pPr algn="r"/>
            <a:fld id="{72FE8035-9F50-49BE-A0EF-FB040069094A}" type="slidenum">
              <a:rPr lang="en-GB" sz="1000">
                <a:solidFill>
                  <a:srgbClr val="000000"/>
                </a:solidFill>
              </a:rPr>
              <a:pPr algn="r"/>
              <a:t>88</a:t>
            </a:fld>
            <a:endParaRPr lang="en-GB" sz="1200">
              <a:solidFill>
                <a:srgbClr val="000000"/>
              </a:solidFill>
              <a:latin typeface="Times" pitchFamily="18" charset="0"/>
            </a:endParaRPr>
          </a:p>
        </p:txBody>
      </p:sp>
      <p:sp>
        <p:nvSpPr>
          <p:cNvPr id="188419"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xfrm>
            <a:off x="917575" y="4716463"/>
            <a:ext cx="4962525" cy="4467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nl-NL" sz="1000" b="1" dirty="0" smtClean="0">
                <a:latin typeface="Arial" pitchFamily="34" charset="0"/>
                <a:cs typeface="Arial" pitchFamily="34" charset="0"/>
              </a:rPr>
              <a:t>Vermijden</a:t>
            </a:r>
            <a:endParaRPr lang="nl-NL" sz="1000" dirty="0" smtClean="0">
              <a:latin typeface="Arial" pitchFamily="34" charset="0"/>
              <a:cs typeface="Arial" pitchFamily="34" charset="0"/>
            </a:endParaRPr>
          </a:p>
          <a:p>
            <a:pPr marL="171450" indent="-171450">
              <a:buFont typeface="Wingdings" pitchFamily="2" charset="2"/>
              <a:buChar char="Ø"/>
              <a:defRPr/>
            </a:pPr>
            <a:r>
              <a:rPr lang="nl-NL" sz="1000" dirty="0" smtClean="0">
                <a:latin typeface="Arial" pitchFamily="34" charset="0"/>
                <a:cs typeface="Arial" pitchFamily="34" charset="0"/>
              </a:rPr>
              <a:t>Het beste is om extreme weersomstandigheden indien mogelijk te vermijden.</a:t>
            </a:r>
          </a:p>
          <a:p>
            <a:pPr marL="171450" indent="-171450">
              <a:buFont typeface="Wingdings" pitchFamily="2" charset="2"/>
              <a:buChar char="Ø"/>
              <a:defRPr/>
            </a:pPr>
            <a:r>
              <a:rPr lang="nl-NL" sz="1000" dirty="0" smtClean="0">
                <a:latin typeface="Arial" pitchFamily="34" charset="0"/>
                <a:cs typeface="Arial" pitchFamily="34" charset="0"/>
              </a:rPr>
              <a:t>Waarschuw patiënten om geen acne medicatie te gebruiken (bv. benzoylperoxide) omdat deze middelen een bijzonder uitdrogende werking kunnen hebben. Ontraad zelfmedicatie in het algemeen en moedig patiënten aan hun huidverzorging met het zorgteam te bespreken.</a:t>
            </a:r>
          </a:p>
          <a:p>
            <a:pPr marL="171450" indent="-171450">
              <a:buFont typeface="Wingdings" pitchFamily="2" charset="2"/>
              <a:buChar char="Ø"/>
              <a:defRPr/>
            </a:pPr>
            <a:r>
              <a:rPr lang="nl-NL" sz="1000" dirty="0" smtClean="0">
                <a:latin typeface="Arial" pitchFamily="34" charset="0"/>
                <a:cs typeface="Arial" pitchFamily="34" charset="0"/>
              </a:rPr>
              <a:t>Blootstelling aan zonlicht verergert bijna alle huidreacties die bij doelgerichte therapieën optreden.</a:t>
            </a:r>
          </a:p>
          <a:p>
            <a:pPr eaLnBrk="1" hangingPunct="1">
              <a:defRPr/>
            </a:pPr>
            <a:endParaRPr lang="nl-NL"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txBox="1">
            <a:spLocks noGrp="1" noChangeArrowheads="1"/>
          </p:cNvSpPr>
          <p:nvPr/>
        </p:nvSpPr>
        <p:spPr bwMode="auto">
          <a:xfrm>
            <a:off x="3776663" y="9259888"/>
            <a:ext cx="2492375"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3600" b="1">
                <a:solidFill>
                  <a:schemeClr val="bg1"/>
                </a:solidFill>
                <a:latin typeface="Arial" pitchFamily="34" charset="0"/>
                <a:ea typeface="Gill Sans"/>
                <a:cs typeface="Gill Sans"/>
                <a:sym typeface="Gill Sans"/>
              </a:defRPr>
            </a:lvl1pPr>
            <a:lvl2pPr marL="742950" indent="-285750" eaLnBrk="0" hangingPunct="0">
              <a:defRPr sz="3600" b="1">
                <a:solidFill>
                  <a:schemeClr val="bg1"/>
                </a:solidFill>
                <a:latin typeface="Arial" pitchFamily="34" charset="0"/>
                <a:ea typeface="Gill Sans"/>
                <a:cs typeface="Gill Sans"/>
                <a:sym typeface="Gill Sans"/>
              </a:defRPr>
            </a:lvl2pPr>
            <a:lvl3pPr marL="1143000" indent="-228600" eaLnBrk="0" hangingPunct="0">
              <a:defRPr sz="3600" b="1">
                <a:solidFill>
                  <a:schemeClr val="bg1"/>
                </a:solidFill>
                <a:latin typeface="Arial" pitchFamily="34" charset="0"/>
                <a:ea typeface="Gill Sans"/>
                <a:cs typeface="Gill Sans"/>
                <a:sym typeface="Gill Sans"/>
              </a:defRPr>
            </a:lvl3pPr>
            <a:lvl4pPr marL="1600200" indent="-228600" eaLnBrk="0" hangingPunct="0">
              <a:defRPr sz="3600" b="1">
                <a:solidFill>
                  <a:schemeClr val="bg1"/>
                </a:solidFill>
                <a:latin typeface="Arial" pitchFamily="34" charset="0"/>
                <a:ea typeface="Gill Sans"/>
                <a:cs typeface="Gill Sans"/>
                <a:sym typeface="Gill Sans"/>
              </a:defRPr>
            </a:lvl4pPr>
            <a:lvl5pPr marL="2057400" indent="-228600" eaLnBrk="0" hangingPunct="0">
              <a:defRPr sz="3600" b="1">
                <a:solidFill>
                  <a:schemeClr val="bg1"/>
                </a:solidFill>
                <a:latin typeface="Arial" pitchFamily="34" charset="0"/>
                <a:ea typeface="Gill Sans"/>
                <a:cs typeface="Gill Sans"/>
                <a:sym typeface="Gill Sans"/>
              </a:defRPr>
            </a:lvl5pPr>
            <a:lvl6pPr marL="25146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pPr algn="r"/>
            <a:fld id="{076FF906-6627-4BFC-B50B-4CC1E4A9E856}" type="slidenum">
              <a:rPr lang="en-GB" sz="1000">
                <a:solidFill>
                  <a:srgbClr val="000000"/>
                </a:solidFill>
              </a:rPr>
              <a:pPr algn="r"/>
              <a:t>89</a:t>
            </a:fld>
            <a:endParaRPr lang="en-GB" sz="1200">
              <a:solidFill>
                <a:srgbClr val="000000"/>
              </a:solidFill>
              <a:latin typeface="Times" pitchFamily="18" charset="0"/>
            </a:endParaRPr>
          </a:p>
        </p:txBody>
      </p:sp>
      <p:sp>
        <p:nvSpPr>
          <p:cNvPr id="218115" name="Rectangle 2"/>
          <p:cNvSpPr>
            <a:spLocks noGrp="1" noRot="1" noChangeAspect="1" noChangeArrowheads="1" noTextEdit="1"/>
          </p:cNvSpPr>
          <p:nvPr>
            <p:ph type="sldImg"/>
          </p:nvPr>
        </p:nvSpPr>
        <p:spPr bwMode="auto">
          <a:xfrm>
            <a:off x="917575"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nl-NL"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DCEF7C05-568B-49A1-9DBD-14058D3284FD}" type="slidenum">
              <a:rPr lang="en-GB" sz="1000">
                <a:solidFill>
                  <a:prstClr val="black"/>
                </a:solidFill>
              </a:rPr>
              <a:pPr/>
              <a:t>90</a:t>
            </a:fld>
            <a:endParaRPr lang="en-GB" sz="1200">
              <a:solidFill>
                <a:prstClr val="black"/>
              </a:solidFill>
              <a:latin typeface="Times" charset="0"/>
            </a:endParaRPr>
          </a:p>
        </p:txBody>
      </p:sp>
      <p:sp>
        <p:nvSpPr>
          <p:cNvPr id="105475" name="Rectangle 2"/>
          <p:cNvSpPr>
            <a:spLocks noGrp="1" noRot="1" noChangeAspect="1" noChangeArrowheads="1" noTextEdit="1"/>
          </p:cNvSpPr>
          <p:nvPr>
            <p:ph type="sldImg"/>
          </p:nvPr>
        </p:nvSpPr>
        <p:spPr>
          <a:xfrm>
            <a:off x="1209675" y="588963"/>
            <a:ext cx="4298950" cy="3224212"/>
          </a:xfrm>
          <a:ln/>
        </p:spPr>
      </p:sp>
      <p:sp>
        <p:nvSpPr>
          <p:cNvPr id="105476" name="Rectangle 3"/>
          <p:cNvSpPr>
            <a:spLocks noGrp="1" noChangeArrowheads="1"/>
          </p:cNvSpPr>
          <p:nvPr>
            <p:ph type="body" idx="1"/>
          </p:nvPr>
        </p:nvSpPr>
        <p:spPr>
          <a:xfrm>
            <a:off x="906463" y="4041775"/>
            <a:ext cx="4984750" cy="5208588"/>
          </a:xfrm>
          <a:noFill/>
        </p:spPr>
        <p:txBody>
          <a:bodyPr/>
          <a:lstStyle/>
          <a:p>
            <a:pPr eaLnBrk="1" hangingPunct="1"/>
            <a:r>
              <a:rPr lang="en-GB" b="1" smtClean="0"/>
              <a:t>Therapy management</a:t>
            </a:r>
          </a:p>
          <a:p>
            <a:pPr eaLnBrk="1" hangingPunct="1"/>
            <a:r>
              <a:rPr lang="en-GB" smtClean="0"/>
              <a:t>Specific clinical management strategies have emerged as being essential for the optimal use of targeted agents for mRCC</a:t>
            </a:r>
            <a:r>
              <a:rPr lang="en-GB" baseline="30000" smtClean="0"/>
              <a:t>1–3</a:t>
            </a:r>
          </a:p>
          <a:p>
            <a:pPr eaLnBrk="1" hangingPunct="1"/>
            <a:r>
              <a:rPr lang="en-GB" smtClean="0"/>
              <a:t>Therapy management describes the implementation of these strategies, which focus on three key interlinked areas:</a:t>
            </a:r>
            <a:r>
              <a:rPr lang="en-GB" baseline="30000" smtClean="0"/>
              <a:t>1–3</a:t>
            </a:r>
          </a:p>
          <a:p>
            <a:pPr lvl="1" eaLnBrk="1" hangingPunct="1"/>
            <a:r>
              <a:rPr lang="en-GB" smtClean="0"/>
              <a:t>Dosing</a:t>
            </a:r>
          </a:p>
          <a:p>
            <a:pPr lvl="1" eaLnBrk="1" hangingPunct="1"/>
            <a:r>
              <a:rPr lang="en-GB" smtClean="0"/>
              <a:t>Treatment duration</a:t>
            </a:r>
          </a:p>
          <a:p>
            <a:pPr lvl="1" eaLnBrk="1" hangingPunct="1"/>
            <a:r>
              <a:rPr lang="en-GB" smtClean="0"/>
              <a:t>Proactive side effect management</a:t>
            </a:r>
          </a:p>
          <a:p>
            <a:pPr eaLnBrk="1" hangingPunct="1"/>
            <a:endParaRPr lang="fr-FR" smtClean="0"/>
          </a:p>
          <a:p>
            <a:pPr eaLnBrk="1" hangingPunct="1"/>
            <a:r>
              <a:rPr lang="fr-FR" b="1" smtClean="0"/>
              <a:t>References</a:t>
            </a:r>
          </a:p>
          <a:p>
            <a:pPr lvl="1" eaLnBrk="1" hangingPunct="1"/>
            <a:r>
              <a:rPr lang="en-US" smtClean="0"/>
              <a:t>1. Hutson TE, et al. </a:t>
            </a:r>
            <a:r>
              <a:rPr lang="en-US" i="1" smtClean="0"/>
              <a:t>Oncologist</a:t>
            </a:r>
            <a:r>
              <a:rPr lang="en-US" smtClean="0"/>
              <a:t> 2008</a:t>
            </a:r>
          </a:p>
          <a:p>
            <a:pPr lvl="1" eaLnBrk="1" hangingPunct="1"/>
            <a:r>
              <a:rPr lang="en-US" smtClean="0"/>
              <a:t>2. Négrier S, Ravaud A. </a:t>
            </a:r>
            <a:r>
              <a:rPr lang="en-US" i="1" smtClean="0"/>
              <a:t>Eur J Cancer Suppl</a:t>
            </a:r>
            <a:r>
              <a:rPr lang="en-US" smtClean="0"/>
              <a:t> 2007</a:t>
            </a:r>
          </a:p>
          <a:p>
            <a:pPr lvl="1" eaLnBrk="1" hangingPunct="1"/>
            <a:r>
              <a:rPr lang="en-US" smtClean="0"/>
              <a:t>3. Bhojani N, et al. </a:t>
            </a:r>
            <a:r>
              <a:rPr lang="en-US" i="1" smtClean="0"/>
              <a:t>Eur Urol</a:t>
            </a:r>
            <a:r>
              <a:rPr lang="en-US" smtClean="0"/>
              <a:t> 2008</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CDDA4A5-6963-42DF-A28B-52F3EE78A5A0}" type="slidenum">
              <a:rPr lang="en-GB" sz="1000"/>
              <a:pPr/>
              <a:t>12</a:t>
            </a:fld>
            <a:endParaRPr lang="en-GB" sz="1200">
              <a:latin typeface="Times" charset="0"/>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539D2D2B-80CB-4064-A46D-72E0D5F98524}" type="slidenum">
              <a:rPr lang="en-GB" sz="1000"/>
              <a:pPr/>
              <a:t>13</a:t>
            </a:fld>
            <a:endParaRPr lang="en-GB" sz="1200">
              <a:latin typeface="Times" charset="0"/>
            </a:endParaRPr>
          </a:p>
        </p:txBody>
      </p:sp>
      <p:sp>
        <p:nvSpPr>
          <p:cNvPr id="83971" name="Rectangle 2"/>
          <p:cNvSpPr>
            <a:spLocks noGrp="1" noRot="1" noChangeAspect="1" noTextEdit="1"/>
          </p:cNvSpPr>
          <p:nvPr>
            <p:ph type="sldImg"/>
          </p:nvPr>
        </p:nvSpPr>
        <p:spPr>
          <a:xfrm>
            <a:off x="919163" y="746125"/>
            <a:ext cx="4960937" cy="3721100"/>
          </a:xfrm>
          <a:ln/>
        </p:spPr>
      </p:sp>
      <p:sp>
        <p:nvSpPr>
          <p:cNvPr id="83972" name="Rectangle 3"/>
          <p:cNvSpPr>
            <a:spLocks noGrp="1"/>
          </p:cNvSpPr>
          <p:nvPr>
            <p:ph type="body" idx="1"/>
          </p:nvPr>
        </p:nvSpPr>
        <p:spPr>
          <a:xfrm>
            <a:off x="679450" y="4714875"/>
            <a:ext cx="5438775" cy="4467225"/>
          </a:xfrm>
          <a:noFill/>
        </p:spPr>
        <p:txBody>
          <a:bodyPr lIns="95571" tIns="47786" rIns="95571" bIns="47786"/>
          <a:lstStyle/>
          <a:p>
            <a:pPr marL="228600" indent="-228600" eaLnBrk="1" hangingPunct="1">
              <a:spcBef>
                <a:spcPct val="0"/>
              </a:spcBef>
            </a:pPr>
            <a:r>
              <a:rPr lang="nl-NL" sz="1200" b="1" smtClean="0"/>
              <a:t>Dermatologische reacties</a:t>
            </a:r>
          </a:p>
          <a:p>
            <a:pPr marL="228600" indent="-228600" eaLnBrk="1" hangingPunct="1">
              <a:spcBef>
                <a:spcPct val="0"/>
              </a:spcBef>
            </a:pPr>
            <a:r>
              <a:rPr lang="nl-NL" sz="1200" smtClean="0"/>
              <a:t>De hiergenoemde percentages zijn indicaties. Over het algemeen worden bij EGFR-remmers in een hoger percentage en in een hogere gradatie dermatologische reacties waargenomen dan bij MKI en mTORI.</a:t>
            </a:r>
          </a:p>
          <a:p>
            <a:pPr marL="228600" indent="-228600" eaLnBrk="1" hangingPunct="1"/>
            <a:r>
              <a:rPr lang="nl-NL" sz="1200" smtClean="0"/>
              <a:t>2. Op de kwetsbare plaatsen van de vingers, tenen en hielen kan de huid droog/schilferig worden en kunnen fissuren ontstaan.</a:t>
            </a:r>
          </a:p>
          <a:p>
            <a:pPr marL="228600" indent="-228600" eaLnBrk="1" hangingPunct="1"/>
            <a:endParaRPr lang="nl-NL" sz="1200" smtClean="0"/>
          </a:p>
          <a:p>
            <a:pPr marL="228600" indent="-228600" eaLnBrk="1" hangingPunct="1"/>
            <a:r>
              <a:rPr lang="nl-NL" sz="1200" smtClean="0"/>
              <a:t>5. Paronychia kan zeer pijnlijk zijn en lijkt in ernstige gevallen op een ingegroeide teennagel wanneer pyogeen granuloom van de nagelwal optreedt.</a:t>
            </a:r>
            <a:r>
              <a:rPr lang="nl-NL" sz="1200" baseline="30000" smtClean="0"/>
              <a:t>1</a:t>
            </a:r>
            <a:r>
              <a:rPr lang="nl-NL" sz="1200" smtClean="0"/>
              <a:t> Hoewel het voornamelijk voorkomt in de grote teen, kunnen ook andere tenen en de vingers worden aangetast. Nagels hebben de neiging langzamer te groeien, zijn bros en barsten soms.</a:t>
            </a:r>
            <a:r>
              <a:rPr lang="nl-NL" sz="1200" baseline="30000" smtClean="0"/>
              <a:t>2</a:t>
            </a:r>
            <a:r>
              <a:rPr lang="nl-NL" sz="1200" smtClean="0"/>
              <a:t> Laat voorval– treedt doorgaans 4-8 weken op na aanvang van de behandeling. Er worden nagellaesies waargenomen zoals paronychia met ontsteking van de nagelwal (treedt voornamelijk op in de grote teen).</a:t>
            </a:r>
          </a:p>
          <a:p>
            <a:pPr marL="228600" indent="-228600" eaLnBrk="1" hangingPunct="1"/>
            <a:endParaRPr lang="nl-NL" sz="1200" smtClean="0"/>
          </a:p>
          <a:p>
            <a:pPr marL="228600" indent="-228600" eaLnBrk="1" hangingPunct="1"/>
            <a:r>
              <a:rPr lang="nl-NL" sz="1200" smtClean="0"/>
              <a:t>6. Het haar kan van structuur veranderen en broos en/of stug worden. De oogharen worden langer en gaan soms krullen.</a:t>
            </a:r>
          </a:p>
          <a:p>
            <a:pPr marL="228600" indent="-228600" eaLnBrk="1" hangingPunct="1"/>
            <a:r>
              <a:rPr lang="nl-NL" sz="1200" smtClean="0"/>
              <a:t>Op het gezicht kan fijn donshaar groeien.</a:t>
            </a:r>
          </a:p>
          <a:p>
            <a:pPr marL="228600" indent="-228600" eaLnBrk="1" hangingPunct="1">
              <a:spcBef>
                <a:spcPct val="0"/>
              </a:spcBef>
            </a:pPr>
            <a:endParaRPr lang="nl-NL" sz="1200" smtClean="0"/>
          </a:p>
          <a:p>
            <a:pPr marL="228600" indent="-228600" eaLnBrk="1" hangingPunct="1">
              <a:spcBef>
                <a:spcPct val="0"/>
              </a:spcBef>
              <a:buFontTx/>
              <a:buAutoNum type="arabicPeriod"/>
            </a:pPr>
            <a:r>
              <a:rPr lang="nl-NL" sz="1200" smtClean="0"/>
              <a:t>Segaert S &amp; Van Cutsem E. </a:t>
            </a:r>
            <a:r>
              <a:rPr lang="nl-NL" sz="1200" i="1" smtClean="0"/>
              <a:t>Ann Oncol</a:t>
            </a:r>
            <a:r>
              <a:rPr lang="nl-NL" sz="1200" smtClean="0"/>
              <a:t>. 2005, 16(9):1425-33.  </a:t>
            </a:r>
          </a:p>
          <a:p>
            <a:pPr marL="228600" indent="-228600" eaLnBrk="1" hangingPunct="1">
              <a:spcBef>
                <a:spcPct val="0"/>
              </a:spcBef>
              <a:buFontTx/>
              <a:buAutoNum type="arabicPeriod"/>
            </a:pPr>
            <a:r>
              <a:rPr lang="nl-NL" sz="1200" smtClean="0"/>
              <a:t>Shah NT et al. </a:t>
            </a:r>
            <a:r>
              <a:rPr lang="nl-NL" sz="1200" i="1" smtClean="0"/>
              <a:t>J Clin Oncol</a:t>
            </a:r>
            <a:r>
              <a:rPr lang="nl-NL" sz="1200" smtClean="0"/>
              <a:t> 2005;23: 165-174.</a:t>
            </a:r>
          </a:p>
          <a:p>
            <a:pPr marL="228600" indent="-228600" eaLnBrk="1" hangingPunct="1"/>
            <a:endParaRPr lang="nl-NL" sz="120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Rectangle 15"/>
          <p:cNvSpPr>
            <a:spLocks noChangeArrowheads="1"/>
          </p:cNvSpPr>
          <p:nvPr/>
        </p:nvSpPr>
        <p:spPr bwMode="auto">
          <a:xfrm>
            <a:off x="0" y="1447800"/>
            <a:ext cx="9144000" cy="396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pic>
        <p:nvPicPr>
          <p:cNvPr id="5"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5684838"/>
            <a:ext cx="7937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LUMC_logo_txt_GB_WITop2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0"/>
            <a:ext cx="3810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228600" y="1600200"/>
            <a:ext cx="8686800" cy="1828800"/>
          </a:xfrm>
        </p:spPr>
        <p:txBody>
          <a:bodyPr anchor="ctr"/>
          <a:lstStyle>
            <a:lvl1pPr algn="ctr">
              <a:defRPr sz="3600">
                <a:solidFill>
                  <a:schemeClr val="bg1"/>
                </a:solidFill>
              </a:defRPr>
            </a:lvl1pPr>
          </a:lstStyle>
          <a:p>
            <a:pPr lvl="0"/>
            <a:r>
              <a:rPr lang="en-GB" noProof="0" smtClean="0"/>
              <a:t>Click to edit Master title style</a:t>
            </a:r>
          </a:p>
        </p:txBody>
      </p:sp>
      <p:sp>
        <p:nvSpPr>
          <p:cNvPr id="4099" name="Rectangle 3"/>
          <p:cNvSpPr>
            <a:spLocks noGrp="1" noChangeArrowheads="1"/>
          </p:cNvSpPr>
          <p:nvPr>
            <p:ph type="subTitle" idx="1"/>
          </p:nvPr>
        </p:nvSpPr>
        <p:spPr>
          <a:xfrm>
            <a:off x="228600" y="3429000"/>
            <a:ext cx="8686800" cy="1828800"/>
          </a:xfrm>
          <a:solidFill>
            <a:schemeClr val="tx1"/>
          </a:solidFill>
        </p:spPr>
        <p:txBody>
          <a:bodyPr lIns="0" tIns="0" rIns="0" bIns="0"/>
          <a:lstStyle>
            <a:lvl1pPr marL="0" indent="0" algn="ctr">
              <a:lnSpc>
                <a:spcPct val="100000"/>
              </a:lnSpc>
              <a:buFontTx/>
              <a:buNone/>
              <a:defRPr b="1">
                <a:solidFill>
                  <a:schemeClr val="bg1"/>
                </a:solidFill>
              </a:defRPr>
            </a:lvl1pPr>
          </a:lstStyle>
          <a:p>
            <a:pPr lvl="0"/>
            <a:r>
              <a:rPr lang="en-GB" noProof="0" smtClean="0"/>
              <a:t>Click to edit Master subtitle style</a:t>
            </a:r>
          </a:p>
        </p:txBody>
      </p:sp>
    </p:spTree>
    <p:extLst>
      <p:ext uri="{BB962C8B-B14F-4D97-AF65-F5344CB8AC3E}">
        <p14:creationId xmlns:p14="http://schemas.microsoft.com/office/powerpoint/2010/main" val="78818278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8CE130C-08D8-4DD5-99EF-764A3108D55A}" type="slidenum">
              <a:rPr lang="en-GB"/>
              <a:pPr>
                <a:defRPr/>
              </a:pPr>
              <a:t>‹nr.›</a:t>
            </a:fld>
            <a:endParaRPr lang="en-GB"/>
          </a:p>
        </p:txBody>
      </p:sp>
    </p:spTree>
    <p:extLst>
      <p:ext uri="{BB962C8B-B14F-4D97-AF65-F5344CB8AC3E}">
        <p14:creationId xmlns:p14="http://schemas.microsoft.com/office/powerpoint/2010/main" val="427985663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96100" y="122238"/>
            <a:ext cx="2019300" cy="6202362"/>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122238"/>
            <a:ext cx="5905500" cy="6202362"/>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43F91AE-3B3D-4006-817F-6B6D9CC15A18}" type="slidenum">
              <a:rPr lang="en-GB"/>
              <a:pPr>
                <a:defRPr/>
              </a:pPr>
              <a:t>‹nr.›</a:t>
            </a:fld>
            <a:endParaRPr lang="en-GB"/>
          </a:p>
        </p:txBody>
      </p:sp>
    </p:spTree>
    <p:extLst>
      <p:ext uri="{BB962C8B-B14F-4D97-AF65-F5344CB8AC3E}">
        <p14:creationId xmlns:p14="http://schemas.microsoft.com/office/powerpoint/2010/main" val="29662624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en tabel">
    <p:spTree>
      <p:nvGrpSpPr>
        <p:cNvPr id="1" name=""/>
        <p:cNvGrpSpPr/>
        <p:nvPr/>
      </p:nvGrpSpPr>
      <p:grpSpPr>
        <a:xfrm>
          <a:off x="0" y="0"/>
          <a:ext cx="0" cy="0"/>
          <a:chOff x="0" y="0"/>
          <a:chExt cx="0" cy="0"/>
        </a:xfrm>
      </p:grpSpPr>
      <p:sp>
        <p:nvSpPr>
          <p:cNvPr id="2" name="Titel 1"/>
          <p:cNvSpPr>
            <a:spLocks noGrp="1"/>
          </p:cNvSpPr>
          <p:nvPr>
            <p:ph type="title"/>
          </p:nvPr>
        </p:nvSpPr>
        <p:spPr>
          <a:xfrm>
            <a:off x="1143000" y="122238"/>
            <a:ext cx="7772400" cy="735012"/>
          </a:xfrm>
        </p:spPr>
        <p:txBody>
          <a:bodyPr/>
          <a:lstStyle/>
          <a:p>
            <a:r>
              <a:rPr lang="nl-NL" smtClean="0"/>
              <a:t>Klik om de stijl te bewerken</a:t>
            </a:r>
            <a:endParaRPr lang="nl-NL"/>
          </a:p>
        </p:txBody>
      </p:sp>
      <p:sp>
        <p:nvSpPr>
          <p:cNvPr id="3" name="Tijdelijke aanduiding voor tabel 2"/>
          <p:cNvSpPr>
            <a:spLocks noGrp="1"/>
          </p:cNvSpPr>
          <p:nvPr>
            <p:ph type="tbl" idx="1"/>
          </p:nvPr>
        </p:nvSpPr>
        <p:spPr>
          <a:xfrm>
            <a:off x="838200" y="1066800"/>
            <a:ext cx="8077200" cy="5257800"/>
          </a:xfrm>
        </p:spPr>
        <p:txBody>
          <a:bodyPr/>
          <a:lstStyle/>
          <a:p>
            <a:pPr lvl="0"/>
            <a:endParaRPr lang="nl-NL"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47F1DF9-8D9C-4479-8241-8462493ED3B4}" type="slidenum">
              <a:rPr lang="en-GB"/>
              <a:pPr>
                <a:defRPr/>
              </a:pPr>
              <a:t>‹nr.›</a:t>
            </a:fld>
            <a:endParaRPr lang="en-GB"/>
          </a:p>
        </p:txBody>
      </p:sp>
    </p:spTree>
    <p:extLst>
      <p:ext uri="{BB962C8B-B14F-4D97-AF65-F5344CB8AC3E}">
        <p14:creationId xmlns:p14="http://schemas.microsoft.com/office/powerpoint/2010/main" val="117400170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el, illustratie en tekst">
    <p:spTree>
      <p:nvGrpSpPr>
        <p:cNvPr id="1" name=""/>
        <p:cNvGrpSpPr/>
        <p:nvPr/>
      </p:nvGrpSpPr>
      <p:grpSpPr>
        <a:xfrm>
          <a:off x="0" y="0"/>
          <a:ext cx="0" cy="0"/>
          <a:chOff x="0" y="0"/>
          <a:chExt cx="0" cy="0"/>
        </a:xfrm>
      </p:grpSpPr>
      <p:sp>
        <p:nvSpPr>
          <p:cNvPr id="2" name="Titel 1"/>
          <p:cNvSpPr>
            <a:spLocks noGrp="1"/>
          </p:cNvSpPr>
          <p:nvPr>
            <p:ph type="title"/>
          </p:nvPr>
        </p:nvSpPr>
        <p:spPr>
          <a:xfrm>
            <a:off x="1143000" y="122238"/>
            <a:ext cx="7772400" cy="735012"/>
          </a:xfrm>
        </p:spPr>
        <p:txBody>
          <a:bodyPr/>
          <a:lstStyle/>
          <a:p>
            <a:r>
              <a:rPr lang="nl-NL" smtClean="0"/>
              <a:t>Klik om de stijl te bewerken</a:t>
            </a:r>
            <a:endParaRPr lang="nl-NL"/>
          </a:p>
        </p:txBody>
      </p:sp>
      <p:sp>
        <p:nvSpPr>
          <p:cNvPr id="3" name="Tijdelijke aanduiding voor illustratie 2"/>
          <p:cNvSpPr>
            <a:spLocks noGrp="1"/>
          </p:cNvSpPr>
          <p:nvPr>
            <p:ph type="clipArt" sz="half" idx="1"/>
          </p:nvPr>
        </p:nvSpPr>
        <p:spPr>
          <a:xfrm>
            <a:off x="838200" y="1066800"/>
            <a:ext cx="3962400" cy="5257800"/>
          </a:xfrm>
        </p:spPr>
        <p:txBody>
          <a:bodyPr/>
          <a:lstStyle/>
          <a:p>
            <a:pPr lvl="0"/>
            <a:endParaRPr lang="nl-NL" noProof="0" smtClean="0"/>
          </a:p>
        </p:txBody>
      </p:sp>
      <p:sp>
        <p:nvSpPr>
          <p:cNvPr id="4" name="Tijdelijke aanduiding voor tekst 3"/>
          <p:cNvSpPr>
            <a:spLocks noGrp="1"/>
          </p:cNvSpPr>
          <p:nvPr>
            <p:ph type="body" sz="half" idx="2"/>
          </p:nvPr>
        </p:nvSpPr>
        <p:spPr>
          <a:xfrm>
            <a:off x="4953000" y="1066800"/>
            <a:ext cx="3962400" cy="52578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ABC8AFF-CBE6-4C77-9C39-33A929ACD8EC}" type="slidenum">
              <a:rPr lang="en-GB"/>
              <a:pPr>
                <a:defRPr/>
              </a:pPr>
              <a:t>‹nr.›</a:t>
            </a:fld>
            <a:endParaRPr lang="en-GB"/>
          </a:p>
        </p:txBody>
      </p:sp>
    </p:spTree>
    <p:extLst>
      <p:ext uri="{BB962C8B-B14F-4D97-AF65-F5344CB8AC3E}">
        <p14:creationId xmlns:p14="http://schemas.microsoft.com/office/powerpoint/2010/main" val="227249188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el en twee objecten boven tekst">
    <p:spTree>
      <p:nvGrpSpPr>
        <p:cNvPr id="1" name=""/>
        <p:cNvGrpSpPr/>
        <p:nvPr/>
      </p:nvGrpSpPr>
      <p:grpSpPr>
        <a:xfrm>
          <a:off x="0" y="0"/>
          <a:ext cx="0" cy="0"/>
          <a:chOff x="0" y="0"/>
          <a:chExt cx="0" cy="0"/>
        </a:xfrm>
      </p:grpSpPr>
      <p:sp>
        <p:nvSpPr>
          <p:cNvPr id="2" name="Titel 1"/>
          <p:cNvSpPr>
            <a:spLocks noGrp="1"/>
          </p:cNvSpPr>
          <p:nvPr>
            <p:ph type="title"/>
          </p:nvPr>
        </p:nvSpPr>
        <p:spPr>
          <a:xfrm>
            <a:off x="1143000" y="122238"/>
            <a:ext cx="7772400" cy="735012"/>
          </a:xfrm>
        </p:spPr>
        <p:txBody>
          <a:bodyPr/>
          <a:lstStyle/>
          <a:p>
            <a:r>
              <a:rPr lang="nl-NL" smtClean="0"/>
              <a:t>Klik om de stijl te bewerken</a:t>
            </a:r>
            <a:endParaRPr lang="nl-NL"/>
          </a:p>
        </p:txBody>
      </p:sp>
      <p:sp>
        <p:nvSpPr>
          <p:cNvPr id="3" name="Tijdelijke aanduiding voor inhoud 2"/>
          <p:cNvSpPr>
            <a:spLocks noGrp="1"/>
          </p:cNvSpPr>
          <p:nvPr>
            <p:ph sz="quarter" idx="1"/>
          </p:nvPr>
        </p:nvSpPr>
        <p:spPr>
          <a:xfrm>
            <a:off x="838200" y="1066800"/>
            <a:ext cx="3962400" cy="25527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quarter" idx="2"/>
          </p:nvPr>
        </p:nvSpPr>
        <p:spPr>
          <a:xfrm>
            <a:off x="4953000" y="1066800"/>
            <a:ext cx="3962400" cy="25527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half" idx="3"/>
          </p:nvPr>
        </p:nvSpPr>
        <p:spPr>
          <a:xfrm>
            <a:off x="838200" y="3771900"/>
            <a:ext cx="8077200" cy="25527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7"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77CDFE2F-6D26-4F4B-BA87-1430909A4ED6}" type="slidenum">
              <a:rPr lang="en-GB"/>
              <a:pPr>
                <a:defRPr/>
              </a:pPr>
              <a:t>‹nr.›</a:t>
            </a:fld>
            <a:endParaRPr lang="en-GB"/>
          </a:p>
        </p:txBody>
      </p:sp>
    </p:spTree>
    <p:extLst>
      <p:ext uri="{BB962C8B-B14F-4D97-AF65-F5344CB8AC3E}">
        <p14:creationId xmlns:p14="http://schemas.microsoft.com/office/powerpoint/2010/main" val="185785302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122238"/>
            <a:ext cx="7772400" cy="7350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066800"/>
            <a:ext cx="39624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066800"/>
            <a:ext cx="39624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CB469C2-9F20-4260-AF50-7A1D82C0ABF0}" type="slidenum">
              <a:rPr lang="en-GB"/>
              <a:pPr>
                <a:defRPr/>
              </a:pPr>
              <a:t>‹nr.›</a:t>
            </a:fld>
            <a:endParaRPr lang="en-GB"/>
          </a:p>
        </p:txBody>
      </p:sp>
    </p:spTree>
    <p:extLst>
      <p:ext uri="{BB962C8B-B14F-4D97-AF65-F5344CB8AC3E}">
        <p14:creationId xmlns:p14="http://schemas.microsoft.com/office/powerpoint/2010/main" val="125676263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7F71D8-779C-45D4-8634-52B4F2462B97}" type="slidenum">
              <a:rPr lang="en-GB"/>
              <a:pPr>
                <a:defRPr/>
              </a:pPr>
              <a:t>‹nr.›</a:t>
            </a:fld>
            <a:endParaRPr lang="en-GB"/>
          </a:p>
        </p:txBody>
      </p:sp>
    </p:spTree>
    <p:extLst>
      <p:ext uri="{BB962C8B-B14F-4D97-AF65-F5344CB8AC3E}">
        <p14:creationId xmlns:p14="http://schemas.microsoft.com/office/powerpoint/2010/main" val="15938778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52D069E-D3A0-427E-95BB-D44B4B495163}" type="slidenum">
              <a:rPr lang="en-GB"/>
              <a:pPr>
                <a:defRPr/>
              </a:pPr>
              <a:t>‹nr.›</a:t>
            </a:fld>
            <a:endParaRPr lang="en-GB"/>
          </a:p>
        </p:txBody>
      </p:sp>
    </p:spTree>
    <p:extLst>
      <p:ext uri="{BB962C8B-B14F-4D97-AF65-F5344CB8AC3E}">
        <p14:creationId xmlns:p14="http://schemas.microsoft.com/office/powerpoint/2010/main" val="374929614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066800"/>
            <a:ext cx="3962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953000" y="1066800"/>
            <a:ext cx="3962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9CE4DB6-DC9B-46A4-9EFC-6FD218179449}" type="slidenum">
              <a:rPr lang="en-GB"/>
              <a:pPr>
                <a:defRPr/>
              </a:pPr>
              <a:t>‹nr.›</a:t>
            </a:fld>
            <a:endParaRPr lang="en-GB"/>
          </a:p>
        </p:txBody>
      </p:sp>
    </p:spTree>
    <p:extLst>
      <p:ext uri="{BB962C8B-B14F-4D97-AF65-F5344CB8AC3E}">
        <p14:creationId xmlns:p14="http://schemas.microsoft.com/office/powerpoint/2010/main" val="194527000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B505FE55-F182-4E51-B0BE-E15B735A8AD0}" type="slidenum">
              <a:rPr lang="en-GB"/>
              <a:pPr>
                <a:defRPr/>
              </a:pPr>
              <a:t>‹nr.›</a:t>
            </a:fld>
            <a:endParaRPr lang="en-GB"/>
          </a:p>
        </p:txBody>
      </p:sp>
    </p:spTree>
    <p:extLst>
      <p:ext uri="{BB962C8B-B14F-4D97-AF65-F5344CB8AC3E}">
        <p14:creationId xmlns:p14="http://schemas.microsoft.com/office/powerpoint/2010/main" val="24565990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04F78A5-312D-41DC-8A87-37C6120A8C40}" type="slidenum">
              <a:rPr lang="en-GB"/>
              <a:pPr>
                <a:defRPr/>
              </a:pPr>
              <a:t>‹nr.›</a:t>
            </a:fld>
            <a:endParaRPr lang="en-GB"/>
          </a:p>
        </p:txBody>
      </p:sp>
    </p:spTree>
    <p:extLst>
      <p:ext uri="{BB962C8B-B14F-4D97-AF65-F5344CB8AC3E}">
        <p14:creationId xmlns:p14="http://schemas.microsoft.com/office/powerpoint/2010/main" val="248245905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82AF8C3-FFD9-4431-8FFE-82F18ED25E38}" type="slidenum">
              <a:rPr lang="en-GB"/>
              <a:pPr>
                <a:defRPr/>
              </a:pPr>
              <a:t>‹nr.›</a:t>
            </a:fld>
            <a:endParaRPr lang="en-GB"/>
          </a:p>
        </p:txBody>
      </p:sp>
    </p:spTree>
    <p:extLst>
      <p:ext uri="{BB962C8B-B14F-4D97-AF65-F5344CB8AC3E}">
        <p14:creationId xmlns:p14="http://schemas.microsoft.com/office/powerpoint/2010/main" val="332916188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1C4773E-6612-4F9C-9249-56397D1EADDA}" type="slidenum">
              <a:rPr lang="en-GB"/>
              <a:pPr>
                <a:defRPr/>
              </a:pPr>
              <a:t>‹nr.›</a:t>
            </a:fld>
            <a:endParaRPr lang="en-GB"/>
          </a:p>
        </p:txBody>
      </p:sp>
    </p:spTree>
    <p:extLst>
      <p:ext uri="{BB962C8B-B14F-4D97-AF65-F5344CB8AC3E}">
        <p14:creationId xmlns:p14="http://schemas.microsoft.com/office/powerpoint/2010/main" val="12722399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r>
              <a:rPr lang="nl-NL" smtClean="0"/>
              <a:t>18/05/2013</a:t>
            </a: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C.B. Boers-Doets; ASZ Dordrecht</a:t>
            </a: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1C4A92E-2C98-4960-A565-E42959745FA9}" type="slidenum">
              <a:rPr lang="en-GB"/>
              <a:pPr>
                <a:defRPr/>
              </a:pPr>
              <a:t>‹nr.›</a:t>
            </a:fld>
            <a:endParaRPr lang="en-GB"/>
          </a:p>
        </p:txBody>
      </p:sp>
    </p:spTree>
    <p:extLst>
      <p:ext uri="{BB962C8B-B14F-4D97-AF65-F5344CB8AC3E}">
        <p14:creationId xmlns:p14="http://schemas.microsoft.com/office/powerpoint/2010/main" val="84693539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p:nvSpPr>
        <p:spPr bwMode="auto">
          <a:xfrm>
            <a:off x="0" y="6553200"/>
            <a:ext cx="9144000" cy="3048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027" name="Rectangle 7"/>
          <p:cNvSpPr>
            <a:spLocks noChangeArrowheads="1"/>
          </p:cNvSpPr>
          <p:nvPr/>
        </p:nvSpPr>
        <p:spPr bwMode="auto">
          <a:xfrm>
            <a:off x="0" y="0"/>
            <a:ext cx="9144000" cy="914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1028" name="Rectangle 2"/>
          <p:cNvSpPr>
            <a:spLocks noGrp="1" noChangeArrowheads="1"/>
          </p:cNvSpPr>
          <p:nvPr>
            <p:ph type="title"/>
          </p:nvPr>
        </p:nvSpPr>
        <p:spPr bwMode="auto">
          <a:xfrm>
            <a:off x="1143000" y="122238"/>
            <a:ext cx="777240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en-GB" smtClean="0"/>
              <a:t>Click to edit Master title style</a:t>
            </a:r>
          </a:p>
        </p:txBody>
      </p:sp>
      <p:sp>
        <p:nvSpPr>
          <p:cNvPr id="1029" name="Rectangle 3"/>
          <p:cNvSpPr>
            <a:spLocks noGrp="1" noChangeArrowheads="1"/>
          </p:cNvSpPr>
          <p:nvPr>
            <p:ph type="body" idx="1"/>
          </p:nvPr>
        </p:nvSpPr>
        <p:spPr bwMode="auto">
          <a:xfrm>
            <a:off x="838200" y="1066800"/>
            <a:ext cx="8077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 name="Rectangle 4"/>
          <p:cNvSpPr>
            <a:spLocks noGrp="1" noChangeArrowheads="1"/>
          </p:cNvSpPr>
          <p:nvPr>
            <p:ph type="dt" sz="half" idx="2"/>
          </p:nvPr>
        </p:nvSpPr>
        <p:spPr bwMode="auto">
          <a:xfrm>
            <a:off x="5029200" y="6553200"/>
            <a:ext cx="3886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0" hangingPunct="0">
              <a:lnSpc>
                <a:spcPct val="100000"/>
              </a:lnSpc>
              <a:spcBef>
                <a:spcPct val="0"/>
              </a:spcBef>
              <a:defRPr sz="1200" smtClean="0">
                <a:solidFill>
                  <a:schemeClr val="bg1"/>
                </a:solidFill>
              </a:defRPr>
            </a:lvl1pPr>
          </a:lstStyle>
          <a:p>
            <a:pPr>
              <a:defRPr/>
            </a:pPr>
            <a:r>
              <a:rPr lang="nl-NL" smtClean="0"/>
              <a:t>18/05/2013</a:t>
            </a:r>
            <a:endParaRPr lang="en-GB"/>
          </a:p>
        </p:txBody>
      </p:sp>
      <p:sp>
        <p:nvSpPr>
          <p:cNvPr id="3" name="Rectangle 5"/>
          <p:cNvSpPr>
            <a:spLocks noGrp="1" noChangeArrowheads="1"/>
          </p:cNvSpPr>
          <p:nvPr>
            <p:ph type="ftr" sz="quarter" idx="3"/>
          </p:nvPr>
        </p:nvSpPr>
        <p:spPr bwMode="auto">
          <a:xfrm>
            <a:off x="228600" y="6553200"/>
            <a:ext cx="3886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0" hangingPunct="0">
              <a:lnSpc>
                <a:spcPct val="100000"/>
              </a:lnSpc>
              <a:spcBef>
                <a:spcPct val="0"/>
              </a:spcBef>
              <a:defRPr sz="1200" smtClean="0">
                <a:solidFill>
                  <a:schemeClr val="bg1"/>
                </a:solidFill>
              </a:defRPr>
            </a:lvl1pPr>
          </a:lstStyle>
          <a:p>
            <a:pPr>
              <a:defRPr/>
            </a:pPr>
            <a:r>
              <a:rPr lang="en-GB" smtClean="0"/>
              <a:t>C.B. Boers-Doets; ASZ Dordrecht</a:t>
            </a:r>
            <a:endParaRPr lang="en-GB"/>
          </a:p>
        </p:txBody>
      </p:sp>
      <p:sp>
        <p:nvSpPr>
          <p:cNvPr id="1030" name="Rectangle 6"/>
          <p:cNvSpPr>
            <a:spLocks noGrp="1" noChangeArrowheads="1"/>
          </p:cNvSpPr>
          <p:nvPr>
            <p:ph type="sldNum" sz="quarter" idx="4"/>
          </p:nvPr>
        </p:nvSpPr>
        <p:spPr bwMode="auto">
          <a:xfrm>
            <a:off x="4267200" y="6553200"/>
            <a:ext cx="60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eaLnBrk="0" hangingPunct="0">
              <a:lnSpc>
                <a:spcPct val="100000"/>
              </a:lnSpc>
              <a:spcBef>
                <a:spcPct val="0"/>
              </a:spcBef>
              <a:defRPr sz="1200" smtClean="0">
                <a:solidFill>
                  <a:schemeClr val="bg1"/>
                </a:solidFill>
              </a:defRPr>
            </a:lvl1pPr>
          </a:lstStyle>
          <a:p>
            <a:pPr>
              <a:defRPr/>
            </a:pPr>
            <a:fld id="{5BCF0919-EDD8-437C-9D67-92473ECEFCBC}" type="slidenum">
              <a:rPr lang="en-GB"/>
              <a:pPr>
                <a:defRPr/>
              </a:pPr>
              <a:t>‹nr.›</a:t>
            </a:fld>
            <a:endParaRPr lang="en-GB"/>
          </a:p>
        </p:txBody>
      </p:sp>
      <p:pic>
        <p:nvPicPr>
          <p:cNvPr id="1033" name="Picture 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8600" y="30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677"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8" r:id="rId15"/>
  </p:sldLayoutIdLst>
  <p:transition/>
  <p:hf hdr="0"/>
  <p:txStyles>
    <p:titleStyle>
      <a:lvl1pPr algn="l" rtl="0" eaLnBrk="0" fontAlgn="base" hangingPunct="0">
        <a:lnSpc>
          <a:spcPct val="96000"/>
        </a:lnSpc>
        <a:spcBef>
          <a:spcPct val="0"/>
        </a:spcBef>
        <a:spcAft>
          <a:spcPct val="0"/>
        </a:spcAft>
        <a:defRPr sz="2600" i="1">
          <a:solidFill>
            <a:schemeClr val="tx2"/>
          </a:solidFill>
          <a:latin typeface="+mj-lt"/>
          <a:ea typeface="+mj-ea"/>
          <a:cs typeface="+mj-cs"/>
        </a:defRPr>
      </a:lvl1pPr>
      <a:lvl2pPr algn="l" rtl="0" eaLnBrk="0" fontAlgn="base" hangingPunct="0">
        <a:lnSpc>
          <a:spcPct val="96000"/>
        </a:lnSpc>
        <a:spcBef>
          <a:spcPct val="0"/>
        </a:spcBef>
        <a:spcAft>
          <a:spcPct val="0"/>
        </a:spcAft>
        <a:defRPr sz="2600" i="1">
          <a:solidFill>
            <a:schemeClr val="tx2"/>
          </a:solidFill>
          <a:latin typeface="Times" charset="0"/>
        </a:defRPr>
      </a:lvl2pPr>
      <a:lvl3pPr algn="l" rtl="0" eaLnBrk="0" fontAlgn="base" hangingPunct="0">
        <a:lnSpc>
          <a:spcPct val="96000"/>
        </a:lnSpc>
        <a:spcBef>
          <a:spcPct val="0"/>
        </a:spcBef>
        <a:spcAft>
          <a:spcPct val="0"/>
        </a:spcAft>
        <a:defRPr sz="2600" i="1">
          <a:solidFill>
            <a:schemeClr val="tx2"/>
          </a:solidFill>
          <a:latin typeface="Times" charset="0"/>
        </a:defRPr>
      </a:lvl3pPr>
      <a:lvl4pPr algn="l" rtl="0" eaLnBrk="0" fontAlgn="base" hangingPunct="0">
        <a:lnSpc>
          <a:spcPct val="96000"/>
        </a:lnSpc>
        <a:spcBef>
          <a:spcPct val="0"/>
        </a:spcBef>
        <a:spcAft>
          <a:spcPct val="0"/>
        </a:spcAft>
        <a:defRPr sz="2600" i="1">
          <a:solidFill>
            <a:schemeClr val="tx2"/>
          </a:solidFill>
          <a:latin typeface="Times" charset="0"/>
        </a:defRPr>
      </a:lvl4pPr>
      <a:lvl5pPr algn="l" rtl="0" eaLnBrk="0" fontAlgn="base" hangingPunct="0">
        <a:lnSpc>
          <a:spcPct val="96000"/>
        </a:lnSpc>
        <a:spcBef>
          <a:spcPct val="0"/>
        </a:spcBef>
        <a:spcAft>
          <a:spcPct val="0"/>
        </a:spcAft>
        <a:defRPr sz="2600" i="1">
          <a:solidFill>
            <a:schemeClr val="tx2"/>
          </a:solidFill>
          <a:latin typeface="Times" charset="0"/>
        </a:defRPr>
      </a:lvl5pPr>
      <a:lvl6pPr marL="457200" algn="l" rtl="0" fontAlgn="base">
        <a:lnSpc>
          <a:spcPct val="96000"/>
        </a:lnSpc>
        <a:spcBef>
          <a:spcPct val="0"/>
        </a:spcBef>
        <a:spcAft>
          <a:spcPct val="0"/>
        </a:spcAft>
        <a:defRPr sz="2600" i="1">
          <a:solidFill>
            <a:schemeClr val="tx2"/>
          </a:solidFill>
          <a:latin typeface="Times" charset="0"/>
        </a:defRPr>
      </a:lvl6pPr>
      <a:lvl7pPr marL="914400" algn="l" rtl="0" fontAlgn="base">
        <a:lnSpc>
          <a:spcPct val="96000"/>
        </a:lnSpc>
        <a:spcBef>
          <a:spcPct val="0"/>
        </a:spcBef>
        <a:spcAft>
          <a:spcPct val="0"/>
        </a:spcAft>
        <a:defRPr sz="2600" i="1">
          <a:solidFill>
            <a:schemeClr val="tx2"/>
          </a:solidFill>
          <a:latin typeface="Times" charset="0"/>
        </a:defRPr>
      </a:lvl7pPr>
      <a:lvl8pPr marL="1371600" algn="l" rtl="0" fontAlgn="base">
        <a:lnSpc>
          <a:spcPct val="96000"/>
        </a:lnSpc>
        <a:spcBef>
          <a:spcPct val="0"/>
        </a:spcBef>
        <a:spcAft>
          <a:spcPct val="0"/>
        </a:spcAft>
        <a:defRPr sz="2600" i="1">
          <a:solidFill>
            <a:schemeClr val="tx2"/>
          </a:solidFill>
          <a:latin typeface="Times" charset="0"/>
        </a:defRPr>
      </a:lvl8pPr>
      <a:lvl9pPr marL="1828800" algn="l" rtl="0" fontAlgn="base">
        <a:lnSpc>
          <a:spcPct val="96000"/>
        </a:lnSpc>
        <a:spcBef>
          <a:spcPct val="0"/>
        </a:spcBef>
        <a:spcAft>
          <a:spcPct val="0"/>
        </a:spcAft>
        <a:defRPr sz="2600" i="1">
          <a:solidFill>
            <a:schemeClr val="tx2"/>
          </a:solidFill>
          <a:latin typeface="Times" charset="0"/>
        </a:defRPr>
      </a:lvl9pPr>
    </p:titleStyle>
    <p:bodyStyle>
      <a:lvl1pPr marL="193675" indent="-193675" algn="l" rtl="0" eaLnBrk="0" fontAlgn="base" hangingPunct="0">
        <a:lnSpc>
          <a:spcPct val="120000"/>
        </a:lnSpc>
        <a:spcBef>
          <a:spcPct val="20000"/>
        </a:spcBef>
        <a:spcAft>
          <a:spcPct val="0"/>
        </a:spcAft>
        <a:buChar char="•"/>
        <a:defRPr sz="2200">
          <a:solidFill>
            <a:schemeClr val="tx1"/>
          </a:solidFill>
          <a:latin typeface="+mn-lt"/>
          <a:ea typeface="+mn-ea"/>
          <a:cs typeface="+mn-cs"/>
        </a:defRPr>
      </a:lvl1pPr>
      <a:lvl2pPr marL="571500" indent="-187325" algn="l" rtl="0" eaLnBrk="0" fontAlgn="base" hangingPunct="0">
        <a:lnSpc>
          <a:spcPct val="120000"/>
        </a:lnSpc>
        <a:spcBef>
          <a:spcPct val="20000"/>
        </a:spcBef>
        <a:spcAft>
          <a:spcPct val="0"/>
        </a:spcAft>
        <a:buFont typeface="Times" charset="0"/>
        <a:buChar char="•"/>
        <a:defRPr sz="2000">
          <a:solidFill>
            <a:schemeClr val="tx1"/>
          </a:solidFill>
          <a:latin typeface="+mn-lt"/>
        </a:defRPr>
      </a:lvl2pPr>
      <a:lvl3pPr marL="1046163" indent="-185738" algn="l" rtl="0" eaLnBrk="0" fontAlgn="base" hangingPunct="0">
        <a:lnSpc>
          <a:spcPct val="120000"/>
        </a:lnSpc>
        <a:spcBef>
          <a:spcPct val="20000"/>
        </a:spcBef>
        <a:spcAft>
          <a:spcPct val="0"/>
        </a:spcAft>
        <a:buFont typeface="Times" charset="0"/>
        <a:buChar char="•"/>
        <a:defRPr>
          <a:solidFill>
            <a:schemeClr val="tx1"/>
          </a:solidFill>
          <a:latin typeface="+mn-lt"/>
        </a:defRPr>
      </a:lvl3pPr>
      <a:lvl4pPr marL="1431925" indent="-195263" algn="l" rtl="0" eaLnBrk="0" fontAlgn="base" hangingPunct="0">
        <a:lnSpc>
          <a:spcPct val="120000"/>
        </a:lnSpc>
        <a:spcBef>
          <a:spcPct val="20000"/>
        </a:spcBef>
        <a:spcAft>
          <a:spcPct val="0"/>
        </a:spcAft>
        <a:buFont typeface="Times" charset="0"/>
        <a:buChar char="•"/>
        <a:defRPr>
          <a:solidFill>
            <a:schemeClr val="tx1"/>
          </a:solidFill>
          <a:latin typeface="+mn-lt"/>
        </a:defRPr>
      </a:lvl4pPr>
      <a:lvl5pPr marL="1909763" indent="-192088" algn="l" rtl="0" eaLnBrk="0" fontAlgn="base" hangingPunct="0">
        <a:lnSpc>
          <a:spcPct val="120000"/>
        </a:lnSpc>
        <a:spcBef>
          <a:spcPct val="20000"/>
        </a:spcBef>
        <a:spcAft>
          <a:spcPct val="0"/>
        </a:spcAft>
        <a:buFont typeface="Times" charset="0"/>
        <a:buChar char="•"/>
        <a:defRPr>
          <a:solidFill>
            <a:schemeClr val="tx1"/>
          </a:solidFill>
          <a:latin typeface="+mn-lt"/>
        </a:defRPr>
      </a:lvl5pPr>
      <a:lvl6pPr marL="2366963" indent="-192088" algn="l" rtl="0" fontAlgn="base">
        <a:lnSpc>
          <a:spcPct val="120000"/>
        </a:lnSpc>
        <a:spcBef>
          <a:spcPct val="20000"/>
        </a:spcBef>
        <a:spcAft>
          <a:spcPct val="0"/>
        </a:spcAft>
        <a:buFont typeface="Times" charset="0"/>
        <a:buChar char="•"/>
        <a:defRPr>
          <a:solidFill>
            <a:schemeClr val="tx1"/>
          </a:solidFill>
          <a:latin typeface="+mn-lt"/>
        </a:defRPr>
      </a:lvl6pPr>
      <a:lvl7pPr marL="2824163" indent="-192088" algn="l" rtl="0" fontAlgn="base">
        <a:lnSpc>
          <a:spcPct val="120000"/>
        </a:lnSpc>
        <a:spcBef>
          <a:spcPct val="20000"/>
        </a:spcBef>
        <a:spcAft>
          <a:spcPct val="0"/>
        </a:spcAft>
        <a:buFont typeface="Times" charset="0"/>
        <a:buChar char="•"/>
        <a:defRPr>
          <a:solidFill>
            <a:schemeClr val="tx1"/>
          </a:solidFill>
          <a:latin typeface="+mn-lt"/>
        </a:defRPr>
      </a:lvl7pPr>
      <a:lvl8pPr marL="3281363" indent="-192088" algn="l" rtl="0" fontAlgn="base">
        <a:lnSpc>
          <a:spcPct val="120000"/>
        </a:lnSpc>
        <a:spcBef>
          <a:spcPct val="20000"/>
        </a:spcBef>
        <a:spcAft>
          <a:spcPct val="0"/>
        </a:spcAft>
        <a:buFont typeface="Times" charset="0"/>
        <a:buChar char="•"/>
        <a:defRPr>
          <a:solidFill>
            <a:schemeClr val="tx1"/>
          </a:solidFill>
          <a:latin typeface="+mn-lt"/>
        </a:defRPr>
      </a:lvl8pPr>
      <a:lvl9pPr marL="3738563" indent="-192088" algn="l" rtl="0" fontAlgn="base">
        <a:lnSpc>
          <a:spcPct val="120000"/>
        </a:lnSpc>
        <a:spcBef>
          <a:spcPct val="20000"/>
        </a:spcBef>
        <a:spcAft>
          <a:spcPct val="0"/>
        </a:spcAft>
        <a:buFont typeface="Times" charset="0"/>
        <a:buChar char="•"/>
        <a:defRPr>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1.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jpeg"/><Relationship Id="rId11" Type="http://schemas.openxmlformats.org/officeDocument/2006/relationships/image" Target="../media/image12.wmf"/><Relationship Id="rId5" Type="http://schemas.openxmlformats.org/officeDocument/2006/relationships/image" Target="../media/image15.jpeg"/><Relationship Id="rId10" Type="http://schemas.openxmlformats.org/officeDocument/2006/relationships/oleObject" Target="../embeddings/oleObject1.bin"/><Relationship Id="rId4" Type="http://schemas.openxmlformats.org/officeDocument/2006/relationships/image" Target="../media/image14.jpeg"/><Relationship Id="rId9" Type="http://schemas.openxmlformats.org/officeDocument/2006/relationships/image" Target="../media/image1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1.w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36.png"/><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2.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oleObject" Target="../embeddings/oleObject3.bin"/></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57338"/>
            <a:ext cx="9144000" cy="3733800"/>
          </a:xfrm>
        </p:spPr>
        <p:txBody>
          <a:bodyPr/>
          <a:lstStyle/>
          <a:p>
            <a:pPr eaLnBrk="1" hangingPunct="1">
              <a:lnSpc>
                <a:spcPct val="90000"/>
              </a:lnSpc>
            </a:pPr>
            <a:r>
              <a:rPr lang="nl-NL" sz="4400" dirty="0" smtClean="0">
                <a:solidFill>
                  <a:schemeClr val="tx2"/>
                </a:solidFill>
                <a:cs typeface="Times New Roman" pitchFamily="18" charset="0"/>
              </a:rPr>
              <a:t>Management van </a:t>
            </a:r>
            <a:r>
              <a:rPr lang="nl-NL" sz="4400" dirty="0" err="1" smtClean="0">
                <a:solidFill>
                  <a:schemeClr val="tx2"/>
                </a:solidFill>
                <a:cs typeface="Times New Roman" pitchFamily="18" charset="0"/>
              </a:rPr>
              <a:t>targeted</a:t>
            </a:r>
            <a:r>
              <a:rPr lang="nl-NL" sz="4400" dirty="0" smtClean="0">
                <a:solidFill>
                  <a:schemeClr val="tx2"/>
                </a:solidFill>
                <a:cs typeface="Times New Roman" pitchFamily="18" charset="0"/>
              </a:rPr>
              <a:t> therapie geassocieerde mucocutane reacties</a:t>
            </a:r>
            <a:r>
              <a:rPr lang="nl-NL" sz="4800" dirty="0" smtClean="0">
                <a:solidFill>
                  <a:schemeClr val="tx2"/>
                </a:solidFill>
                <a:cs typeface="Times New Roman" pitchFamily="18" charset="0"/>
              </a:rPr>
              <a:t/>
            </a:r>
            <a:br>
              <a:rPr lang="nl-NL" sz="4800" dirty="0" smtClean="0">
                <a:solidFill>
                  <a:schemeClr val="tx2"/>
                </a:solidFill>
                <a:cs typeface="Times New Roman" pitchFamily="18" charset="0"/>
              </a:rPr>
            </a:br>
            <a:r>
              <a:rPr lang="nl-NL" sz="1200" dirty="0" smtClean="0">
                <a:solidFill>
                  <a:schemeClr val="tx2"/>
                </a:solidFill>
                <a:cs typeface="Times New Roman" pitchFamily="18" charset="0"/>
              </a:rPr>
              <a:t/>
            </a:r>
            <a:br>
              <a:rPr lang="nl-NL" sz="1200" dirty="0" smtClean="0">
                <a:solidFill>
                  <a:schemeClr val="tx2"/>
                </a:solidFill>
                <a:cs typeface="Times New Roman" pitchFamily="18" charset="0"/>
              </a:rPr>
            </a:br>
            <a:r>
              <a:rPr lang="nl-NL" sz="2800" dirty="0" smtClean="0">
                <a:solidFill>
                  <a:schemeClr val="tx2"/>
                </a:solidFill>
                <a:cs typeface="Times New Roman" pitchFamily="18" charset="0"/>
              </a:rPr>
              <a:t>drs. Christine Boers-Doets</a:t>
            </a:r>
            <a:br>
              <a:rPr lang="nl-NL" sz="2800" dirty="0" smtClean="0">
                <a:solidFill>
                  <a:schemeClr val="tx2"/>
                </a:solidFill>
                <a:cs typeface="Times New Roman" pitchFamily="18" charset="0"/>
              </a:rPr>
            </a:br>
            <a:r>
              <a:rPr lang="nl-NL" sz="1200" dirty="0" smtClean="0">
                <a:solidFill>
                  <a:schemeClr val="tx2"/>
                </a:solidFill>
                <a:cs typeface="Times New Roman" pitchFamily="18" charset="0"/>
              </a:rPr>
              <a:t/>
            </a:r>
            <a:br>
              <a:rPr lang="nl-NL" sz="1200" dirty="0" smtClean="0">
                <a:solidFill>
                  <a:schemeClr val="tx2"/>
                </a:solidFill>
                <a:cs typeface="Times New Roman" pitchFamily="18" charset="0"/>
              </a:rPr>
            </a:br>
            <a:r>
              <a:rPr lang="nl-NL" sz="1400" dirty="0" smtClean="0">
                <a:solidFill>
                  <a:schemeClr val="tx2"/>
                </a:solidFill>
                <a:cs typeface="Times New Roman" pitchFamily="18" charset="0"/>
              </a:rPr>
              <a:t>Promovendus Klinische Oncologie, LUMC</a:t>
            </a:r>
            <a:br>
              <a:rPr lang="nl-NL" sz="1400" dirty="0" smtClean="0">
                <a:solidFill>
                  <a:schemeClr val="tx2"/>
                </a:solidFill>
                <a:cs typeface="Times New Roman" pitchFamily="18" charset="0"/>
              </a:rPr>
            </a:br>
            <a:r>
              <a:rPr lang="nl-NL" sz="1400" dirty="0" smtClean="0">
                <a:solidFill>
                  <a:schemeClr val="tx2"/>
                </a:solidFill>
                <a:cs typeface="Times New Roman" pitchFamily="18" charset="0"/>
              </a:rPr>
              <a:t/>
            </a:r>
            <a:br>
              <a:rPr lang="nl-NL" sz="1400" dirty="0" smtClean="0">
                <a:solidFill>
                  <a:schemeClr val="tx2"/>
                </a:solidFill>
                <a:cs typeface="Times New Roman" pitchFamily="18" charset="0"/>
              </a:rPr>
            </a:br>
            <a:r>
              <a:rPr lang="nl-NL" sz="2000" dirty="0" smtClean="0">
                <a:solidFill>
                  <a:schemeClr val="tx2"/>
                </a:solidFill>
                <a:cs typeface="Times New Roman" pitchFamily="18" charset="0"/>
              </a:rPr>
              <a:t>Bijscholing Target Therapie, ASZ, Dordrecht, 16 mei 2013</a:t>
            </a:r>
            <a:br>
              <a:rPr lang="nl-NL" sz="2000" dirty="0" smtClean="0">
                <a:solidFill>
                  <a:schemeClr val="tx2"/>
                </a:solidFill>
                <a:cs typeface="Times New Roman" pitchFamily="18" charset="0"/>
              </a:rPr>
            </a:br>
            <a:r>
              <a:rPr lang="nl-NL" sz="2000" dirty="0" smtClean="0">
                <a:solidFill>
                  <a:schemeClr val="tx2"/>
                </a:solidFill>
                <a:cs typeface="Times New Roman" pitchFamily="18" charset="0"/>
              </a:rPr>
              <a:t/>
            </a:r>
            <a:br>
              <a:rPr lang="nl-NL" sz="2000" dirty="0" smtClean="0">
                <a:solidFill>
                  <a:schemeClr val="tx2"/>
                </a:solidFill>
                <a:cs typeface="Times New Roman" pitchFamily="18" charset="0"/>
              </a:rPr>
            </a:br>
            <a:r>
              <a:rPr lang="nl-NL" sz="1400" dirty="0" smtClean="0">
                <a:solidFill>
                  <a:schemeClr val="tx2"/>
                </a:solidFill>
                <a:cs typeface="Times New Roman" pitchFamily="18" charset="0"/>
              </a:rPr>
              <a:t>C.B.Boers-Doets@lumc.nl</a:t>
            </a:r>
          </a:p>
        </p:txBody>
      </p:sp>
      <p:pic>
        <p:nvPicPr>
          <p:cNvPr id="3075" name="Picture 4"/>
          <p:cNvPicPr>
            <a:picLocks noChangeAspect="1" noChangeArrowheads="1"/>
          </p:cNvPicPr>
          <p:nvPr/>
        </p:nvPicPr>
        <p:blipFill>
          <a:blip r:embed="rId3">
            <a:extLst>
              <a:ext uri="{28A0092B-C50C-407E-A947-70E740481C1C}">
                <a14:useLocalDpi xmlns:a14="http://schemas.microsoft.com/office/drawing/2010/main" val="0"/>
              </a:ext>
            </a:extLst>
          </a:blip>
          <a:srcRect t="8153" b="9601"/>
          <a:stretch>
            <a:fillRect/>
          </a:stretch>
        </p:blipFill>
        <p:spPr bwMode="auto">
          <a:xfrm>
            <a:off x="468313" y="5775325"/>
            <a:ext cx="3405187" cy="977900"/>
          </a:xfrm>
          <a:prstGeom prst="rect">
            <a:avLst/>
          </a:prstGeom>
          <a:solidFill>
            <a:schemeClr val="accent1"/>
          </a:solidFill>
          <a:ln w="5715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5" descr="MASCCheader_blue2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8563" y="5897563"/>
            <a:ext cx="3997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15363"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D83D5DE3-C50F-45A3-976F-33A65BADA17D}" type="slidenum">
              <a:rPr lang="en-GB" sz="1200" smtClean="0">
                <a:solidFill>
                  <a:srgbClr val="111166"/>
                </a:solidFill>
              </a:rPr>
              <a:pPr/>
              <a:t>10</a:t>
            </a:fld>
            <a:endParaRPr lang="en-GB" sz="1200" smtClean="0">
              <a:solidFill>
                <a:srgbClr val="111166"/>
              </a:solidFill>
            </a:endParaRPr>
          </a:p>
        </p:txBody>
      </p:sp>
      <p:sp>
        <p:nvSpPr>
          <p:cNvPr id="15364" name="Oval 2"/>
          <p:cNvSpPr>
            <a:spLocks noChangeArrowheads="1"/>
          </p:cNvSpPr>
          <p:nvPr/>
        </p:nvSpPr>
        <p:spPr bwMode="auto">
          <a:xfrm>
            <a:off x="1187450" y="1196975"/>
            <a:ext cx="5757863" cy="3319463"/>
          </a:xfrm>
          <a:prstGeom prst="ellipse">
            <a:avLst/>
          </a:prstGeom>
          <a:noFill/>
          <a:ln w="57150" algn="ctr">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nchor="ctr"/>
          <a:lstStyle/>
          <a:p>
            <a:pPr marL="342900" indent="-342900" algn="ctr">
              <a:lnSpc>
                <a:spcPct val="95000"/>
              </a:lnSpc>
              <a:spcBef>
                <a:spcPct val="45000"/>
              </a:spcBef>
              <a:spcAft>
                <a:spcPct val="20000"/>
              </a:spcAft>
              <a:buClr>
                <a:srgbClr val="119DF9"/>
              </a:buClr>
              <a:buSzPct val="90000"/>
              <a:buFont typeface="Wingdings" pitchFamily="2" charset="2"/>
              <a:buChar char="n"/>
            </a:pPr>
            <a:endParaRPr lang="fr-FR" sz="2400">
              <a:solidFill>
                <a:srgbClr val="FFFFFF"/>
              </a:solidFill>
              <a:ea typeface="Gill Sans"/>
              <a:cs typeface="Gill Sans"/>
            </a:endParaRPr>
          </a:p>
        </p:txBody>
      </p:sp>
      <p:sp>
        <p:nvSpPr>
          <p:cNvPr id="15365" name="Oval 3"/>
          <p:cNvSpPr>
            <a:spLocks noChangeArrowheads="1"/>
          </p:cNvSpPr>
          <p:nvPr/>
        </p:nvSpPr>
        <p:spPr bwMode="auto">
          <a:xfrm>
            <a:off x="3059113" y="2420938"/>
            <a:ext cx="5554662" cy="3595687"/>
          </a:xfrm>
          <a:prstGeom prst="ellipse">
            <a:avLst/>
          </a:prstGeom>
          <a:noFill/>
          <a:ln w="5715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nchor="ctr"/>
          <a:lstStyle/>
          <a:p>
            <a:pPr marL="342900" indent="-342900" algn="ctr">
              <a:lnSpc>
                <a:spcPct val="95000"/>
              </a:lnSpc>
              <a:spcBef>
                <a:spcPct val="45000"/>
              </a:spcBef>
              <a:spcAft>
                <a:spcPct val="20000"/>
              </a:spcAft>
              <a:buClr>
                <a:srgbClr val="119DF9"/>
              </a:buClr>
              <a:buSzPct val="90000"/>
              <a:buFont typeface="Wingdings" pitchFamily="2" charset="2"/>
              <a:buChar char="n"/>
            </a:pPr>
            <a:endParaRPr lang="fr-FR" sz="2400" b="1">
              <a:solidFill>
                <a:srgbClr val="FFFFFF"/>
              </a:solidFill>
              <a:ea typeface="Gill Sans"/>
              <a:cs typeface="Gill Sans"/>
            </a:endParaRPr>
          </a:p>
        </p:txBody>
      </p:sp>
      <p:sp>
        <p:nvSpPr>
          <p:cNvPr id="15366" name="Oval 4"/>
          <p:cNvSpPr>
            <a:spLocks noChangeArrowheads="1"/>
          </p:cNvSpPr>
          <p:nvPr/>
        </p:nvSpPr>
        <p:spPr bwMode="auto">
          <a:xfrm>
            <a:off x="179388" y="2420938"/>
            <a:ext cx="5554662" cy="3595687"/>
          </a:xfrm>
          <a:prstGeom prst="ellipse">
            <a:avLst/>
          </a:prstGeom>
          <a:noFill/>
          <a:ln w="57150" algn="ctr">
            <a:solidFill>
              <a:srgbClr val="00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000000"/>
                  </a:outerShdw>
                </a:effectLst>
              </a14:hiddenEffects>
            </a:ext>
          </a:extLst>
        </p:spPr>
        <p:txBody>
          <a:bodyPr wrap="none" lIns="0" tIns="0" rIns="0" bIns="0" anchor="ctr"/>
          <a:lstStyle/>
          <a:p>
            <a:pPr marL="342900" indent="-342900" algn="ctr">
              <a:lnSpc>
                <a:spcPct val="95000"/>
              </a:lnSpc>
              <a:spcBef>
                <a:spcPct val="45000"/>
              </a:spcBef>
              <a:spcAft>
                <a:spcPct val="20000"/>
              </a:spcAft>
              <a:buClr>
                <a:srgbClr val="119DF9"/>
              </a:buClr>
              <a:buSzPct val="90000"/>
              <a:buFont typeface="Wingdings" pitchFamily="2" charset="2"/>
              <a:buChar char="n"/>
            </a:pPr>
            <a:endParaRPr lang="fr-FR" sz="2400" b="1">
              <a:solidFill>
                <a:srgbClr val="FFFFFF"/>
              </a:solidFill>
              <a:ea typeface="Gill Sans"/>
              <a:cs typeface="Gill Sans"/>
            </a:endParaRPr>
          </a:p>
        </p:txBody>
      </p:sp>
      <p:sp>
        <p:nvSpPr>
          <p:cNvPr id="15367" name="Text Box 5"/>
          <p:cNvSpPr txBox="1">
            <a:spLocks noChangeArrowheads="1"/>
          </p:cNvSpPr>
          <p:nvPr/>
        </p:nvSpPr>
        <p:spPr bwMode="auto">
          <a:xfrm>
            <a:off x="2916238" y="1700213"/>
            <a:ext cx="2420937"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lIns="0" tIns="0" rIns="0" bIns="0">
            <a:spAutoFit/>
          </a:bodyPr>
          <a:lstStyle>
            <a:lvl1pPr marL="342900" indent="-342900"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ctr" eaLnBrk="1" hangingPunct="1">
              <a:lnSpc>
                <a:spcPct val="90000"/>
              </a:lnSpc>
              <a:spcBef>
                <a:spcPct val="0"/>
              </a:spcBef>
              <a:buClr>
                <a:srgbClr val="119DF9"/>
              </a:buClr>
              <a:buSzPct val="90000"/>
              <a:buFont typeface="Wingdings" pitchFamily="2" charset="2"/>
              <a:buNone/>
            </a:pPr>
            <a:r>
              <a:rPr lang="nl-NL" sz="2600" b="1">
                <a:solidFill>
                  <a:srgbClr val="FF6600"/>
                </a:solidFill>
                <a:ea typeface="Gill Sans"/>
                <a:cs typeface="Gill Sans"/>
              </a:rPr>
              <a:t>dosering</a:t>
            </a:r>
          </a:p>
        </p:txBody>
      </p:sp>
      <p:sp>
        <p:nvSpPr>
          <p:cNvPr id="15368" name="Text Box 6"/>
          <p:cNvSpPr txBox="1">
            <a:spLocks noChangeArrowheads="1"/>
          </p:cNvSpPr>
          <p:nvPr/>
        </p:nvSpPr>
        <p:spPr bwMode="auto">
          <a:xfrm>
            <a:off x="5724525" y="4652963"/>
            <a:ext cx="2376488"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lIns="0" tIns="0" rIns="0" bIns="0">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ctr" eaLnBrk="1" hangingPunct="1">
              <a:lnSpc>
                <a:spcPct val="90000"/>
              </a:lnSpc>
              <a:spcBef>
                <a:spcPct val="0"/>
              </a:spcBef>
              <a:buClr>
                <a:srgbClr val="119DF9"/>
              </a:buClr>
              <a:buSzPct val="90000"/>
              <a:buFont typeface="Wingdings" pitchFamily="2" charset="2"/>
              <a:buNone/>
            </a:pPr>
            <a:r>
              <a:rPr lang="nl-NL" sz="2600" b="1">
                <a:solidFill>
                  <a:srgbClr val="33CC33"/>
                </a:solidFill>
                <a:ea typeface="Gill Sans"/>
                <a:cs typeface="Gill Sans"/>
              </a:rPr>
              <a:t>behandelduur </a:t>
            </a:r>
          </a:p>
        </p:txBody>
      </p:sp>
      <p:sp>
        <p:nvSpPr>
          <p:cNvPr id="15369" name="Text Box 7"/>
          <p:cNvSpPr txBox="1">
            <a:spLocks noChangeArrowheads="1"/>
          </p:cNvSpPr>
          <p:nvPr/>
        </p:nvSpPr>
        <p:spPr bwMode="auto">
          <a:xfrm>
            <a:off x="3276600" y="3429000"/>
            <a:ext cx="222885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lIns="0" tIns="0" rIns="0" bIns="0">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ctr" eaLnBrk="1" hangingPunct="1">
              <a:lnSpc>
                <a:spcPct val="90000"/>
              </a:lnSpc>
              <a:spcBef>
                <a:spcPct val="0"/>
              </a:spcBef>
              <a:buClr>
                <a:srgbClr val="119DF9"/>
              </a:buClr>
              <a:buSzPct val="90000"/>
              <a:buFont typeface="Wingdings" pitchFamily="2" charset="2"/>
              <a:buNone/>
            </a:pPr>
            <a:r>
              <a:rPr lang="nl-NL" sz="2600" b="1">
                <a:solidFill>
                  <a:srgbClr val="FFFFFF"/>
                </a:solidFill>
                <a:ea typeface="Gill Sans"/>
                <a:cs typeface="Gill Sans"/>
              </a:rPr>
              <a:t>optimale </a:t>
            </a:r>
            <a:br>
              <a:rPr lang="nl-NL" sz="2600" b="1">
                <a:solidFill>
                  <a:srgbClr val="FFFFFF"/>
                </a:solidFill>
                <a:ea typeface="Gill Sans"/>
                <a:cs typeface="Gill Sans"/>
              </a:rPr>
            </a:br>
            <a:r>
              <a:rPr lang="nl-NL" sz="2600" b="1">
                <a:solidFill>
                  <a:srgbClr val="FFFFFF"/>
                </a:solidFill>
                <a:ea typeface="Gill Sans"/>
                <a:cs typeface="Gill Sans"/>
              </a:rPr>
              <a:t>effectiviteit</a:t>
            </a:r>
          </a:p>
        </p:txBody>
      </p:sp>
      <p:sp>
        <p:nvSpPr>
          <p:cNvPr id="15370" name="Text Box 8"/>
          <p:cNvSpPr txBox="1">
            <a:spLocks noChangeArrowheads="1"/>
          </p:cNvSpPr>
          <p:nvPr/>
        </p:nvSpPr>
        <p:spPr bwMode="auto">
          <a:xfrm>
            <a:off x="604838" y="4516438"/>
            <a:ext cx="245427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FF00"/>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lIns="0" tIns="0" rIns="0" bIns="0">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ctr" eaLnBrk="1" hangingPunct="1">
              <a:lnSpc>
                <a:spcPct val="90000"/>
              </a:lnSpc>
              <a:spcBef>
                <a:spcPct val="0"/>
              </a:spcBef>
              <a:buClr>
                <a:srgbClr val="119DF9"/>
              </a:buClr>
              <a:buSzPct val="90000"/>
              <a:buFont typeface="Wingdings" pitchFamily="2" charset="2"/>
              <a:buNone/>
            </a:pPr>
            <a:r>
              <a:rPr lang="nl-NL" sz="2600" b="1">
                <a:solidFill>
                  <a:srgbClr val="0099FF"/>
                </a:solidFill>
                <a:ea typeface="Gill Sans"/>
                <a:cs typeface="Gill Sans"/>
              </a:rPr>
              <a:t>bijwerkingen management</a:t>
            </a:r>
          </a:p>
        </p:txBody>
      </p:sp>
      <p:sp>
        <p:nvSpPr>
          <p:cNvPr id="15371" name="Rectangle 9"/>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eaLnBrk="0" hangingPunct="0">
              <a:lnSpc>
                <a:spcPct val="96000"/>
              </a:lnSpc>
              <a:spcBef>
                <a:spcPct val="0"/>
              </a:spcBef>
            </a:pPr>
            <a:r>
              <a:rPr lang="nl-NL" sz="2600" b="1" i="1">
                <a:solidFill>
                  <a:srgbClr val="111166"/>
                </a:solidFill>
                <a:latin typeface="Times" charset="0"/>
              </a:rPr>
              <a:t> </a:t>
            </a:r>
            <a:r>
              <a:rPr lang="nl-NL" sz="2600" i="1">
                <a:solidFill>
                  <a:srgbClr val="111166"/>
                </a:solidFill>
                <a:latin typeface="Times" charset="0"/>
              </a:rPr>
              <a:t>Full dose on time</a:t>
            </a:r>
          </a:p>
        </p:txBody>
      </p:sp>
      <p:sp>
        <p:nvSpPr>
          <p:cNvPr id="15372" name="Tijdelijke aanduiding voor voettekst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dirty="0" smtClean="0">
                <a:solidFill>
                  <a:srgbClr val="111166"/>
                </a:solidFill>
              </a:rPr>
              <a:t>C.B. Boers-Doets; ASZ Dordrecht</a:t>
            </a:r>
          </a:p>
        </p:txBody>
      </p:sp>
    </p:spTree>
    <p:extLst>
      <p:ext uri="{BB962C8B-B14F-4D97-AF65-F5344CB8AC3E}">
        <p14:creationId xmlns:p14="http://schemas.microsoft.com/office/powerpoint/2010/main" val="193697998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smtClean="0">
              <a:solidFill>
                <a:schemeClr val="bg1"/>
              </a:solidFill>
            </a:endParaRPr>
          </a:p>
        </p:txBody>
      </p:sp>
      <p:sp>
        <p:nvSpPr>
          <p:cNvPr id="39939"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smtClean="0">
              <a:solidFill>
                <a:schemeClr val="bg1"/>
              </a:solidFill>
            </a:endParaRPr>
          </a:p>
        </p:txBody>
      </p:sp>
      <p:sp>
        <p:nvSpPr>
          <p:cNvPr id="39940"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48A0FFD0-28D5-4228-AFDD-BA920F98C782}" type="slidenum">
              <a:rPr lang="en-GB" sz="1200" smtClean="0">
                <a:solidFill>
                  <a:schemeClr val="bg1"/>
                </a:solidFill>
              </a:rPr>
              <a:pPr/>
              <a:t>11</a:t>
            </a:fld>
            <a:endParaRPr lang="en-GB" sz="1200" smtClean="0">
              <a:solidFill>
                <a:schemeClr val="bg1"/>
              </a:solidFill>
            </a:endParaRPr>
          </a:p>
        </p:txBody>
      </p:sp>
      <p:sp>
        <p:nvSpPr>
          <p:cNvPr id="39941" name="Rectangle 2"/>
          <p:cNvSpPr>
            <a:spLocks noGrp="1" noChangeArrowheads="1"/>
          </p:cNvSpPr>
          <p:nvPr>
            <p:ph type="body" idx="1"/>
          </p:nvPr>
        </p:nvSpPr>
        <p:spPr>
          <a:xfrm>
            <a:off x="250825" y="1052513"/>
            <a:ext cx="3960813" cy="5257800"/>
          </a:xfrm>
        </p:spPr>
        <p:txBody>
          <a:bodyPr/>
          <a:lstStyle/>
          <a:p>
            <a:pPr marL="419100" indent="-419100" eaLnBrk="1" hangingPunct="1">
              <a:buFontTx/>
              <a:buNone/>
            </a:pPr>
            <a:r>
              <a:rPr lang="en-US" sz="2400" u="sng" dirty="0" err="1" smtClean="0"/>
              <a:t>Uitvragen</a:t>
            </a:r>
            <a:r>
              <a:rPr lang="en-US" sz="2400" u="sng" dirty="0" smtClean="0"/>
              <a:t>:</a:t>
            </a:r>
          </a:p>
          <a:p>
            <a:pPr marL="419100" indent="-419100" eaLnBrk="1" hangingPunct="1"/>
            <a:r>
              <a:rPr lang="nl-NL" sz="2400" dirty="0" smtClean="0"/>
              <a:t>oogveranderingen</a:t>
            </a:r>
          </a:p>
          <a:p>
            <a:pPr marL="419100" indent="-419100" eaLnBrk="1" hangingPunct="1"/>
            <a:r>
              <a:rPr lang="nl-NL" sz="2400" dirty="0" smtClean="0"/>
              <a:t>mondklachten</a:t>
            </a:r>
          </a:p>
          <a:p>
            <a:pPr marL="419100" indent="-419100" eaLnBrk="1" hangingPunct="1"/>
            <a:r>
              <a:rPr lang="nl-NL" sz="2400" dirty="0" smtClean="0"/>
              <a:t>defecatie</a:t>
            </a:r>
          </a:p>
          <a:p>
            <a:pPr marL="419100" indent="-419100" eaLnBrk="1" hangingPunct="1"/>
            <a:r>
              <a:rPr lang="nl-NL" sz="2400" dirty="0" smtClean="0"/>
              <a:t>gebruikte douche producten</a:t>
            </a:r>
          </a:p>
          <a:p>
            <a:pPr marL="419100" indent="-419100" eaLnBrk="1" hangingPunct="1"/>
            <a:r>
              <a:rPr lang="nl-NL" sz="2400" dirty="0" smtClean="0"/>
              <a:t>gebruikte crèmes en of ze geholpen hebben</a:t>
            </a:r>
          </a:p>
          <a:p>
            <a:pPr marL="419100" indent="-419100" eaLnBrk="1" hangingPunct="1"/>
            <a:r>
              <a:rPr lang="nl-NL" sz="2400" dirty="0" smtClean="0"/>
              <a:t>gebruikte aanvullende producten</a:t>
            </a:r>
          </a:p>
        </p:txBody>
      </p:sp>
      <p:sp>
        <p:nvSpPr>
          <p:cNvPr id="39942" name="Rectangle 3"/>
          <p:cNvSpPr>
            <a:spLocks noGrp="1" noChangeArrowheads="1"/>
          </p:cNvSpPr>
          <p:nvPr>
            <p:ph type="title"/>
          </p:nvPr>
        </p:nvSpPr>
        <p:spPr>
          <a:xfrm>
            <a:off x="1143000" y="122238"/>
            <a:ext cx="6958013" cy="735012"/>
          </a:xfrm>
        </p:spPr>
        <p:txBody>
          <a:bodyPr/>
          <a:lstStyle/>
          <a:p>
            <a:pPr eaLnBrk="1" hangingPunct="1"/>
            <a:r>
              <a:rPr lang="nl-NL" smtClean="0"/>
              <a:t>Elk polibezoek</a:t>
            </a:r>
          </a:p>
        </p:txBody>
      </p:sp>
      <p:sp>
        <p:nvSpPr>
          <p:cNvPr id="39943" name="Rectangle 5"/>
          <p:cNvSpPr>
            <a:spLocks noChangeArrowheads="1"/>
          </p:cNvSpPr>
          <p:nvPr/>
        </p:nvSpPr>
        <p:spPr bwMode="auto">
          <a:xfrm>
            <a:off x="4067175" y="1052513"/>
            <a:ext cx="4899025"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93675" indent="-193675"/>
            <a:r>
              <a:rPr lang="nl-NL" sz="2400" u="sng"/>
              <a:t>Inspecteer: </a:t>
            </a:r>
          </a:p>
          <a:p>
            <a:pPr marL="193675" indent="-193675">
              <a:buFontTx/>
              <a:buChar char="•"/>
            </a:pPr>
            <a:r>
              <a:rPr lang="nl-NL" sz="2400"/>
              <a:t>gezicht</a:t>
            </a:r>
          </a:p>
          <a:p>
            <a:pPr marL="193675" indent="-193675">
              <a:buFontTx/>
              <a:buChar char="•"/>
            </a:pPr>
            <a:r>
              <a:rPr lang="nl-NL" sz="2400"/>
              <a:t>ogen</a:t>
            </a:r>
          </a:p>
          <a:p>
            <a:pPr marL="193675" indent="-193675">
              <a:buFontTx/>
              <a:buChar char="•"/>
            </a:pPr>
            <a:r>
              <a:rPr lang="nl-NL" sz="2400"/>
              <a:t>hoofdhuid (wrijf!)</a:t>
            </a:r>
          </a:p>
          <a:p>
            <a:pPr marL="193675" indent="-193675">
              <a:buFontTx/>
              <a:buChar char="•"/>
            </a:pPr>
            <a:r>
              <a:rPr lang="nl-NL" sz="2400"/>
              <a:t>borstkas &amp; rug</a:t>
            </a:r>
          </a:p>
          <a:p>
            <a:pPr marL="193675" indent="-193675">
              <a:buFontTx/>
              <a:buChar char="•"/>
            </a:pPr>
            <a:r>
              <a:rPr lang="nl-NL" sz="2400"/>
              <a:t>handen (binnen- en buitenzijde)</a:t>
            </a:r>
          </a:p>
          <a:p>
            <a:pPr marL="193675" indent="-193675">
              <a:buFontTx/>
              <a:buChar char="•"/>
            </a:pPr>
            <a:r>
              <a:rPr lang="nl-NL" sz="2400"/>
              <a:t>benen (scheenbenen; met handschoenen aan voelen)</a:t>
            </a:r>
          </a:p>
          <a:p>
            <a:pPr marL="193675" indent="-193675">
              <a:buFontTx/>
              <a:buChar char="•"/>
            </a:pPr>
            <a:r>
              <a:rPr lang="nl-NL" sz="2400"/>
              <a:t>voeten (beide!)</a:t>
            </a:r>
          </a:p>
          <a:p>
            <a:pPr marL="193675" indent="-193675">
              <a:buFontTx/>
              <a:buChar char="•"/>
            </a:pPr>
            <a:r>
              <a:rPr lang="nl-NL" sz="2400"/>
              <a:t>tenen &amp; vingers (lichte druk; pus)</a:t>
            </a:r>
          </a:p>
        </p:txBody>
      </p:sp>
    </p:spTree>
    <p:extLst>
      <p:ext uri="{BB962C8B-B14F-4D97-AF65-F5344CB8AC3E}">
        <p14:creationId xmlns:p14="http://schemas.microsoft.com/office/powerpoint/2010/main" val="194329340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57338"/>
            <a:ext cx="9144000" cy="3733800"/>
          </a:xfrm>
        </p:spPr>
        <p:txBody>
          <a:bodyPr/>
          <a:lstStyle/>
          <a:p>
            <a:pPr eaLnBrk="1" hangingPunct="1">
              <a:lnSpc>
                <a:spcPct val="90000"/>
              </a:lnSpc>
            </a:pPr>
            <a:r>
              <a:rPr lang="nl-NL" sz="4400" dirty="0" smtClean="0">
                <a:solidFill>
                  <a:schemeClr val="tx2"/>
                </a:solidFill>
                <a:cs typeface="Times New Roman" pitchFamily="18" charset="0"/>
              </a:rPr>
              <a:t>Casus 1</a:t>
            </a:r>
            <a:br>
              <a:rPr lang="nl-NL" sz="4400" dirty="0" smtClean="0">
                <a:solidFill>
                  <a:schemeClr val="tx2"/>
                </a:solidFill>
                <a:cs typeface="Times New Roman" pitchFamily="18" charset="0"/>
              </a:rPr>
            </a:br>
            <a:r>
              <a:rPr lang="nl-NL" sz="4400" dirty="0" smtClean="0">
                <a:solidFill>
                  <a:schemeClr val="tx2"/>
                </a:solidFill>
                <a:cs typeface="Times New Roman" pitchFamily="18" charset="0"/>
              </a:rPr>
              <a:t/>
            </a:r>
            <a:br>
              <a:rPr lang="nl-NL" sz="4400" dirty="0" smtClean="0">
                <a:solidFill>
                  <a:schemeClr val="tx2"/>
                </a:solidFill>
                <a:cs typeface="Times New Roman" pitchFamily="18" charset="0"/>
              </a:rPr>
            </a:br>
            <a:r>
              <a:rPr lang="nl-NL" sz="2800" dirty="0" smtClean="0">
                <a:solidFill>
                  <a:schemeClr val="tx2"/>
                </a:solidFill>
                <a:cs typeface="Times New Roman" pitchFamily="18" charset="0"/>
              </a:rPr>
              <a:t>Meneer, 64, </a:t>
            </a:r>
            <a:r>
              <a:rPr lang="nl-NL" sz="2800" dirty="0" err="1" smtClean="0">
                <a:solidFill>
                  <a:schemeClr val="tx2"/>
                </a:solidFill>
                <a:cs typeface="Times New Roman" pitchFamily="18" charset="0"/>
              </a:rPr>
              <a:t>mRCC</a:t>
            </a:r>
            <a:r>
              <a:rPr lang="nl-NL" sz="2800" dirty="0" smtClean="0">
                <a:solidFill>
                  <a:schemeClr val="tx2"/>
                </a:solidFill>
                <a:cs typeface="Times New Roman" pitchFamily="18" charset="0"/>
              </a:rPr>
              <a:t>, op sunitinib</a:t>
            </a:r>
            <a:br>
              <a:rPr lang="nl-NL" sz="2800" dirty="0" smtClean="0">
                <a:solidFill>
                  <a:schemeClr val="tx2"/>
                </a:solidFill>
                <a:cs typeface="Times New Roman" pitchFamily="18" charset="0"/>
              </a:rPr>
            </a:br>
            <a:r>
              <a:rPr lang="nl-NL" sz="2800" dirty="0" smtClean="0">
                <a:solidFill>
                  <a:schemeClr val="tx2"/>
                </a:solidFill>
                <a:cs typeface="Times New Roman" pitchFamily="18" charset="0"/>
              </a:rPr>
              <a:t/>
            </a:r>
            <a:br>
              <a:rPr lang="nl-NL" sz="2800" dirty="0" smtClean="0">
                <a:solidFill>
                  <a:schemeClr val="tx2"/>
                </a:solidFill>
                <a:cs typeface="Times New Roman" pitchFamily="18" charset="0"/>
              </a:rPr>
            </a:br>
            <a:endParaRPr lang="nl-NL" sz="1400" dirty="0" smtClean="0">
              <a:solidFill>
                <a:schemeClr val="tx2"/>
              </a:solidFill>
              <a:cs typeface="Times New Roman" pitchFamily="18" charset="0"/>
            </a:endParaRPr>
          </a:p>
        </p:txBody>
      </p:sp>
    </p:spTree>
    <p:extLst>
      <p:ext uri="{BB962C8B-B14F-4D97-AF65-F5344CB8AC3E}">
        <p14:creationId xmlns:p14="http://schemas.microsoft.com/office/powerpoint/2010/main" val="41431100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30723"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30724"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1C026A77-04E3-467F-A4F7-8A585CBE6FB1}" type="slidenum">
              <a:rPr lang="en-GB" sz="1200">
                <a:solidFill>
                  <a:schemeClr val="bg1"/>
                </a:solidFill>
              </a:rPr>
              <a:pPr/>
              <a:t>13</a:t>
            </a:fld>
            <a:endParaRPr lang="en-GB" sz="1200">
              <a:solidFill>
                <a:schemeClr val="bg1"/>
              </a:solidFill>
            </a:endParaRPr>
          </a:p>
        </p:txBody>
      </p:sp>
      <p:sp>
        <p:nvSpPr>
          <p:cNvPr id="30725" name="Rectangle 3"/>
          <p:cNvSpPr>
            <a:spLocks noGrp="1" noChangeArrowheads="1"/>
          </p:cNvSpPr>
          <p:nvPr>
            <p:ph type="body" sz="half" idx="4294967295"/>
          </p:nvPr>
        </p:nvSpPr>
        <p:spPr>
          <a:xfrm>
            <a:off x="755650" y="1125538"/>
            <a:ext cx="7710488" cy="5256212"/>
          </a:xfrm>
          <a:noFill/>
        </p:spPr>
        <p:txBody>
          <a:bodyPr/>
          <a:lstStyle/>
          <a:p>
            <a:pPr marL="361950" indent="-361950" eaLnBrk="1" hangingPunct="1">
              <a:buFontTx/>
              <a:buNone/>
            </a:pPr>
            <a:r>
              <a:rPr lang="nl-NL" sz="2400" u="sng" dirty="0" smtClean="0">
                <a:latin typeface="Arial Narrow" pitchFamily="34" charset="0"/>
              </a:rPr>
              <a:t>Patiënt geeft aan:</a:t>
            </a:r>
          </a:p>
          <a:p>
            <a:pPr marL="361950" indent="-361950" eaLnBrk="1" hangingPunct="1"/>
            <a:r>
              <a:rPr lang="nl-NL" sz="2400" dirty="0" smtClean="0">
                <a:latin typeface="Arial Narrow" pitchFamily="34" charset="0"/>
              </a:rPr>
              <a:t>pijn in de mond, droge mond (voeding plakt tegen gehemelte en tanden), slikklachten (kan vaste voeding niet doorslikken), moeite met inname </a:t>
            </a:r>
            <a:r>
              <a:rPr lang="nl-NL" sz="2400" dirty="0" smtClean="0">
                <a:latin typeface="Arial Narrow" pitchFamily="34" charset="0"/>
              </a:rPr>
              <a:t>voeding, laesies tong &amp; wang</a:t>
            </a:r>
            <a:endParaRPr lang="nl-NL" sz="2400" dirty="0" smtClean="0">
              <a:latin typeface="Arial Narrow" pitchFamily="34" charset="0"/>
            </a:endParaRPr>
          </a:p>
          <a:p>
            <a:pPr marL="361950" indent="-361950" eaLnBrk="1" hangingPunct="1"/>
            <a:r>
              <a:rPr lang="nl-NL" sz="2400" dirty="0" smtClean="0">
                <a:latin typeface="Arial Narrow" pitchFamily="34" charset="0"/>
              </a:rPr>
              <a:t>afgelopen drie dagen 10-15 keer per dag toiletbezoek, buikkrampen, lusteloos/moe/slap, algehele malaise, geen eetlust, afgevallen</a:t>
            </a:r>
          </a:p>
          <a:p>
            <a:pPr marL="361950" indent="-361950" eaLnBrk="1" hangingPunct="1"/>
            <a:r>
              <a:rPr lang="nl-NL" sz="2400" dirty="0" smtClean="0">
                <a:latin typeface="Arial Narrow" pitchFamily="34" charset="0"/>
              </a:rPr>
              <a:t>pijnlijke vingers, kan ze amper buigen of streken; kan </a:t>
            </a:r>
            <a:r>
              <a:rPr lang="nl-NL" sz="2400" dirty="0">
                <a:latin typeface="Arial Narrow" pitchFamily="34" charset="0"/>
              </a:rPr>
              <a:t>handen amper </a:t>
            </a:r>
            <a:r>
              <a:rPr lang="nl-NL" sz="2400" dirty="0" smtClean="0">
                <a:latin typeface="Arial Narrow" pitchFamily="34" charset="0"/>
              </a:rPr>
              <a:t>buigen; heeft </a:t>
            </a:r>
            <a:r>
              <a:rPr lang="nl-NL" sz="2400" dirty="0">
                <a:latin typeface="Arial Narrow" pitchFamily="34" charset="0"/>
              </a:rPr>
              <a:t>hulp bij aan- en uitkleden nodig</a:t>
            </a:r>
          </a:p>
          <a:p>
            <a:pPr marL="361950" indent="-361950" eaLnBrk="1" hangingPunct="1"/>
            <a:endParaRPr lang="nl-NL" sz="2400" dirty="0" smtClean="0">
              <a:latin typeface="Arial Narrow" pitchFamily="34" charset="0"/>
            </a:endParaRPr>
          </a:p>
          <a:p>
            <a:pPr marL="361950" indent="-361950" eaLnBrk="1" hangingPunct="1"/>
            <a:endParaRPr lang="nl-NL" sz="1800" dirty="0" smtClean="0">
              <a:latin typeface="Arial Narrow" pitchFamily="34" charset="0"/>
            </a:endParaRPr>
          </a:p>
        </p:txBody>
      </p:sp>
      <p:sp>
        <p:nvSpPr>
          <p:cNvPr id="30726" name="Rectangle 3"/>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i="1" dirty="0" smtClean="0">
                <a:solidFill>
                  <a:schemeClr val="tx2"/>
                </a:solidFill>
                <a:latin typeface="Times" charset="0"/>
              </a:rPr>
              <a:t>Presentatie</a:t>
            </a:r>
            <a:endParaRPr lang="nl-NL" i="1" dirty="0">
              <a:solidFill>
                <a:schemeClr val="tx2"/>
              </a:solidFill>
              <a:latin typeface="Times" charset="0"/>
            </a:endParaRPr>
          </a:p>
        </p:txBody>
      </p:sp>
    </p:spTree>
    <p:extLst>
      <p:ext uri="{BB962C8B-B14F-4D97-AF65-F5344CB8AC3E}">
        <p14:creationId xmlns:p14="http://schemas.microsoft.com/office/powerpoint/2010/main" val="355174560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jdelijke aanduiding voor datum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64515"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p>
        </p:txBody>
      </p:sp>
      <p:sp>
        <p:nvSpPr>
          <p:cNvPr id="64516"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987EB539-3B07-4DA1-B45F-2BD237646556}" type="slidenum">
              <a:rPr lang="en-GB" sz="1200" smtClean="0">
                <a:solidFill>
                  <a:srgbClr val="111166"/>
                </a:solidFill>
              </a:rPr>
              <a:pPr/>
              <a:t>14</a:t>
            </a:fld>
            <a:endParaRPr lang="en-GB" sz="1200" smtClean="0">
              <a:solidFill>
                <a:srgbClr val="111166"/>
              </a:solidFill>
            </a:endParaRPr>
          </a:p>
        </p:txBody>
      </p:sp>
      <p:sp>
        <p:nvSpPr>
          <p:cNvPr id="64517" name="Rectangle 3"/>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endParaRPr lang="nl-NL" sz="2600" i="1" dirty="0">
              <a:solidFill>
                <a:schemeClr val="tx2"/>
              </a:solidFill>
              <a:latin typeface="Times" charset="0"/>
            </a:endParaRPr>
          </a:p>
        </p:txBody>
      </p:sp>
      <p:pic>
        <p:nvPicPr>
          <p:cNvPr id="64519" name="Picture 7" descr="DSC002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2485"/>
            <a:ext cx="6408738"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2"/>
          <p:cNvPicPr>
            <a:picLocks noChangeAspect="1"/>
          </p:cNvPicPr>
          <p:nvPr/>
        </p:nvPicPr>
        <p:blipFill rotWithShape="1">
          <a:blip r:embed="rId4">
            <a:extLst>
              <a:ext uri="{28A0092B-C50C-407E-A947-70E740481C1C}">
                <a14:useLocalDpi xmlns:a14="http://schemas.microsoft.com/office/drawing/2010/main" val="0"/>
              </a:ext>
            </a:extLst>
          </a:blip>
          <a:srcRect l="29048" t="7141" r="13156" b="9259"/>
          <a:stretch/>
        </p:blipFill>
        <p:spPr bwMode="auto">
          <a:xfrm>
            <a:off x="4715993" y="917526"/>
            <a:ext cx="4428008" cy="480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09347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smtClean="0">
              <a:solidFill>
                <a:schemeClr val="bg1"/>
              </a:solidFill>
            </a:endParaRPr>
          </a:p>
        </p:txBody>
      </p:sp>
      <p:sp>
        <p:nvSpPr>
          <p:cNvPr id="76803"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p>
        </p:txBody>
      </p:sp>
      <p:sp>
        <p:nvSpPr>
          <p:cNvPr id="76804"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465BEC9F-C060-40AD-9806-78F2BCEA7351}" type="slidenum">
              <a:rPr lang="en-GB" sz="1200" smtClean="0">
                <a:solidFill>
                  <a:schemeClr val="bg1"/>
                </a:solidFill>
              </a:rPr>
              <a:pPr/>
              <a:t>15</a:t>
            </a:fld>
            <a:endParaRPr lang="en-GB" sz="1200" smtClean="0">
              <a:solidFill>
                <a:schemeClr val="bg1"/>
              </a:solidFill>
            </a:endParaRPr>
          </a:p>
        </p:txBody>
      </p:sp>
      <p:pic>
        <p:nvPicPr>
          <p:cNvPr id="76805" name="Picture 7" descr="Figure 2 mTOR OMS M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1044575"/>
            <a:ext cx="591185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 Box 8"/>
          <p:cNvSpPr txBox="1">
            <a:spLocks noChangeArrowheads="1"/>
          </p:cNvSpPr>
          <p:nvPr/>
        </p:nvSpPr>
        <p:spPr bwMode="auto">
          <a:xfrm>
            <a:off x="6156325" y="6092825"/>
            <a:ext cx="2979738" cy="38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0513" indent="-290513" defTabSz="171450" eaLnBrk="0" hangingPunct="0">
              <a:defRPr sz="2800">
                <a:solidFill>
                  <a:schemeClr val="tx1"/>
                </a:solidFill>
                <a:latin typeface="Arial" pitchFamily="34" charset="0"/>
              </a:defRPr>
            </a:lvl1pPr>
            <a:lvl2pPr marL="742950" indent="-285750" defTabSz="171450" eaLnBrk="0" hangingPunct="0">
              <a:defRPr sz="2800">
                <a:solidFill>
                  <a:schemeClr val="tx1"/>
                </a:solidFill>
                <a:latin typeface="Arial" pitchFamily="34" charset="0"/>
              </a:defRPr>
            </a:lvl2pPr>
            <a:lvl3pPr marL="1143000" indent="-228600" defTabSz="171450" eaLnBrk="0" hangingPunct="0">
              <a:defRPr sz="2800">
                <a:solidFill>
                  <a:schemeClr val="tx1"/>
                </a:solidFill>
                <a:latin typeface="Arial" pitchFamily="34" charset="0"/>
              </a:defRPr>
            </a:lvl3pPr>
            <a:lvl4pPr marL="1600200" indent="-228600" defTabSz="171450" eaLnBrk="0" hangingPunct="0">
              <a:defRPr sz="2800">
                <a:solidFill>
                  <a:schemeClr val="tx1"/>
                </a:solidFill>
                <a:latin typeface="Arial" pitchFamily="34" charset="0"/>
              </a:defRPr>
            </a:lvl4pPr>
            <a:lvl5pPr marL="2057400" indent="-228600" defTabSz="171450" eaLnBrk="0" hangingPunct="0">
              <a:defRPr sz="2800">
                <a:solidFill>
                  <a:schemeClr val="tx1"/>
                </a:solidFill>
                <a:latin typeface="Arial" pitchFamily="34" charset="0"/>
              </a:defRPr>
            </a:lvl5pPr>
            <a:lvl6pPr marL="2514600" indent="-228600" defTabSz="17145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defTabSz="17145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defTabSz="17145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defTabSz="17145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spcBef>
                <a:spcPct val="50000"/>
              </a:spcBef>
            </a:pPr>
            <a:r>
              <a:rPr lang="en-US" sz="1600"/>
              <a:t>Foto:  M.E. Lacouture</a:t>
            </a:r>
          </a:p>
        </p:txBody>
      </p:sp>
      <p:sp>
        <p:nvSpPr>
          <p:cNvPr id="76807" name="Rectangle 11"/>
          <p:cNvSpPr>
            <a:spLocks noGrp="1" noChangeArrowheads="1"/>
          </p:cNvSpPr>
          <p:nvPr>
            <p:ph type="title"/>
          </p:nvPr>
        </p:nvSpPr>
        <p:spPr>
          <a:xfrm>
            <a:off x="1143000" y="122238"/>
            <a:ext cx="7100888" cy="735012"/>
          </a:xfrm>
        </p:spPr>
        <p:txBody>
          <a:bodyPr/>
          <a:lstStyle/>
          <a:p>
            <a:endParaRPr lang="en-US" dirty="0" smtClean="0"/>
          </a:p>
        </p:txBody>
      </p:sp>
    </p:spTree>
    <p:extLst>
      <p:ext uri="{BB962C8B-B14F-4D97-AF65-F5344CB8AC3E}">
        <p14:creationId xmlns:p14="http://schemas.microsoft.com/office/powerpoint/2010/main" val="1254273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smtClean="0">
              <a:solidFill>
                <a:schemeClr val="bg1"/>
              </a:solidFill>
            </a:endParaRPr>
          </a:p>
        </p:txBody>
      </p:sp>
      <p:sp>
        <p:nvSpPr>
          <p:cNvPr id="77827"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p>
        </p:txBody>
      </p:sp>
      <p:sp>
        <p:nvSpPr>
          <p:cNvPr id="77828"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3AF39B60-8C7F-494A-BC4E-0CC9D05BF91D}" type="slidenum">
              <a:rPr lang="en-GB" sz="1200" smtClean="0">
                <a:solidFill>
                  <a:schemeClr val="bg1"/>
                </a:solidFill>
              </a:rPr>
              <a:pPr/>
              <a:t>16</a:t>
            </a:fld>
            <a:endParaRPr lang="en-GB" sz="1200" smtClean="0">
              <a:solidFill>
                <a:schemeClr val="bg1"/>
              </a:solidFill>
            </a:endParaRPr>
          </a:p>
        </p:txBody>
      </p:sp>
      <p:pic>
        <p:nvPicPr>
          <p:cNvPr id="77829" name="Picture 5" descr="BoersmTORmucositis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981075"/>
            <a:ext cx="8820150" cy="52705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30" name="Text Box 6"/>
          <p:cNvSpPr txBox="1">
            <a:spLocks noChangeArrowheads="1"/>
          </p:cNvSpPr>
          <p:nvPr/>
        </p:nvSpPr>
        <p:spPr bwMode="auto">
          <a:xfrm>
            <a:off x="6948488" y="6165850"/>
            <a:ext cx="2198687"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90513" indent="-290513" defTabSz="171450" eaLnBrk="0" hangingPunct="0">
              <a:defRPr sz="2800">
                <a:solidFill>
                  <a:schemeClr val="tx1"/>
                </a:solidFill>
                <a:latin typeface="Arial" pitchFamily="34" charset="0"/>
              </a:defRPr>
            </a:lvl1pPr>
            <a:lvl2pPr marL="742950" indent="-285750" defTabSz="171450" eaLnBrk="0" hangingPunct="0">
              <a:defRPr sz="2800">
                <a:solidFill>
                  <a:schemeClr val="tx1"/>
                </a:solidFill>
                <a:latin typeface="Arial" pitchFamily="34" charset="0"/>
              </a:defRPr>
            </a:lvl2pPr>
            <a:lvl3pPr marL="1143000" indent="-228600" defTabSz="171450" eaLnBrk="0" hangingPunct="0">
              <a:defRPr sz="2800">
                <a:solidFill>
                  <a:schemeClr val="tx1"/>
                </a:solidFill>
                <a:latin typeface="Arial" pitchFamily="34" charset="0"/>
              </a:defRPr>
            </a:lvl3pPr>
            <a:lvl4pPr marL="1600200" indent="-228600" defTabSz="171450" eaLnBrk="0" hangingPunct="0">
              <a:defRPr sz="2800">
                <a:solidFill>
                  <a:schemeClr val="tx1"/>
                </a:solidFill>
                <a:latin typeface="Arial" pitchFamily="34" charset="0"/>
              </a:defRPr>
            </a:lvl4pPr>
            <a:lvl5pPr marL="2057400" indent="-228600" defTabSz="171450" eaLnBrk="0" hangingPunct="0">
              <a:defRPr sz="2800">
                <a:solidFill>
                  <a:schemeClr val="tx1"/>
                </a:solidFill>
                <a:latin typeface="Arial" pitchFamily="34" charset="0"/>
              </a:defRPr>
            </a:lvl5pPr>
            <a:lvl6pPr marL="2514600" indent="-228600" defTabSz="17145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defTabSz="17145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defTabSz="17145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defTabSz="17145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spcBef>
                <a:spcPct val="50000"/>
              </a:spcBef>
            </a:pPr>
            <a:r>
              <a:rPr lang="en-US" sz="1600"/>
              <a:t>Foto: M.E. Lacouture</a:t>
            </a:r>
          </a:p>
        </p:txBody>
      </p:sp>
      <p:sp>
        <p:nvSpPr>
          <p:cNvPr id="77831" name="Rectangle 11"/>
          <p:cNvSpPr>
            <a:spLocks noGrp="1" noChangeArrowheads="1"/>
          </p:cNvSpPr>
          <p:nvPr>
            <p:ph type="title"/>
          </p:nvPr>
        </p:nvSpPr>
        <p:spPr>
          <a:xfrm>
            <a:off x="1143000" y="122238"/>
            <a:ext cx="7100888" cy="735012"/>
          </a:xfrm>
        </p:spPr>
        <p:txBody>
          <a:bodyPr/>
          <a:lstStyle/>
          <a:p>
            <a:endParaRPr lang="en-US" dirty="0" smtClean="0"/>
          </a:p>
        </p:txBody>
      </p:sp>
    </p:spTree>
    <p:extLst>
      <p:ext uri="{BB962C8B-B14F-4D97-AF65-F5344CB8AC3E}">
        <p14:creationId xmlns:p14="http://schemas.microsoft.com/office/powerpoint/2010/main" val="40334625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jdelijke aanduiding voor datum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61443"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p>
        </p:txBody>
      </p:sp>
      <p:sp>
        <p:nvSpPr>
          <p:cNvPr id="61444"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D625A2F5-D71D-4768-9DE4-D286314E6534}" type="slidenum">
              <a:rPr lang="en-GB" sz="1200" smtClean="0">
                <a:solidFill>
                  <a:srgbClr val="111166"/>
                </a:solidFill>
              </a:rPr>
              <a:pPr/>
              <a:t>17</a:t>
            </a:fld>
            <a:endParaRPr lang="en-GB" sz="1200" smtClean="0">
              <a:solidFill>
                <a:srgbClr val="111166"/>
              </a:solidFill>
            </a:endParaRPr>
          </a:p>
        </p:txBody>
      </p:sp>
      <p:sp>
        <p:nvSpPr>
          <p:cNvPr id="61445" name="Rectangle 4"/>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sz="2600" i="1" dirty="0" smtClean="0">
                <a:solidFill>
                  <a:schemeClr val="tx2"/>
                </a:solidFill>
                <a:latin typeface="Times" charset="0"/>
              </a:rPr>
              <a:t>Diagnosen</a:t>
            </a:r>
            <a:endParaRPr lang="nl-NL" sz="2600" i="1" dirty="0">
              <a:solidFill>
                <a:schemeClr val="tx2"/>
              </a:solidFill>
              <a:latin typeface="Times" charset="0"/>
            </a:endParaRPr>
          </a:p>
        </p:txBody>
      </p:sp>
      <p:graphicFrame>
        <p:nvGraphicFramePr>
          <p:cNvPr id="7" name="Tabel 6"/>
          <p:cNvGraphicFramePr>
            <a:graphicFrameLocks noGrp="1"/>
          </p:cNvGraphicFramePr>
          <p:nvPr>
            <p:extLst>
              <p:ext uri="{D42A27DB-BD31-4B8C-83A1-F6EECF244321}">
                <p14:modId xmlns:p14="http://schemas.microsoft.com/office/powerpoint/2010/main" val="1662475367"/>
              </p:ext>
            </p:extLst>
          </p:nvPr>
        </p:nvGraphicFramePr>
        <p:xfrm>
          <a:off x="611560" y="2636912"/>
          <a:ext cx="7992888" cy="1483360"/>
        </p:xfrm>
        <a:graphic>
          <a:graphicData uri="http://schemas.openxmlformats.org/drawingml/2006/table">
            <a:tbl>
              <a:tblPr firstRow="1" bandRow="1">
                <a:tableStyleId>{5C22544A-7EE6-4342-B048-85BDC9FD1C3A}</a:tableStyleId>
              </a:tblPr>
              <a:tblGrid>
                <a:gridCol w="6336704"/>
                <a:gridCol w="1656184"/>
              </a:tblGrid>
              <a:tr h="370840">
                <a:tc>
                  <a:txBody>
                    <a:bodyPr/>
                    <a:lstStyle/>
                    <a:p>
                      <a:r>
                        <a:rPr lang="en-US" u="sng" dirty="0" smtClean="0">
                          <a:cs typeface="Times New Roman" pitchFamily="18" charset="0"/>
                        </a:rPr>
                        <a:t>Diagnose</a:t>
                      </a:r>
                      <a:endParaRPr lang="nl-NL" dirty="0"/>
                    </a:p>
                  </a:txBody>
                  <a:tcPr/>
                </a:tc>
                <a:tc>
                  <a:txBody>
                    <a:bodyPr/>
                    <a:lstStyle/>
                    <a:p>
                      <a:r>
                        <a:rPr lang="en-US" u="sng" dirty="0" err="1" smtClean="0">
                          <a:cs typeface="Times New Roman" pitchFamily="18" charset="0"/>
                        </a:rPr>
                        <a:t>Graad</a:t>
                      </a:r>
                      <a:endParaRPr lang="nl-NL" dirty="0"/>
                    </a:p>
                  </a:txBody>
                  <a:tcPr/>
                </a:tc>
              </a:tr>
              <a:tr h="370840">
                <a:tc>
                  <a:txBody>
                    <a:bodyPr/>
                    <a:lstStyle/>
                    <a:p>
                      <a:r>
                        <a:rPr lang="nl-NL" dirty="0" smtClean="0">
                          <a:solidFill>
                            <a:srgbClr val="002060"/>
                          </a:solidFill>
                          <a:cs typeface="Times New Roman" pitchFamily="18" charset="0"/>
                        </a:rPr>
                        <a:t>stomatitis</a:t>
                      </a:r>
                      <a:endParaRPr lang="nl-NL" dirty="0">
                        <a:solidFill>
                          <a:srgbClr val="002060"/>
                        </a:solidFill>
                        <a:latin typeface="+mn-lt"/>
                      </a:endParaRPr>
                    </a:p>
                  </a:txBody>
                  <a:tcPr/>
                </a:tc>
                <a:tc>
                  <a:txBody>
                    <a:bodyPr/>
                    <a:lstStyle/>
                    <a:p>
                      <a:r>
                        <a:rPr lang="en-US" dirty="0" smtClean="0">
                          <a:solidFill>
                            <a:schemeClr val="tx2"/>
                          </a:solidFill>
                          <a:latin typeface="+mn-lt"/>
                        </a:rPr>
                        <a:t>3</a:t>
                      </a:r>
                      <a:endParaRPr lang="nl-NL" dirty="0">
                        <a:solidFill>
                          <a:schemeClr val="tx2"/>
                        </a:solidFill>
                        <a:latin typeface="+mn-lt"/>
                      </a:endParaRPr>
                    </a:p>
                  </a:txBody>
                  <a:tcPr/>
                </a:tc>
              </a:tr>
              <a:tr h="370840">
                <a:tc>
                  <a:txBody>
                    <a:bodyPr/>
                    <a:lstStyle/>
                    <a:p>
                      <a:r>
                        <a:rPr lang="nl-NL" dirty="0" smtClean="0">
                          <a:solidFill>
                            <a:srgbClr val="002060"/>
                          </a:solidFill>
                          <a:cs typeface="Times New Roman" pitchFamily="18" charset="0"/>
                        </a:rPr>
                        <a:t>diarree</a:t>
                      </a:r>
                      <a:endParaRPr lang="nl-NL" dirty="0">
                        <a:solidFill>
                          <a:srgbClr val="002060"/>
                        </a:solidFill>
                        <a:latin typeface="+mn-lt"/>
                      </a:endParaRPr>
                    </a:p>
                  </a:txBody>
                  <a:tcPr/>
                </a:tc>
                <a:tc>
                  <a:txBody>
                    <a:bodyPr/>
                    <a:lstStyle/>
                    <a:p>
                      <a:r>
                        <a:rPr lang="en-US" dirty="0" smtClean="0">
                          <a:solidFill>
                            <a:schemeClr val="tx2"/>
                          </a:solidFill>
                          <a:latin typeface="+mn-lt"/>
                        </a:rPr>
                        <a:t>nee</a:t>
                      </a:r>
                      <a:endParaRPr lang="nl-NL" dirty="0">
                        <a:solidFill>
                          <a:schemeClr val="tx2"/>
                        </a:solidFill>
                        <a:latin typeface="+mn-lt"/>
                      </a:endParaRPr>
                    </a:p>
                  </a:txBody>
                  <a:tcPr/>
                </a:tc>
              </a:tr>
              <a:tr h="370840">
                <a:tc>
                  <a:txBody>
                    <a:bodyPr/>
                    <a:lstStyle/>
                    <a:p>
                      <a:r>
                        <a:rPr lang="nl-NL" dirty="0" smtClean="0">
                          <a:solidFill>
                            <a:srgbClr val="002060"/>
                          </a:solidFill>
                          <a:cs typeface="Times New Roman" pitchFamily="18" charset="0"/>
                        </a:rPr>
                        <a:t>HFSR (geen HFS), enige beperking ADL</a:t>
                      </a:r>
                      <a:endParaRPr lang="nl-NL" dirty="0">
                        <a:solidFill>
                          <a:srgbClr val="002060"/>
                        </a:solidFill>
                        <a:latin typeface="+mn-lt"/>
                      </a:endParaRPr>
                    </a:p>
                  </a:txBody>
                  <a:tcPr/>
                </a:tc>
                <a:tc>
                  <a:txBody>
                    <a:bodyPr/>
                    <a:lstStyle/>
                    <a:p>
                      <a:r>
                        <a:rPr lang="en-US" dirty="0" smtClean="0">
                          <a:solidFill>
                            <a:schemeClr val="tx2"/>
                          </a:solidFill>
                          <a:latin typeface="+mn-lt"/>
                        </a:rPr>
                        <a:t>2</a:t>
                      </a:r>
                      <a:endParaRPr lang="nl-NL" dirty="0">
                        <a:solidFill>
                          <a:schemeClr val="tx2"/>
                        </a:solidFill>
                        <a:latin typeface="+mn-lt"/>
                      </a:endParaRPr>
                    </a:p>
                  </a:txBody>
                  <a:tcPr/>
                </a:tc>
              </a:tr>
            </a:tbl>
          </a:graphicData>
        </a:graphic>
      </p:graphicFrame>
    </p:spTree>
    <p:extLst>
      <p:ext uri="{BB962C8B-B14F-4D97-AF65-F5344CB8AC3E}">
        <p14:creationId xmlns:p14="http://schemas.microsoft.com/office/powerpoint/2010/main" val="23585670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57338"/>
            <a:ext cx="9144000" cy="3733800"/>
          </a:xfrm>
        </p:spPr>
        <p:txBody>
          <a:bodyPr/>
          <a:lstStyle/>
          <a:p>
            <a:pPr eaLnBrk="1" hangingPunct="1">
              <a:lnSpc>
                <a:spcPct val="90000"/>
              </a:lnSpc>
            </a:pPr>
            <a:r>
              <a:rPr lang="nl-NL" sz="4400" dirty="0" smtClean="0">
                <a:solidFill>
                  <a:schemeClr val="tx2"/>
                </a:solidFill>
                <a:cs typeface="Times New Roman" pitchFamily="18" charset="0"/>
              </a:rPr>
              <a:t>Stomatitis</a:t>
            </a:r>
            <a:br>
              <a:rPr lang="nl-NL" sz="4400" dirty="0" smtClean="0">
                <a:solidFill>
                  <a:schemeClr val="tx2"/>
                </a:solidFill>
                <a:cs typeface="Times New Roman" pitchFamily="18" charset="0"/>
              </a:rPr>
            </a:br>
            <a:endParaRPr lang="nl-NL" sz="2800" dirty="0" smtClean="0">
              <a:solidFill>
                <a:schemeClr val="tx2"/>
              </a:solidFill>
              <a:cs typeface="Times New Roman" pitchFamily="18" charset="0"/>
            </a:endParaRPr>
          </a:p>
        </p:txBody>
      </p:sp>
    </p:spTree>
    <p:extLst>
      <p:ext uri="{BB962C8B-B14F-4D97-AF65-F5344CB8AC3E}">
        <p14:creationId xmlns:p14="http://schemas.microsoft.com/office/powerpoint/2010/main" val="1146882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jdelijke aanduiding voor inhoud 2"/>
          <p:cNvSpPr>
            <a:spLocks noGrp="1"/>
          </p:cNvSpPr>
          <p:nvPr>
            <p:ph idx="4294967295"/>
          </p:nvPr>
        </p:nvSpPr>
        <p:spPr bwMode="auto">
          <a:xfrm>
            <a:off x="4499992" y="4867871"/>
            <a:ext cx="4258916" cy="12311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indent="0">
              <a:buNone/>
            </a:pPr>
            <a:r>
              <a:rPr lang="nl-NL" sz="2000" u="sng" dirty="0">
                <a:cs typeface="Arial" pitchFamily="34" charset="0"/>
              </a:rPr>
              <a:t>Volgorde:</a:t>
            </a:r>
          </a:p>
          <a:p>
            <a:pPr marL="0" indent="0">
              <a:buFontTx/>
              <a:buAutoNum type="arabicPeriod"/>
            </a:pPr>
            <a:r>
              <a:rPr lang="nl-NL" sz="2000" dirty="0" smtClean="0">
                <a:cs typeface="Arial" pitchFamily="34" charset="0"/>
              </a:rPr>
              <a:t> subjectief </a:t>
            </a:r>
            <a:r>
              <a:rPr lang="nl-NL" sz="2000" dirty="0">
                <a:cs typeface="Arial" pitchFamily="34" charset="0"/>
              </a:rPr>
              <a:t>(vragen aan de patiënt)</a:t>
            </a:r>
          </a:p>
          <a:p>
            <a:pPr marL="0" indent="0">
              <a:buFontTx/>
              <a:buAutoNum type="arabicPeriod"/>
            </a:pPr>
            <a:r>
              <a:rPr lang="nl-NL" sz="2000" dirty="0" smtClean="0">
                <a:cs typeface="Arial" pitchFamily="34" charset="0"/>
              </a:rPr>
              <a:t> objectief </a:t>
            </a:r>
            <a:r>
              <a:rPr lang="nl-NL" sz="2000" dirty="0">
                <a:cs typeface="Arial" pitchFamily="34" charset="0"/>
              </a:rPr>
              <a:t>(</a:t>
            </a:r>
            <a:r>
              <a:rPr lang="nl-NL" sz="2000" dirty="0" smtClean="0">
                <a:cs typeface="Arial" pitchFamily="34" charset="0"/>
              </a:rPr>
              <a:t>mondonderzoek)</a:t>
            </a:r>
            <a:endParaRPr lang="nl-NL" dirty="0" smtClean="0">
              <a:cs typeface="Arial" pitchFamily="34" charset="0"/>
            </a:endParaRPr>
          </a:p>
        </p:txBody>
      </p:sp>
      <p:sp>
        <p:nvSpPr>
          <p:cNvPr id="56323" name="Tijdelijke aanduiding voor dianummer 3"/>
          <p:cNvSpPr txBox="1">
            <a:spLocks noGrp="1"/>
          </p:cNvSpPr>
          <p:nvPr/>
        </p:nvSpPr>
        <p:spPr bwMode="auto">
          <a:xfrm>
            <a:off x="8993965" y="6650385"/>
            <a:ext cx="150036" cy="24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1435" bIns="91435">
            <a:spAutoFit/>
          </a:bodyPr>
          <a:lstStyle>
            <a:lvl1pPr eaLnBrk="0" hangingPunct="0">
              <a:defRPr sz="3600" b="1">
                <a:solidFill>
                  <a:schemeClr val="bg1"/>
                </a:solidFill>
                <a:latin typeface="Arial" pitchFamily="34" charset="0"/>
                <a:ea typeface="Gill Sans"/>
                <a:cs typeface="Gill Sans"/>
                <a:sym typeface="Gill Sans"/>
              </a:defRPr>
            </a:lvl1pPr>
            <a:lvl2pPr marL="742950" indent="-285750" eaLnBrk="0" hangingPunct="0">
              <a:defRPr sz="3600" b="1">
                <a:solidFill>
                  <a:schemeClr val="bg1"/>
                </a:solidFill>
                <a:latin typeface="Arial" pitchFamily="34" charset="0"/>
                <a:ea typeface="Gill Sans"/>
                <a:cs typeface="Gill Sans"/>
                <a:sym typeface="Gill Sans"/>
              </a:defRPr>
            </a:lvl2pPr>
            <a:lvl3pPr marL="1143000" indent="-228600" eaLnBrk="0" hangingPunct="0">
              <a:defRPr sz="3600" b="1">
                <a:solidFill>
                  <a:schemeClr val="bg1"/>
                </a:solidFill>
                <a:latin typeface="Arial" pitchFamily="34" charset="0"/>
                <a:ea typeface="Gill Sans"/>
                <a:cs typeface="Gill Sans"/>
                <a:sym typeface="Gill Sans"/>
              </a:defRPr>
            </a:lvl3pPr>
            <a:lvl4pPr marL="1600200" indent="-228600" eaLnBrk="0" hangingPunct="0">
              <a:defRPr sz="3600" b="1">
                <a:solidFill>
                  <a:schemeClr val="bg1"/>
                </a:solidFill>
                <a:latin typeface="Arial" pitchFamily="34" charset="0"/>
                <a:ea typeface="Gill Sans"/>
                <a:cs typeface="Gill Sans"/>
                <a:sym typeface="Gill Sans"/>
              </a:defRPr>
            </a:lvl4pPr>
            <a:lvl5pPr marL="2057400" indent="-228600" eaLnBrk="0" hangingPunct="0">
              <a:defRPr sz="3600" b="1">
                <a:solidFill>
                  <a:schemeClr val="bg1"/>
                </a:solidFill>
                <a:latin typeface="Arial" pitchFamily="34" charset="0"/>
                <a:ea typeface="Gill Sans"/>
                <a:cs typeface="Gill Sans"/>
                <a:sym typeface="Gill Sans"/>
              </a:defRPr>
            </a:lvl5pPr>
            <a:lvl6pPr marL="25146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pPr algn="r" eaLnBrk="1" hangingPunct="1"/>
            <a:fld id="{EDB33EEE-2ECD-4139-9EC4-E4509678D1A6}" type="slidenum">
              <a:rPr lang="en-US" sz="800">
                <a:solidFill>
                  <a:schemeClr val="tx1"/>
                </a:solidFill>
                <a:latin typeface="Futura Lt BT"/>
                <a:ea typeface="MS PGothic" pitchFamily="34" charset="-128"/>
              </a:rPr>
              <a:pPr algn="r" eaLnBrk="1" hangingPunct="1"/>
              <a:t>19</a:t>
            </a:fld>
            <a:endParaRPr lang="en-US" sz="800">
              <a:solidFill>
                <a:schemeClr val="tx1"/>
              </a:solidFill>
              <a:latin typeface="Futura Lt BT"/>
              <a:ea typeface="MS PGothic" pitchFamily="34" charset="-128"/>
            </a:endParaRPr>
          </a:p>
        </p:txBody>
      </p:sp>
      <p:pic>
        <p:nvPicPr>
          <p:cNvPr id="5632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15" y="1341686"/>
            <a:ext cx="3914552" cy="475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sz="2600" i="1" dirty="0" smtClean="0">
                <a:solidFill>
                  <a:schemeClr val="tx2"/>
                </a:solidFill>
                <a:latin typeface="Times" charset="0"/>
              </a:rPr>
              <a:t>Stomatitis: assessment</a:t>
            </a:r>
            <a:endParaRPr lang="nl-NL" sz="2600" i="1" dirty="0">
              <a:solidFill>
                <a:schemeClr val="tx2"/>
              </a:solidFill>
              <a:latin typeface="Times" charset="0"/>
            </a:endParaRPr>
          </a:p>
        </p:txBody>
      </p:sp>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4" name="Tijdelijke aanduiding voor dianummer 3"/>
          <p:cNvSpPr>
            <a:spLocks noGrp="1"/>
          </p:cNvSpPr>
          <p:nvPr>
            <p:ph type="sldNum" sz="quarter" idx="12"/>
          </p:nvPr>
        </p:nvSpPr>
        <p:spPr/>
        <p:txBody>
          <a:bodyPr/>
          <a:lstStyle/>
          <a:p>
            <a:pPr>
              <a:defRPr/>
            </a:pPr>
            <a:fld id="{382AF8C3-FFD9-4431-8FFE-82F18ED25E38}" type="slidenum">
              <a:rPr lang="en-GB" smtClean="0"/>
              <a:pPr>
                <a:defRPr/>
              </a:pPr>
              <a:t>19</a:t>
            </a:fld>
            <a:endParaRPr lang="en-GB"/>
          </a:p>
        </p:txBody>
      </p:sp>
    </p:spTree>
    <p:extLst>
      <p:ext uri="{BB962C8B-B14F-4D97-AF65-F5344CB8AC3E}">
        <p14:creationId xmlns:p14="http://schemas.microsoft.com/office/powerpoint/2010/main" val="1472633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4099"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4100"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2EED8BDC-5A22-4EE9-BF88-3BB8248C36DE}" type="slidenum">
              <a:rPr lang="en-GB" sz="1200">
                <a:solidFill>
                  <a:schemeClr val="bg1"/>
                </a:solidFill>
              </a:rPr>
              <a:pPr/>
              <a:t>2</a:t>
            </a:fld>
            <a:endParaRPr lang="en-GB" sz="1200">
              <a:solidFill>
                <a:schemeClr val="bg1"/>
              </a:solidFill>
            </a:endParaRPr>
          </a:p>
        </p:txBody>
      </p:sp>
      <p:sp>
        <p:nvSpPr>
          <p:cNvPr id="4101" name="Rectangle 3"/>
          <p:cNvSpPr>
            <a:spLocks noGrp="1" noChangeArrowheads="1"/>
          </p:cNvSpPr>
          <p:nvPr>
            <p:ph type="body" sz="half" idx="4294967295"/>
          </p:nvPr>
        </p:nvSpPr>
        <p:spPr>
          <a:xfrm>
            <a:off x="755650" y="1125538"/>
            <a:ext cx="7710488" cy="5256212"/>
          </a:xfrm>
        </p:spPr>
        <p:txBody>
          <a:bodyPr/>
          <a:lstStyle/>
          <a:p>
            <a:pPr marL="361950" indent="-361950" eaLnBrk="1" hangingPunct="1">
              <a:lnSpc>
                <a:spcPct val="110000"/>
              </a:lnSpc>
              <a:buFontTx/>
              <a:buNone/>
            </a:pPr>
            <a:r>
              <a:rPr lang="nl-NL" sz="2000" dirty="0" smtClean="0"/>
              <a:t>18.50 - 18.55 ( 5 minuten)	Inleiding</a:t>
            </a:r>
          </a:p>
          <a:p>
            <a:pPr marL="361950" indent="-361950" eaLnBrk="1" hangingPunct="1">
              <a:lnSpc>
                <a:spcPct val="110000"/>
              </a:lnSpc>
              <a:buFontTx/>
              <a:buNone/>
            </a:pPr>
            <a:endParaRPr lang="nl-NL" sz="2000" dirty="0" smtClean="0"/>
          </a:p>
          <a:p>
            <a:pPr marL="361950" indent="-361950" eaLnBrk="1" hangingPunct="1">
              <a:lnSpc>
                <a:spcPct val="110000"/>
              </a:lnSpc>
              <a:buFontTx/>
              <a:buNone/>
            </a:pPr>
            <a:r>
              <a:rPr lang="nl-NL" sz="2000" dirty="0" smtClean="0"/>
              <a:t>18.55 - 19.15 (20 minuten) 	Casus 1: patiënt op sunitinib</a:t>
            </a:r>
          </a:p>
          <a:p>
            <a:pPr marL="361950" indent="-361950" eaLnBrk="1" hangingPunct="1">
              <a:lnSpc>
                <a:spcPct val="110000"/>
              </a:lnSpc>
              <a:buFontTx/>
              <a:buNone/>
            </a:pPr>
            <a:endParaRPr lang="nl-NL" sz="2000" dirty="0" smtClean="0"/>
          </a:p>
          <a:p>
            <a:pPr marL="361950" indent="-361950" eaLnBrk="1" hangingPunct="1">
              <a:lnSpc>
                <a:spcPct val="110000"/>
              </a:lnSpc>
              <a:buFontTx/>
              <a:buNone/>
            </a:pPr>
            <a:r>
              <a:rPr lang="nl-NL" sz="2000" dirty="0" smtClean="0"/>
              <a:t>19.15 			</a:t>
            </a:r>
            <a:r>
              <a:rPr lang="nl-NL" sz="2000" dirty="0" smtClean="0"/>
              <a:t>	Pauze</a:t>
            </a:r>
            <a:endParaRPr lang="nl-NL" sz="2000" dirty="0" smtClean="0"/>
          </a:p>
          <a:p>
            <a:pPr marL="361950" indent="-361950" eaLnBrk="1" hangingPunct="1">
              <a:lnSpc>
                <a:spcPct val="110000"/>
              </a:lnSpc>
              <a:buFontTx/>
              <a:buNone/>
            </a:pPr>
            <a:endParaRPr lang="nl-NL" sz="2000" dirty="0" smtClean="0"/>
          </a:p>
          <a:p>
            <a:pPr marL="361950" indent="-361950" eaLnBrk="1" hangingPunct="1">
              <a:lnSpc>
                <a:spcPct val="110000"/>
              </a:lnSpc>
              <a:buFontTx/>
              <a:buNone/>
            </a:pPr>
            <a:r>
              <a:rPr lang="nl-NL" sz="2000" dirty="0" smtClean="0"/>
              <a:t>19.30 - 20.30 (60 minuten) 	Casus 2: patiënt op </a:t>
            </a:r>
            <a:r>
              <a:rPr lang="nl-NL" sz="2000" dirty="0" err="1" smtClean="0"/>
              <a:t>panitumumab</a:t>
            </a:r>
            <a:r>
              <a:rPr lang="nl-NL" sz="2000" dirty="0" smtClean="0"/>
              <a:t/>
            </a:r>
            <a:br>
              <a:rPr lang="nl-NL" sz="2000" dirty="0" smtClean="0"/>
            </a:br>
            <a:r>
              <a:rPr lang="nl-NL" sz="2000" dirty="0" smtClean="0"/>
              <a:t>  		</a:t>
            </a:r>
          </a:p>
          <a:p>
            <a:pPr marL="361950" indent="-361950" eaLnBrk="1" hangingPunct="1">
              <a:lnSpc>
                <a:spcPct val="110000"/>
              </a:lnSpc>
              <a:buFontTx/>
              <a:buNone/>
            </a:pPr>
            <a:r>
              <a:rPr lang="nl-NL" sz="2000" dirty="0" smtClean="0"/>
              <a:t>20.30 			</a:t>
            </a:r>
            <a:r>
              <a:rPr lang="nl-NL" sz="2000" dirty="0" smtClean="0"/>
              <a:t>	Afsluiting</a:t>
            </a:r>
            <a:endParaRPr lang="nl-NL" sz="2000" dirty="0" smtClean="0"/>
          </a:p>
          <a:p>
            <a:pPr marL="361950" indent="-361950" eaLnBrk="1" hangingPunct="1">
              <a:lnSpc>
                <a:spcPct val="110000"/>
              </a:lnSpc>
              <a:buFontTx/>
              <a:buNone/>
            </a:pPr>
            <a:endParaRPr lang="nl-NL" sz="1600" dirty="0" smtClean="0">
              <a:latin typeface="Arial Narrow" pitchFamily="34" charset="0"/>
            </a:endParaRPr>
          </a:p>
        </p:txBody>
      </p:sp>
      <p:sp>
        <p:nvSpPr>
          <p:cNvPr id="4102" name="Rectangle 4"/>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i="1">
                <a:solidFill>
                  <a:schemeClr val="tx2"/>
                </a:solidFill>
                <a:latin typeface="Times" charset="0"/>
              </a:rPr>
              <a:t>Agenda</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jdelijke aanduiding voor datum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50179"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50180"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11720C86-670C-467E-9EF3-56F5E4C28650}" type="slidenum">
              <a:rPr lang="en-GB" sz="1200">
                <a:solidFill>
                  <a:srgbClr val="111166"/>
                </a:solidFill>
              </a:rPr>
              <a:pPr/>
              <a:t>20</a:t>
            </a:fld>
            <a:endParaRPr lang="en-GB" sz="1200">
              <a:solidFill>
                <a:srgbClr val="111166"/>
              </a:solidFill>
            </a:endParaRPr>
          </a:p>
        </p:txBody>
      </p:sp>
      <p:sp>
        <p:nvSpPr>
          <p:cNvPr id="46085" name="Tijdelijke aanduiding voor inhoud 2"/>
          <p:cNvSpPr>
            <a:spLocks noGrp="1"/>
          </p:cNvSpPr>
          <p:nvPr>
            <p:ph idx="4294967295"/>
          </p:nvPr>
        </p:nvSpPr>
        <p:spPr>
          <a:xfrm>
            <a:off x="395288" y="1196975"/>
            <a:ext cx="8748712" cy="5170488"/>
          </a:xfrm>
        </p:spPr>
        <p:txBody>
          <a:bodyPr lIns="0" tIns="0" rIns="0" bIns="0">
            <a:spAutoFit/>
          </a:bodyPr>
          <a:lstStyle/>
          <a:p>
            <a:pPr marL="0" indent="0">
              <a:buNone/>
              <a:defRPr/>
            </a:pPr>
            <a:r>
              <a:rPr lang="nl-NL" sz="2800" dirty="0"/>
              <a:t>Vraag aan patiënt voordat je in de mond kijkt:</a:t>
            </a:r>
          </a:p>
          <a:p>
            <a:pPr lvl="1">
              <a:defRPr/>
            </a:pPr>
            <a:r>
              <a:rPr lang="nl-NL" sz="2400" dirty="0"/>
              <a:t>orale mucositis/stomatitis (symptomatisch/functioneel)</a:t>
            </a:r>
          </a:p>
          <a:p>
            <a:pPr lvl="1">
              <a:defRPr/>
            </a:pPr>
            <a:r>
              <a:rPr lang="nl-NL" sz="2400" kern="1200" dirty="0">
                <a:solidFill>
                  <a:srgbClr val="FFFFFF"/>
                </a:solidFill>
              </a:rPr>
              <a:t>problemen met eten of drinken</a:t>
            </a:r>
            <a:endParaRPr lang="en-US" sz="2400" kern="1200" dirty="0">
              <a:solidFill>
                <a:srgbClr val="FFFFFF"/>
              </a:solidFill>
            </a:endParaRPr>
          </a:p>
          <a:p>
            <a:pPr lvl="1">
              <a:defRPr/>
            </a:pPr>
            <a:r>
              <a:rPr lang="nl-NL" sz="2400" dirty="0"/>
              <a:t>orale </a:t>
            </a:r>
            <a:r>
              <a:rPr lang="nl-NL" sz="2400" kern="1200" dirty="0">
                <a:solidFill>
                  <a:srgbClr val="FFFFFF"/>
                </a:solidFill>
              </a:rPr>
              <a:t>pijn</a:t>
            </a:r>
            <a:endParaRPr lang="en-US" sz="2400" kern="1200" dirty="0">
              <a:solidFill>
                <a:srgbClr val="FFFFFF"/>
              </a:solidFill>
            </a:endParaRPr>
          </a:p>
          <a:p>
            <a:pPr lvl="1" eaLnBrk="1" hangingPunct="1">
              <a:defRPr/>
            </a:pPr>
            <a:r>
              <a:rPr lang="nl-NL" sz="2400" kern="1200" dirty="0">
                <a:solidFill>
                  <a:srgbClr val="FFFFFF"/>
                </a:solidFill>
              </a:rPr>
              <a:t>stem veranderingen (o.a. heesheid)</a:t>
            </a:r>
            <a:endParaRPr lang="en-US" sz="2400" kern="1200" dirty="0">
              <a:solidFill>
                <a:srgbClr val="FFFFFF"/>
              </a:solidFill>
            </a:endParaRPr>
          </a:p>
          <a:p>
            <a:pPr lvl="1" eaLnBrk="1" hangingPunct="1">
              <a:defRPr/>
            </a:pPr>
            <a:r>
              <a:rPr lang="nl-NL" sz="2400" kern="1200" dirty="0">
                <a:solidFill>
                  <a:srgbClr val="FFFFFF"/>
                </a:solidFill>
              </a:rPr>
              <a:t>smaak veranderingen (d</a:t>
            </a:r>
            <a:r>
              <a:rPr lang="nl-NL" sz="2400" dirty="0"/>
              <a:t>ysgeusie)</a:t>
            </a:r>
          </a:p>
          <a:p>
            <a:pPr lvl="1" eaLnBrk="1" hangingPunct="1">
              <a:defRPr/>
            </a:pPr>
            <a:r>
              <a:rPr lang="nl-NL" sz="2400" kern="1200" dirty="0">
                <a:solidFill>
                  <a:srgbClr val="FFFFFF"/>
                </a:solidFill>
              </a:rPr>
              <a:t>slikklachten (dysfagie)</a:t>
            </a:r>
            <a:endParaRPr lang="en-US" sz="2400" kern="1200" dirty="0">
              <a:solidFill>
                <a:srgbClr val="FFFFFF"/>
              </a:solidFill>
            </a:endParaRPr>
          </a:p>
          <a:p>
            <a:pPr lvl="1" eaLnBrk="1" hangingPunct="1">
              <a:defRPr/>
            </a:pPr>
            <a:r>
              <a:rPr lang="nl-NL" sz="2400" kern="1200" dirty="0">
                <a:solidFill>
                  <a:srgbClr val="FFFFFF"/>
                </a:solidFill>
              </a:rPr>
              <a:t>reuk veranderingen</a:t>
            </a:r>
            <a:endParaRPr lang="en-US" sz="2400" kern="1200" dirty="0">
              <a:solidFill>
                <a:srgbClr val="FFFFFF"/>
              </a:solidFill>
            </a:endParaRPr>
          </a:p>
          <a:p>
            <a:pPr lvl="1">
              <a:defRPr/>
            </a:pPr>
            <a:r>
              <a:rPr lang="nl-NL" sz="2400" dirty="0"/>
              <a:t>pijnlijke lippen</a:t>
            </a:r>
          </a:p>
          <a:p>
            <a:pPr lvl="1">
              <a:defRPr/>
            </a:pPr>
            <a:r>
              <a:rPr lang="nl-NL" sz="2400" dirty="0"/>
              <a:t>mondbranden (orale </a:t>
            </a:r>
            <a:r>
              <a:rPr lang="nl-NL" sz="2400" dirty="0" err="1"/>
              <a:t>dysesthesie</a:t>
            </a:r>
            <a:r>
              <a:rPr lang="nl-NL" sz="2400" dirty="0"/>
              <a:t>)</a:t>
            </a:r>
          </a:p>
        </p:txBody>
      </p:sp>
      <p:sp>
        <p:nvSpPr>
          <p:cNvPr id="50182" name="Tijdelijke aanduiding voor dianummer 3"/>
          <p:cNvSpPr txBox="1">
            <a:spLocks noGrp="1"/>
          </p:cNvSpPr>
          <p:nvPr/>
        </p:nvSpPr>
        <p:spPr bwMode="auto">
          <a:xfrm>
            <a:off x="8936263" y="6650038"/>
            <a:ext cx="207739" cy="24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1430" bIns="91430">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r" eaLnBrk="1" hangingPunct="1"/>
            <a:fld id="{348AC145-DE18-4207-84D0-3B0003AFEB02}" type="slidenum">
              <a:rPr lang="en-US" sz="800">
                <a:solidFill>
                  <a:srgbClr val="FFFFFF"/>
                </a:solidFill>
                <a:latin typeface="Futura Lt BT"/>
                <a:ea typeface="MS PGothic" pitchFamily="34" charset="-128"/>
              </a:rPr>
              <a:pPr algn="r" eaLnBrk="1" hangingPunct="1"/>
              <a:t>20</a:t>
            </a:fld>
            <a:endParaRPr lang="en-US" sz="800">
              <a:solidFill>
                <a:srgbClr val="FFFFFF"/>
              </a:solidFill>
              <a:latin typeface="Futura Lt BT"/>
              <a:ea typeface="MS PGothic" pitchFamily="34" charset="-128"/>
            </a:endParaRPr>
          </a:p>
        </p:txBody>
      </p:sp>
      <p:sp>
        <p:nvSpPr>
          <p:cNvPr id="50183" name="Rectangle 13"/>
          <p:cNvSpPr>
            <a:spLocks noChangeArrowheads="1"/>
          </p:cNvSpPr>
          <p:nvPr/>
        </p:nvSpPr>
        <p:spPr bwMode="auto">
          <a:xfrm>
            <a:off x="1143000" y="122238"/>
            <a:ext cx="7100888"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sz="2600" i="1">
                <a:solidFill>
                  <a:srgbClr val="111166"/>
                </a:solidFill>
                <a:latin typeface="Times" charset="0"/>
              </a:rPr>
              <a:t>Subjectief </a:t>
            </a:r>
          </a:p>
        </p:txBody>
      </p:sp>
    </p:spTree>
    <p:extLst>
      <p:ext uri="{BB962C8B-B14F-4D97-AF65-F5344CB8AC3E}">
        <p14:creationId xmlns:p14="http://schemas.microsoft.com/office/powerpoint/2010/main" val="3901304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jdelijke aanduiding voor inhoud 2"/>
          <p:cNvSpPr>
            <a:spLocks noGrp="1"/>
          </p:cNvSpPr>
          <p:nvPr>
            <p:ph idx="4294967295"/>
          </p:nvPr>
        </p:nvSpPr>
        <p:spPr bwMode="auto">
          <a:xfrm>
            <a:off x="251148" y="1015752"/>
            <a:ext cx="8229823" cy="55338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342665" indent="-342665"/>
            <a:endParaRPr lang="en-US" sz="900" dirty="0"/>
          </a:p>
          <a:p>
            <a:pPr marL="342665" indent="-342665">
              <a:buFont typeface="Times" pitchFamily="18" charset="0"/>
              <a:buAutoNum type="arabicPeriod"/>
            </a:pPr>
            <a:r>
              <a:rPr lang="nl-NL" sz="1600" dirty="0"/>
              <a:t>Informeer de patiënt over de het doel en de wijze van het mondinspectie</a:t>
            </a:r>
            <a:endParaRPr lang="en-US" sz="1600" dirty="0"/>
          </a:p>
          <a:p>
            <a:pPr marL="342665" indent="-342665">
              <a:buFont typeface="Times" pitchFamily="18" charset="0"/>
              <a:buAutoNum type="arabicPeriod"/>
            </a:pPr>
            <a:r>
              <a:rPr lang="nl-NL" sz="1600" dirty="0"/>
              <a:t>Breng de patiënt in de juiste houding </a:t>
            </a:r>
          </a:p>
          <a:p>
            <a:pPr marL="342665" indent="-342665">
              <a:buFont typeface="Times" pitchFamily="18" charset="0"/>
              <a:buAutoNum type="arabicPeriod"/>
            </a:pPr>
            <a:r>
              <a:rPr lang="nl-NL" sz="1600" dirty="0"/>
              <a:t>Zorg dat alle benodigde materialen aanwezig zijn.</a:t>
            </a:r>
            <a:endParaRPr lang="en-US" sz="1600" dirty="0"/>
          </a:p>
          <a:p>
            <a:pPr marL="342665" indent="-342665">
              <a:buFont typeface="Times" pitchFamily="18" charset="0"/>
              <a:buAutoNum type="arabicPeriod"/>
            </a:pPr>
            <a:r>
              <a:rPr lang="nl-NL" sz="1600" dirty="0"/>
              <a:t>Was de handen en trek handschoenen aan.</a:t>
            </a:r>
            <a:endParaRPr lang="en-US" sz="1600" dirty="0"/>
          </a:p>
          <a:p>
            <a:pPr marL="342665" indent="-342665">
              <a:buFont typeface="Times" pitchFamily="18" charset="0"/>
              <a:buAutoNum type="arabicPeriod"/>
            </a:pPr>
            <a:r>
              <a:rPr lang="nl-NL" sz="1600" dirty="0"/>
              <a:t>Onderzoek de lippen en mondhoeken (</a:t>
            </a:r>
            <a:r>
              <a:rPr lang="nl-NL" sz="1600" dirty="0" err="1"/>
              <a:t>ev</a:t>
            </a:r>
            <a:r>
              <a:rPr lang="nl-NL" sz="1600" dirty="0"/>
              <a:t> vaseline) </a:t>
            </a:r>
            <a:endParaRPr lang="en-US" sz="1600" dirty="0"/>
          </a:p>
          <a:p>
            <a:pPr marL="342665" indent="-342665">
              <a:buFont typeface="Times" pitchFamily="18" charset="0"/>
              <a:buAutoNum type="arabicPeriod"/>
            </a:pPr>
            <a:r>
              <a:rPr lang="nl-NL" sz="1600" dirty="0"/>
              <a:t>Onderzoek de binnenzijde van de lippen en wangen</a:t>
            </a:r>
          </a:p>
          <a:p>
            <a:pPr marL="342665" indent="-342665">
              <a:buFont typeface="Times" pitchFamily="18" charset="0"/>
              <a:buAutoNum type="arabicPeriod"/>
            </a:pPr>
            <a:r>
              <a:rPr lang="nl-NL" sz="1600" dirty="0"/>
              <a:t>Onderzoek de tong door voorzichtig  met een gaasje de tongpunt vast te pakken, bekijk de zijkanten. Vraag de tongpunt tegen het gehemelte te zetten en bekijk de mondbodem. Onderzoek het achterste gedeelte van de tong (tongbasis) door met de spatel voorzichtig op de tong te drukken. Houd rekening met braakreflex.</a:t>
            </a:r>
            <a:endParaRPr lang="en-US" sz="1600" dirty="0"/>
          </a:p>
          <a:p>
            <a:pPr marL="342665" indent="-342665">
              <a:buFont typeface="Times" pitchFamily="18" charset="0"/>
              <a:buAutoNum type="arabicPeriod"/>
            </a:pPr>
            <a:r>
              <a:rPr lang="nl-NL" sz="1600" dirty="0"/>
              <a:t>Breng het hoofd van de patiënt achterover en bekijk het gehemelte</a:t>
            </a:r>
            <a:endParaRPr lang="en-US" sz="1600" dirty="0"/>
          </a:p>
          <a:p>
            <a:pPr marL="342665" indent="-342665">
              <a:buFont typeface="Times" pitchFamily="18" charset="0"/>
              <a:buAutoNum type="arabicPeriod"/>
            </a:pPr>
            <a:r>
              <a:rPr lang="nl-NL" sz="1600" dirty="0"/>
              <a:t>Onderzoek het tandvlees/de kaakwallen</a:t>
            </a:r>
            <a:endParaRPr lang="en-US" sz="1600" dirty="0"/>
          </a:p>
          <a:p>
            <a:pPr marL="342665" indent="-342665">
              <a:buFont typeface="Times" pitchFamily="18" charset="0"/>
              <a:buAutoNum type="arabicPeriod"/>
            </a:pPr>
            <a:r>
              <a:rPr lang="nl-NL" sz="1600" dirty="0"/>
              <a:t>Trek de handschoenen uit en was de handen</a:t>
            </a:r>
            <a:endParaRPr lang="en-US" sz="1600" dirty="0"/>
          </a:p>
          <a:p>
            <a:pPr marL="342665" indent="-342665">
              <a:buFont typeface="Times" pitchFamily="18" charset="0"/>
              <a:buAutoNum type="arabicPeriod"/>
            </a:pPr>
            <a:r>
              <a:rPr lang="nl-NL" sz="1600" dirty="0"/>
              <a:t>Noteer de bevindingen op het </a:t>
            </a:r>
            <a:r>
              <a:rPr lang="nl-NL" altLang="nl-NL" sz="1600" dirty="0"/>
              <a:t>‘</a:t>
            </a:r>
            <a:r>
              <a:rPr lang="nl-NL" sz="1600" dirty="0"/>
              <a:t>Data Collection Sheet/CRF</a:t>
            </a:r>
            <a:r>
              <a:rPr lang="nl-NL" altLang="nl-NL" sz="1600" dirty="0"/>
              <a:t>’</a:t>
            </a:r>
            <a:endParaRPr lang="nl-NL" sz="1600" dirty="0"/>
          </a:p>
          <a:p>
            <a:pPr marL="342665" indent="-342665">
              <a:buFont typeface="Times" pitchFamily="18" charset="0"/>
              <a:buAutoNum type="arabicPeriod"/>
            </a:pPr>
            <a:r>
              <a:rPr lang="nl-NL" sz="1600" dirty="0"/>
              <a:t>Meldt de bevindingen aan de patiënt en geef voorlichting over de mondverzorging </a:t>
            </a:r>
          </a:p>
          <a:p>
            <a:pPr marL="342665" indent="-342665">
              <a:buFont typeface="Times" pitchFamily="18" charset="0"/>
              <a:buAutoNum type="arabicPeriod"/>
            </a:pPr>
            <a:r>
              <a:rPr lang="nl-NL" sz="1600" dirty="0"/>
              <a:t>Pas, indien nodig, het verpleegplan </a:t>
            </a:r>
            <a:r>
              <a:rPr lang="nl-NL" sz="1600" dirty="0" smtClean="0"/>
              <a:t>aan</a:t>
            </a:r>
            <a:endParaRPr lang="nl-NL" sz="1600" dirty="0"/>
          </a:p>
        </p:txBody>
      </p:sp>
      <p:sp>
        <p:nvSpPr>
          <p:cNvPr id="57347" name="Tijdelijke aanduiding voor dianummer 3"/>
          <p:cNvSpPr txBox="1">
            <a:spLocks noGrp="1"/>
          </p:cNvSpPr>
          <p:nvPr/>
        </p:nvSpPr>
        <p:spPr bwMode="auto">
          <a:xfrm>
            <a:off x="8993965" y="6650385"/>
            <a:ext cx="150036" cy="24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1435" bIns="91435">
            <a:spAutoFit/>
          </a:bodyPr>
          <a:lstStyle>
            <a:lvl1pPr eaLnBrk="0" hangingPunct="0">
              <a:defRPr sz="3600" b="1">
                <a:solidFill>
                  <a:schemeClr val="bg1"/>
                </a:solidFill>
                <a:latin typeface="Arial" pitchFamily="34" charset="0"/>
                <a:ea typeface="Gill Sans"/>
                <a:cs typeface="Gill Sans"/>
                <a:sym typeface="Gill Sans"/>
              </a:defRPr>
            </a:lvl1pPr>
            <a:lvl2pPr marL="742950" indent="-285750" eaLnBrk="0" hangingPunct="0">
              <a:defRPr sz="3600" b="1">
                <a:solidFill>
                  <a:schemeClr val="bg1"/>
                </a:solidFill>
                <a:latin typeface="Arial" pitchFamily="34" charset="0"/>
                <a:ea typeface="Gill Sans"/>
                <a:cs typeface="Gill Sans"/>
                <a:sym typeface="Gill Sans"/>
              </a:defRPr>
            </a:lvl2pPr>
            <a:lvl3pPr marL="1143000" indent="-228600" eaLnBrk="0" hangingPunct="0">
              <a:defRPr sz="3600" b="1">
                <a:solidFill>
                  <a:schemeClr val="bg1"/>
                </a:solidFill>
                <a:latin typeface="Arial" pitchFamily="34" charset="0"/>
                <a:ea typeface="Gill Sans"/>
                <a:cs typeface="Gill Sans"/>
                <a:sym typeface="Gill Sans"/>
              </a:defRPr>
            </a:lvl3pPr>
            <a:lvl4pPr marL="1600200" indent="-228600" eaLnBrk="0" hangingPunct="0">
              <a:defRPr sz="3600" b="1">
                <a:solidFill>
                  <a:schemeClr val="bg1"/>
                </a:solidFill>
                <a:latin typeface="Arial" pitchFamily="34" charset="0"/>
                <a:ea typeface="Gill Sans"/>
                <a:cs typeface="Gill Sans"/>
                <a:sym typeface="Gill Sans"/>
              </a:defRPr>
            </a:lvl4pPr>
            <a:lvl5pPr marL="2057400" indent="-228600" eaLnBrk="0" hangingPunct="0">
              <a:defRPr sz="3600" b="1">
                <a:solidFill>
                  <a:schemeClr val="bg1"/>
                </a:solidFill>
                <a:latin typeface="Arial" pitchFamily="34" charset="0"/>
                <a:ea typeface="Gill Sans"/>
                <a:cs typeface="Gill Sans"/>
                <a:sym typeface="Gill Sans"/>
              </a:defRPr>
            </a:lvl5pPr>
            <a:lvl6pPr marL="25146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pPr algn="r" eaLnBrk="1" hangingPunct="1"/>
            <a:fld id="{6B782253-827F-452D-B887-3BFC16EB1080}" type="slidenum">
              <a:rPr lang="en-US" sz="800">
                <a:solidFill>
                  <a:schemeClr val="tx1"/>
                </a:solidFill>
                <a:latin typeface="Futura Lt BT"/>
                <a:ea typeface="MS PGothic" pitchFamily="34" charset="-128"/>
              </a:rPr>
              <a:pPr algn="r" eaLnBrk="1" hangingPunct="1"/>
              <a:t>21</a:t>
            </a:fld>
            <a:endParaRPr lang="en-US" sz="800">
              <a:solidFill>
                <a:schemeClr val="tx1"/>
              </a:solidFill>
              <a:latin typeface="Futura Lt BT"/>
              <a:ea typeface="MS PGothic" pitchFamily="34" charset="-128"/>
            </a:endParaRPr>
          </a:p>
        </p:txBody>
      </p:sp>
      <p:sp>
        <p:nvSpPr>
          <p:cNvPr id="57348" name="Rectangle 13"/>
          <p:cNvSpPr>
            <a:spLocks noChangeArrowheads="1"/>
          </p:cNvSpPr>
          <p:nvPr/>
        </p:nvSpPr>
        <p:spPr bwMode="auto">
          <a:xfrm>
            <a:off x="776883" y="122783"/>
            <a:ext cx="7467451"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nSpc>
                <a:spcPct val="96000"/>
              </a:lnSpc>
            </a:pPr>
            <a:r>
              <a:rPr lang="nl-NL" dirty="0">
                <a:cs typeface="Arial" pitchFamily="34" charset="0"/>
              </a:rPr>
              <a:t>Werkwijze mondinspectie (algemene principes)</a:t>
            </a:r>
          </a:p>
        </p:txBody>
      </p:sp>
      <p:pic>
        <p:nvPicPr>
          <p:cNvPr id="5734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58" y="1556792"/>
            <a:ext cx="2540496" cy="169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1143000" y="122238"/>
            <a:ext cx="774948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sz="2600" i="1" dirty="0" smtClean="0">
                <a:solidFill>
                  <a:schemeClr val="tx2"/>
                </a:solidFill>
                <a:latin typeface="Times" charset="0"/>
              </a:rPr>
              <a:t>Stomatitis: mondonderzoek (algemene principes)</a:t>
            </a:r>
            <a:endParaRPr lang="nl-NL" sz="2600" i="1" dirty="0">
              <a:solidFill>
                <a:schemeClr val="tx2"/>
              </a:solidFill>
              <a:latin typeface="Times" charset="0"/>
            </a:endParaRPr>
          </a:p>
        </p:txBody>
      </p:sp>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4" name="Tijdelijke aanduiding voor dianummer 3"/>
          <p:cNvSpPr>
            <a:spLocks noGrp="1"/>
          </p:cNvSpPr>
          <p:nvPr>
            <p:ph type="sldNum" sz="quarter" idx="12"/>
          </p:nvPr>
        </p:nvSpPr>
        <p:spPr/>
        <p:txBody>
          <a:bodyPr/>
          <a:lstStyle/>
          <a:p>
            <a:pPr>
              <a:defRPr/>
            </a:pPr>
            <a:fld id="{382AF8C3-FFD9-4431-8FFE-82F18ED25E38}" type="slidenum">
              <a:rPr lang="en-GB" smtClean="0"/>
              <a:pPr>
                <a:defRPr/>
              </a:pPr>
              <a:t>21</a:t>
            </a:fld>
            <a:endParaRPr lang="en-GB"/>
          </a:p>
        </p:txBody>
      </p:sp>
    </p:spTree>
    <p:extLst>
      <p:ext uri="{BB962C8B-B14F-4D97-AF65-F5344CB8AC3E}">
        <p14:creationId xmlns:p14="http://schemas.microsoft.com/office/powerpoint/2010/main" val="42824069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atum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53251"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53252"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A5089CB1-7A98-4EDD-BCCC-61C368916A96}" type="slidenum">
              <a:rPr lang="en-GB" sz="1200">
                <a:solidFill>
                  <a:srgbClr val="111166"/>
                </a:solidFill>
              </a:rPr>
              <a:pPr/>
              <a:t>22</a:t>
            </a:fld>
            <a:endParaRPr lang="en-GB" sz="1200">
              <a:solidFill>
                <a:srgbClr val="111166"/>
              </a:solidFill>
            </a:endParaRPr>
          </a:p>
        </p:txBody>
      </p:sp>
      <p:sp>
        <p:nvSpPr>
          <p:cNvPr id="53253" name="Slide Number Placeholder 3"/>
          <p:cNvSpPr txBox="1">
            <a:spLocks noGrp="1"/>
          </p:cNvSpPr>
          <p:nvPr/>
        </p:nvSpPr>
        <p:spPr bwMode="auto">
          <a:xfrm>
            <a:off x="8993971" y="6650038"/>
            <a:ext cx="150031" cy="24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1430" bIns="91430">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r" eaLnBrk="1" hangingPunct="1"/>
            <a:fld id="{8D5E1C22-773B-4268-85EF-A6EA29219B4B}" type="slidenum">
              <a:rPr lang="en-US" sz="800">
                <a:solidFill>
                  <a:srgbClr val="FFFFFF"/>
                </a:solidFill>
                <a:latin typeface="Futura Lt BT"/>
                <a:ea typeface="MS PGothic" pitchFamily="34" charset="-128"/>
              </a:rPr>
              <a:pPr algn="r" eaLnBrk="1" hangingPunct="1"/>
              <a:t>22</a:t>
            </a:fld>
            <a:endParaRPr lang="en-US" sz="800">
              <a:solidFill>
                <a:srgbClr val="FFFFFF"/>
              </a:solidFill>
              <a:latin typeface="Futura Lt BT"/>
              <a:ea typeface="MS PGothic" pitchFamily="34" charset="-128"/>
            </a:endParaRPr>
          </a:p>
        </p:txBody>
      </p:sp>
      <p:sp>
        <p:nvSpPr>
          <p:cNvPr id="53254" name="Rectangle 3"/>
          <p:cNvSpPr>
            <a:spLocks noGrp="1" noChangeArrowheads="1"/>
          </p:cNvSpPr>
          <p:nvPr>
            <p:ph type="body" idx="4294967295"/>
          </p:nvPr>
        </p:nvSpPr>
        <p:spPr>
          <a:xfrm>
            <a:off x="479425" y="1352551"/>
            <a:ext cx="8229600" cy="2806700"/>
          </a:xfrm>
        </p:spPr>
        <p:txBody>
          <a:bodyPr lIns="0" tIns="0" rIns="0" bIns="0">
            <a:spAutoFit/>
          </a:bodyPr>
          <a:lstStyle/>
          <a:p>
            <a:pPr marL="342865" indent="-342865">
              <a:lnSpc>
                <a:spcPct val="100000"/>
              </a:lnSpc>
              <a:spcAft>
                <a:spcPct val="60000"/>
              </a:spcAft>
              <a:buFont typeface="Wingdings" pitchFamily="2" charset="2"/>
              <a:buChar char="§"/>
            </a:pPr>
            <a:r>
              <a:rPr lang="nl-NL" sz="2400"/>
              <a:t>What you see is what you get.  Dat is meteen je diagnose </a:t>
            </a:r>
          </a:p>
          <a:p>
            <a:pPr marL="342865" indent="-342865">
              <a:lnSpc>
                <a:spcPct val="100000"/>
              </a:lnSpc>
              <a:spcAft>
                <a:spcPct val="60000"/>
              </a:spcAft>
              <a:buFont typeface="Wingdings" pitchFamily="2" charset="2"/>
              <a:buChar char="§"/>
            </a:pPr>
            <a:r>
              <a:rPr lang="nl-NL" sz="2400"/>
              <a:t>Dus:  Roodheid of ulceraties, met een andere oorzaak (bijv. infectie) gewoon scoren</a:t>
            </a:r>
          </a:p>
          <a:p>
            <a:pPr marL="342865" indent="-342865">
              <a:lnSpc>
                <a:spcPct val="100000"/>
              </a:lnSpc>
              <a:spcAft>
                <a:spcPct val="60000"/>
              </a:spcAft>
              <a:buFont typeface="Wingdings" pitchFamily="2" charset="2"/>
              <a:buChar char="§"/>
            </a:pPr>
            <a:r>
              <a:rPr lang="nl-NL" sz="2400"/>
              <a:t>Indien de mondholte niet te inspecteren is en zodoende niet gescoord kan worden, vermeld dan </a:t>
            </a:r>
            <a:r>
              <a:rPr lang="nl-NL" altLang="ja-JP" sz="2400">
                <a:ea typeface="MS PGothic" pitchFamily="34" charset="-128"/>
              </a:rPr>
              <a:t>“niet evalueerbaar” (NE)</a:t>
            </a:r>
            <a:endParaRPr lang="nl-NL" sz="2400"/>
          </a:p>
        </p:txBody>
      </p:sp>
      <p:sp>
        <p:nvSpPr>
          <p:cNvPr id="53255" name="Rectangle 13"/>
          <p:cNvSpPr>
            <a:spLocks noChangeArrowheads="1"/>
          </p:cNvSpPr>
          <p:nvPr/>
        </p:nvSpPr>
        <p:spPr bwMode="auto">
          <a:xfrm>
            <a:off x="1143000" y="122238"/>
            <a:ext cx="7100888"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sz="2600" i="1">
                <a:solidFill>
                  <a:srgbClr val="111166"/>
                </a:solidFill>
                <a:latin typeface="Times" charset="0"/>
              </a:rPr>
              <a:t>Gradering tips</a:t>
            </a:r>
          </a:p>
        </p:txBody>
      </p:sp>
    </p:spTree>
    <p:extLst>
      <p:ext uri="{BB962C8B-B14F-4D97-AF65-F5344CB8AC3E}">
        <p14:creationId xmlns:p14="http://schemas.microsoft.com/office/powerpoint/2010/main" val="206742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jdelijke aanduiding voor datum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54275"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54276"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014E4374-43F8-4076-AD9A-6C6EE7EB9B2E}" type="slidenum">
              <a:rPr lang="en-GB" sz="1200">
                <a:solidFill>
                  <a:srgbClr val="111166"/>
                </a:solidFill>
              </a:rPr>
              <a:pPr/>
              <a:t>23</a:t>
            </a:fld>
            <a:endParaRPr lang="en-GB" sz="1200">
              <a:solidFill>
                <a:srgbClr val="111166"/>
              </a:solidFill>
            </a:endParaRPr>
          </a:p>
        </p:txBody>
      </p:sp>
      <p:sp>
        <p:nvSpPr>
          <p:cNvPr id="13" name="Footer Placeholder 3"/>
          <p:cNvSpPr txBox="1">
            <a:spLocks noGrp="1"/>
          </p:cNvSpPr>
          <p:nvPr/>
        </p:nvSpPr>
        <p:spPr>
          <a:xfrm>
            <a:off x="3119438" y="6157915"/>
            <a:ext cx="2895600" cy="365125"/>
          </a:xfrm>
          <a:prstGeom prst="rect">
            <a:avLst/>
          </a:prstGeom>
          <a:noFill/>
        </p:spPr>
        <p:txBody>
          <a:bodyPr lIns="91430" tIns="45716" rIns="91430" bIns="45716" anchor="ctr"/>
          <a:lstStyle/>
          <a:p>
            <a:pPr algn="ctr" defTabSz="457154" fontAlgn="auto">
              <a:spcBef>
                <a:spcPts val="0"/>
              </a:spcBef>
              <a:spcAft>
                <a:spcPts val="0"/>
              </a:spcAft>
              <a:defRPr/>
            </a:pPr>
            <a:r>
              <a:rPr lang="nl-NL" sz="1200" dirty="0">
                <a:solidFill>
                  <a:srgbClr val="FFFFFF">
                    <a:tint val="75000"/>
                  </a:srgbClr>
                </a:solidFill>
                <a:latin typeface="Arial"/>
              </a:rPr>
              <a:t>MASCC/ISOO, mucositiswerkgroep,</a:t>
            </a:r>
          </a:p>
          <a:p>
            <a:pPr algn="ctr" defTabSz="457154" fontAlgn="auto">
              <a:spcBef>
                <a:spcPts val="0"/>
              </a:spcBef>
              <a:spcAft>
                <a:spcPts val="0"/>
              </a:spcAft>
              <a:defRPr/>
            </a:pPr>
            <a:r>
              <a:rPr lang="nl-NL" sz="1200" dirty="0">
                <a:solidFill>
                  <a:srgbClr val="FFFFFF">
                    <a:tint val="75000"/>
                  </a:srgbClr>
                </a:solidFill>
                <a:latin typeface="Arial"/>
              </a:rPr>
              <a:t>februari </a:t>
            </a:r>
            <a:r>
              <a:rPr lang="en-US" sz="1200" dirty="0">
                <a:solidFill>
                  <a:srgbClr val="FFFFFF">
                    <a:tint val="75000"/>
                  </a:srgbClr>
                </a:solidFill>
                <a:latin typeface="Arial"/>
              </a:rPr>
              <a:t>2008</a:t>
            </a:r>
          </a:p>
        </p:txBody>
      </p:sp>
      <p:pic>
        <p:nvPicPr>
          <p:cNvPr id="54278" name="Picture 3"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5516563"/>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4" descr="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2420939"/>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5" descr="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2492375"/>
            <a:ext cx="16002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6" descr="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1295401"/>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7" descr="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788" y="5516563"/>
            <a:ext cx="16002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8" descr="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138" y="4149725"/>
            <a:ext cx="160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9" descr="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2589" y="4076700"/>
            <a:ext cx="1673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4285" name="Object 10"/>
          <p:cNvGraphicFramePr>
            <a:graphicFrameLocks noChangeAspect="1"/>
          </p:cNvGraphicFramePr>
          <p:nvPr/>
        </p:nvGraphicFramePr>
        <p:xfrm>
          <a:off x="8610600" y="6096001"/>
          <a:ext cx="363538" cy="541338"/>
        </p:xfrm>
        <a:graphic>
          <a:graphicData uri="http://schemas.openxmlformats.org/presentationml/2006/ole">
            <mc:AlternateContent xmlns:mc="http://schemas.openxmlformats.org/markup-compatibility/2006">
              <mc:Choice xmlns:v="urn:schemas-microsoft-com:vml" Requires="v">
                <p:oleObj spid="_x0000_s114702" name="Picture" r:id="rId10" imgW="364236" imgH="542544" progId="Word.Picture.8">
                  <p:embed/>
                </p:oleObj>
              </mc:Choice>
              <mc:Fallback>
                <p:oleObj name="Picture" r:id="rId10" imgW="364236" imgH="542544" progId="Word.Picture.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0600" y="6096001"/>
                        <a:ext cx="363538"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4286" name="Picture 11" descr="mouth illustration with labels"/>
          <p:cNvPicPr>
            <a:picLocks noChangeAspect="1" noChangeArrowheads="1"/>
          </p:cNvPicPr>
          <p:nvPr/>
        </p:nvPicPr>
        <p:blipFill>
          <a:blip r:embed="rId12">
            <a:extLst>
              <a:ext uri="{28A0092B-C50C-407E-A947-70E740481C1C}">
                <a14:useLocalDpi xmlns:a14="http://schemas.microsoft.com/office/drawing/2010/main" val="0"/>
              </a:ext>
            </a:extLst>
          </a:blip>
          <a:srcRect l="4688" t="2875" r="5719" b="2625"/>
          <a:stretch>
            <a:fillRect/>
          </a:stretch>
        </p:blipFill>
        <p:spPr bwMode="auto">
          <a:xfrm>
            <a:off x="2195513" y="2276476"/>
            <a:ext cx="4122737" cy="3260725"/>
          </a:xfrm>
          <a:prstGeom prst="rect">
            <a:avLst/>
          </a:prstGeo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54287" name="Picture 12"/>
          <p:cNvPicPr>
            <a:picLocks noChangeAspect="1" noChangeArrowheads="1"/>
          </p:cNvPicPr>
          <p:nvPr/>
        </p:nvPicPr>
        <p:blipFill>
          <a:blip r:embed="rId13">
            <a:lum contrast="18000"/>
            <a:extLst>
              <a:ext uri="{28A0092B-C50C-407E-A947-70E740481C1C}">
                <a14:useLocalDpi xmlns:a14="http://schemas.microsoft.com/office/drawing/2010/main" val="0"/>
              </a:ext>
            </a:extLst>
          </a:blip>
          <a:srcRect/>
          <a:stretch>
            <a:fillRect/>
          </a:stretch>
        </p:blipFill>
        <p:spPr bwMode="auto">
          <a:xfrm>
            <a:off x="971550" y="1268413"/>
            <a:ext cx="1600200"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8" name="Rectangle 13"/>
          <p:cNvSpPr>
            <a:spLocks noChangeArrowheads="1"/>
          </p:cNvSpPr>
          <p:nvPr/>
        </p:nvSpPr>
        <p:spPr bwMode="auto">
          <a:xfrm>
            <a:off x="1143000" y="122238"/>
            <a:ext cx="7100888"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sz="2600" i="1">
                <a:solidFill>
                  <a:srgbClr val="111166"/>
                </a:solidFill>
                <a:latin typeface="Times" charset="0"/>
              </a:rPr>
              <a:t>Objectief mondonderzoek</a:t>
            </a:r>
          </a:p>
        </p:txBody>
      </p:sp>
    </p:spTree>
    <p:extLst>
      <p:ext uri="{BB962C8B-B14F-4D97-AF65-F5344CB8AC3E}">
        <p14:creationId xmlns:p14="http://schemas.microsoft.com/office/powerpoint/2010/main" val="38147084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jdelijke aanduiding voor datum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55299"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55300"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F0730E8E-0D36-4A82-A6CA-FE91CF423BF1}" type="slidenum">
              <a:rPr lang="en-GB" sz="1200">
                <a:solidFill>
                  <a:srgbClr val="111166"/>
                </a:solidFill>
              </a:rPr>
              <a:pPr/>
              <a:t>24</a:t>
            </a:fld>
            <a:endParaRPr lang="en-GB" sz="1200">
              <a:solidFill>
                <a:srgbClr val="111166"/>
              </a:solidFill>
            </a:endParaRPr>
          </a:p>
        </p:txBody>
      </p:sp>
      <p:graphicFrame>
        <p:nvGraphicFramePr>
          <p:cNvPr id="5" name="Tijdelijke aanduiding voor inhoud 4"/>
          <p:cNvGraphicFramePr>
            <a:graphicFrameLocks noGrp="1"/>
          </p:cNvGraphicFramePr>
          <p:nvPr>
            <p:ph idx="4294967295"/>
          </p:nvPr>
        </p:nvGraphicFramePr>
        <p:xfrm>
          <a:off x="457202" y="2025651"/>
          <a:ext cx="8272463" cy="2124074"/>
        </p:xfrm>
        <a:graphic>
          <a:graphicData uri="http://schemas.openxmlformats.org/drawingml/2006/table">
            <a:tbl>
              <a:tblPr/>
              <a:tblGrid>
                <a:gridCol w="1654175"/>
                <a:gridCol w="1654175"/>
                <a:gridCol w="1655763"/>
                <a:gridCol w="1654175"/>
                <a:gridCol w="1654175"/>
              </a:tblGrid>
              <a:tr h="6399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1" i="0" u="none" strike="noStrike" cap="none" normalizeH="0" baseline="0" dirty="0" smtClean="0">
                          <a:ln>
                            <a:noFill/>
                          </a:ln>
                          <a:solidFill>
                            <a:schemeClr val="bg1"/>
                          </a:solidFill>
                          <a:effectLst/>
                          <a:latin typeface="Arial" pitchFamily="34" charset="0"/>
                          <a:cs typeface="Arial" pitchFamily="34" charset="0"/>
                        </a:rPr>
                        <a:t>Adverse events</a:t>
                      </a: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1" i="0" u="none" strike="noStrike" cap="none" normalizeH="0" baseline="0" dirty="0" smtClean="0">
                          <a:ln>
                            <a:noFill/>
                          </a:ln>
                          <a:solidFill>
                            <a:schemeClr val="bg1"/>
                          </a:solidFill>
                          <a:effectLst/>
                          <a:latin typeface="Arial" pitchFamily="34" charset="0"/>
                          <a:cs typeface="Arial" pitchFamily="34" charset="0"/>
                        </a:rPr>
                        <a:t>Graad 0</a:t>
                      </a: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1" i="0" u="none" strike="noStrike" cap="none" normalizeH="0" baseline="0" dirty="0" smtClean="0">
                          <a:ln>
                            <a:noFill/>
                          </a:ln>
                          <a:solidFill>
                            <a:schemeClr val="bg1"/>
                          </a:solidFill>
                          <a:effectLst/>
                          <a:latin typeface="Arial" pitchFamily="34" charset="0"/>
                          <a:cs typeface="Arial" pitchFamily="34" charset="0"/>
                        </a:rPr>
                        <a:t>Graad 1</a:t>
                      </a: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1" i="0" u="none" strike="noStrike" cap="none" normalizeH="0" baseline="0" dirty="0" smtClean="0">
                          <a:ln>
                            <a:noFill/>
                          </a:ln>
                          <a:solidFill>
                            <a:schemeClr val="bg1"/>
                          </a:solidFill>
                          <a:effectLst/>
                          <a:latin typeface="Arial" pitchFamily="34" charset="0"/>
                          <a:cs typeface="Arial" pitchFamily="34" charset="0"/>
                        </a:rPr>
                        <a:t>Graad 2</a:t>
                      </a: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1" i="0" u="none" strike="noStrike" cap="none" normalizeH="0" baseline="0" smtClean="0">
                          <a:ln>
                            <a:noFill/>
                          </a:ln>
                          <a:solidFill>
                            <a:schemeClr val="bg1"/>
                          </a:solidFill>
                          <a:effectLst/>
                          <a:latin typeface="Arial" pitchFamily="34" charset="0"/>
                          <a:cs typeface="Arial" pitchFamily="34" charset="0"/>
                        </a:rPr>
                        <a:t>Graad 3</a:t>
                      </a: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73206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0" i="0" u="none" strike="noStrike" cap="none" normalizeH="0" baseline="0" dirty="0" smtClean="0">
                          <a:ln>
                            <a:noFill/>
                          </a:ln>
                          <a:solidFill>
                            <a:srgbClr val="000000"/>
                          </a:solidFill>
                          <a:effectLst/>
                          <a:latin typeface="Arial" pitchFamily="34" charset="0"/>
                          <a:cs typeface="Arial" pitchFamily="34" charset="0"/>
                        </a:rPr>
                        <a:t>R=Roodheid</a:t>
                      </a:r>
                    </a:p>
                    <a:p>
                      <a:pPr marL="0" marR="0" lvl="0" indent="0" algn="l" defTabSz="457200" rtl="0" eaLnBrk="1" fontAlgn="base" latinLnBrk="0" hangingPunct="1">
                        <a:lnSpc>
                          <a:spcPct val="100000"/>
                        </a:lnSpc>
                        <a:spcBef>
                          <a:spcPct val="0"/>
                        </a:spcBef>
                        <a:spcAft>
                          <a:spcPct val="0"/>
                        </a:spcAft>
                        <a:buClrTx/>
                        <a:buSzTx/>
                        <a:buFontTx/>
                        <a:buNone/>
                        <a:tabLst/>
                      </a:pPr>
                      <a:r>
                        <a:rPr kumimoji="0" lang="nl-NL" sz="900" b="0" i="0" u="none" strike="noStrike" cap="none" normalizeH="0" baseline="0" dirty="0" smtClean="0">
                          <a:ln>
                            <a:noFill/>
                          </a:ln>
                          <a:solidFill>
                            <a:srgbClr val="000000"/>
                          </a:solidFill>
                          <a:effectLst/>
                          <a:latin typeface="Arial" pitchFamily="34" charset="0"/>
                          <a:cs typeface="Arial" pitchFamily="34" charset="0"/>
                        </a:rPr>
                        <a:t>(Rood slijmvlies)</a:t>
                      </a: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0" i="0" u="none" strike="noStrike" cap="none" normalizeH="0" baseline="0" dirty="0" smtClean="0">
                          <a:ln>
                            <a:noFill/>
                          </a:ln>
                          <a:solidFill>
                            <a:srgbClr val="000000"/>
                          </a:solidFill>
                          <a:effectLst/>
                          <a:latin typeface="Arial" pitchFamily="34" charset="0"/>
                          <a:cs typeface="Arial" pitchFamily="34" charset="0"/>
                        </a:rPr>
                        <a:t>geen</a:t>
                      </a: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0" i="0" u="none" strike="noStrike" cap="none" normalizeH="0" baseline="0" dirty="0" smtClean="0">
                          <a:ln>
                            <a:noFill/>
                          </a:ln>
                          <a:solidFill>
                            <a:srgbClr val="000000"/>
                          </a:solidFill>
                          <a:effectLst/>
                          <a:latin typeface="Arial" pitchFamily="34" charset="0"/>
                          <a:cs typeface="Arial" pitchFamily="34" charset="0"/>
                        </a:rPr>
                        <a:t>matig </a:t>
                      </a: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0" i="0" u="none" strike="noStrike" cap="none" normalizeH="0" baseline="0" dirty="0" smtClean="0">
                          <a:ln>
                            <a:noFill/>
                          </a:ln>
                          <a:solidFill>
                            <a:srgbClr val="000000"/>
                          </a:solidFill>
                          <a:effectLst/>
                          <a:latin typeface="Arial" pitchFamily="34" charset="0"/>
                          <a:cs typeface="Arial" pitchFamily="34" charset="0"/>
                        </a:rPr>
                        <a:t>ernstig</a:t>
                      </a: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0" i="0" u="none" strike="noStrike" cap="none" normalizeH="0" baseline="0" smtClean="0">
                          <a:ln>
                            <a:noFill/>
                          </a:ln>
                          <a:solidFill>
                            <a:srgbClr val="000000"/>
                          </a:solidFill>
                          <a:effectLst/>
                          <a:latin typeface="Arial" pitchFamily="34" charset="0"/>
                          <a:cs typeface="Arial" pitchFamily="34" charset="0"/>
                        </a:rPr>
                        <a:t>-</a:t>
                      </a: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75205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0" i="0" u="none" strike="noStrike" cap="none" normalizeH="0" baseline="0" dirty="0" smtClean="0">
                          <a:ln>
                            <a:noFill/>
                          </a:ln>
                          <a:solidFill>
                            <a:srgbClr val="000000"/>
                          </a:solidFill>
                          <a:effectLst/>
                          <a:latin typeface="Arial" pitchFamily="34" charset="0"/>
                          <a:cs typeface="Arial" pitchFamily="34" charset="0"/>
                        </a:rPr>
                        <a:t>U=Ulceraties</a:t>
                      </a:r>
                    </a:p>
                    <a:p>
                      <a:pPr marL="0" marR="0" lvl="0" indent="0" algn="l" defTabSz="457200" rtl="0" eaLnBrk="1" fontAlgn="base" latinLnBrk="0" hangingPunct="1">
                        <a:lnSpc>
                          <a:spcPct val="100000"/>
                        </a:lnSpc>
                        <a:spcBef>
                          <a:spcPct val="0"/>
                        </a:spcBef>
                        <a:spcAft>
                          <a:spcPct val="0"/>
                        </a:spcAft>
                        <a:buClrTx/>
                        <a:buSzTx/>
                        <a:buFontTx/>
                        <a:buNone/>
                        <a:tabLst/>
                      </a:pPr>
                      <a:r>
                        <a:rPr kumimoji="0" lang="nl-NL" sz="900" b="0" i="0" u="none" strike="noStrike" cap="none" normalizeH="0" baseline="0" dirty="0" smtClean="0">
                          <a:ln>
                            <a:noFill/>
                          </a:ln>
                          <a:solidFill>
                            <a:srgbClr val="000000"/>
                          </a:solidFill>
                          <a:effectLst/>
                          <a:latin typeface="Arial" pitchFamily="34" charset="0"/>
                          <a:cs typeface="Arial" pitchFamily="34" charset="0"/>
                        </a:rPr>
                        <a:t>(Defect tandvlees, aften, laesies, infecties, blaren, blaasjes)</a:t>
                      </a: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0" i="0" u="none" strike="noStrike" cap="none" normalizeH="0" baseline="0" dirty="0" smtClean="0">
                          <a:ln>
                            <a:noFill/>
                          </a:ln>
                          <a:solidFill>
                            <a:srgbClr val="000000"/>
                          </a:solidFill>
                          <a:effectLst/>
                          <a:latin typeface="Arial" pitchFamily="34" charset="0"/>
                          <a:cs typeface="Arial" pitchFamily="34" charset="0"/>
                        </a:rPr>
                        <a:t>geen</a:t>
                      </a: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0" i="0" u="none" strike="noStrike" cap="none" normalizeH="0" baseline="0" dirty="0" smtClean="0">
                          <a:ln>
                            <a:noFill/>
                          </a:ln>
                          <a:solidFill>
                            <a:srgbClr val="000000"/>
                          </a:solidFill>
                          <a:effectLst/>
                          <a:latin typeface="Arial" pitchFamily="34" charset="0"/>
                          <a:cs typeface="Arial" pitchFamily="34" charset="0"/>
                        </a:rPr>
                        <a:t>&lt;1 cm</a:t>
                      </a:r>
                      <a:r>
                        <a:rPr kumimoji="0" lang="nl-NL" sz="1500" b="0" i="0" u="none" strike="noStrike" cap="none" normalizeH="0" baseline="30000" dirty="0" smtClean="0">
                          <a:ln>
                            <a:noFill/>
                          </a:ln>
                          <a:solidFill>
                            <a:srgbClr val="000000"/>
                          </a:solidFill>
                          <a:effectLst/>
                          <a:latin typeface="Arial" pitchFamily="34" charset="0"/>
                          <a:cs typeface="Arial" pitchFamily="34" charset="0"/>
                        </a:rPr>
                        <a:t>2</a:t>
                      </a:r>
                      <a:r>
                        <a:rPr kumimoji="0" lang="en-US" sz="1500" b="0" i="0" u="none" strike="noStrike" cap="none" normalizeH="0" baseline="0" dirty="0" smtClean="0">
                          <a:ln>
                            <a:noFill/>
                          </a:ln>
                          <a:solidFill>
                            <a:srgbClr val="000000"/>
                          </a:solidFill>
                          <a:effectLst/>
                          <a:latin typeface="Arial" pitchFamily="34" charset="0"/>
                          <a:cs typeface="Arial" pitchFamily="34" charset="0"/>
                        </a:rPr>
                        <a:t> </a:t>
                      </a:r>
                      <a:endParaRPr kumimoji="0" lang="nl-NL" sz="1500" b="0" i="0" u="none" strike="noStrike" cap="none" normalizeH="0" baseline="0" dirty="0" smtClean="0">
                        <a:ln>
                          <a:noFill/>
                        </a:ln>
                        <a:solidFill>
                          <a:srgbClr val="000000"/>
                        </a:solidFill>
                        <a:effectLst/>
                        <a:latin typeface="Arial" pitchFamily="34" charset="0"/>
                        <a:cs typeface="Arial" pitchFamily="34" charset="0"/>
                      </a:endParaRP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0" i="0" u="none" strike="noStrike" cap="none" normalizeH="0" baseline="0" dirty="0" smtClean="0">
                          <a:ln>
                            <a:noFill/>
                          </a:ln>
                          <a:solidFill>
                            <a:srgbClr val="000000"/>
                          </a:solidFill>
                          <a:effectLst/>
                          <a:latin typeface="Arial" pitchFamily="34" charset="0"/>
                          <a:cs typeface="Arial" pitchFamily="34" charset="0"/>
                        </a:rPr>
                        <a:t>1-3 cm</a:t>
                      </a:r>
                      <a:r>
                        <a:rPr kumimoji="0" lang="nl-NL" sz="1500" b="0" i="0" u="none" strike="noStrike" cap="none" normalizeH="0" baseline="30000" dirty="0" smtClean="0">
                          <a:ln>
                            <a:noFill/>
                          </a:ln>
                          <a:solidFill>
                            <a:srgbClr val="000000"/>
                          </a:solidFill>
                          <a:effectLst/>
                          <a:latin typeface="Arial" pitchFamily="34" charset="0"/>
                          <a:cs typeface="Arial" pitchFamily="34" charset="0"/>
                        </a:rPr>
                        <a:t>2</a:t>
                      </a:r>
                      <a:r>
                        <a:rPr kumimoji="0" lang="en-US" sz="1500" b="0" i="0" u="none" strike="noStrike" cap="none" normalizeH="0" baseline="0" dirty="0" smtClean="0">
                          <a:ln>
                            <a:noFill/>
                          </a:ln>
                          <a:solidFill>
                            <a:srgbClr val="000000"/>
                          </a:solidFill>
                          <a:effectLst/>
                          <a:latin typeface="Arial" pitchFamily="34" charset="0"/>
                          <a:cs typeface="Arial" pitchFamily="34" charset="0"/>
                        </a:rPr>
                        <a:t> </a:t>
                      </a:r>
                      <a:endParaRPr kumimoji="0" lang="nl-NL" sz="1500" b="0" i="0" u="none" strike="noStrike" cap="none" normalizeH="0" baseline="0" dirty="0" smtClean="0">
                        <a:ln>
                          <a:noFill/>
                        </a:ln>
                        <a:solidFill>
                          <a:srgbClr val="000000"/>
                        </a:solidFill>
                        <a:effectLst/>
                        <a:latin typeface="Arial" pitchFamily="34" charset="0"/>
                        <a:cs typeface="Arial" pitchFamily="34" charset="0"/>
                      </a:endParaRP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500" b="0" i="0" u="none" strike="noStrike" cap="none" normalizeH="0" baseline="0" dirty="0" smtClean="0">
                          <a:ln>
                            <a:noFill/>
                          </a:ln>
                          <a:solidFill>
                            <a:srgbClr val="000000"/>
                          </a:solidFill>
                          <a:effectLst/>
                          <a:latin typeface="Arial" pitchFamily="34" charset="0"/>
                          <a:cs typeface="Arial" pitchFamily="34" charset="0"/>
                        </a:rPr>
                        <a:t>&gt;3 cm</a:t>
                      </a:r>
                      <a:r>
                        <a:rPr kumimoji="0" lang="nl-NL" sz="1500" b="0" i="0" u="none" strike="noStrike" cap="none" normalizeH="0" baseline="30000" dirty="0" smtClean="0">
                          <a:ln>
                            <a:noFill/>
                          </a:ln>
                          <a:solidFill>
                            <a:srgbClr val="000000"/>
                          </a:solidFill>
                          <a:effectLst/>
                          <a:latin typeface="Arial" pitchFamily="34" charset="0"/>
                          <a:cs typeface="Arial" pitchFamily="34" charset="0"/>
                        </a:rPr>
                        <a:t>2</a:t>
                      </a:r>
                      <a:r>
                        <a:rPr kumimoji="0" lang="en-US" sz="1500" b="0" i="0" u="none" strike="noStrike" cap="none" normalizeH="0" baseline="0" dirty="0" smtClean="0">
                          <a:ln>
                            <a:noFill/>
                          </a:ln>
                          <a:solidFill>
                            <a:srgbClr val="000000"/>
                          </a:solidFill>
                          <a:effectLst/>
                          <a:latin typeface="Arial" pitchFamily="34" charset="0"/>
                          <a:cs typeface="Arial" pitchFamily="34" charset="0"/>
                        </a:rPr>
                        <a:t> </a:t>
                      </a:r>
                      <a:endParaRPr kumimoji="0" lang="nl-NL" sz="1500" b="0" i="0" u="none" strike="noStrike" cap="none" normalizeH="0" baseline="0" dirty="0" smtClean="0">
                        <a:ln>
                          <a:noFill/>
                        </a:ln>
                        <a:solidFill>
                          <a:srgbClr val="000000"/>
                        </a:solidFill>
                        <a:effectLst/>
                        <a:latin typeface="Arial" pitchFamily="34" charset="0"/>
                        <a:cs typeface="Arial" pitchFamily="34" charset="0"/>
                      </a:endParaRPr>
                    </a:p>
                  </a:txBody>
                  <a:tcPr marL="91436" marR="91436"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bl>
          </a:graphicData>
        </a:graphic>
      </p:graphicFrame>
      <p:sp>
        <p:nvSpPr>
          <p:cNvPr id="55327" name="Tijdelijke aanduiding voor dianummer 3"/>
          <p:cNvSpPr txBox="1">
            <a:spLocks noGrp="1"/>
          </p:cNvSpPr>
          <p:nvPr/>
        </p:nvSpPr>
        <p:spPr bwMode="auto">
          <a:xfrm>
            <a:off x="8993971" y="6650038"/>
            <a:ext cx="150031" cy="24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1430" bIns="91430">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r" eaLnBrk="1" hangingPunct="1"/>
            <a:fld id="{856DF19F-D4C9-4800-BBF6-33B2AC9AED0A}" type="slidenum">
              <a:rPr lang="en-US" sz="800">
                <a:solidFill>
                  <a:srgbClr val="FFFFFF"/>
                </a:solidFill>
                <a:latin typeface="Futura Lt BT"/>
                <a:ea typeface="MS PGothic" pitchFamily="34" charset="-128"/>
              </a:rPr>
              <a:pPr algn="r" eaLnBrk="1" hangingPunct="1"/>
              <a:t>24</a:t>
            </a:fld>
            <a:endParaRPr lang="en-US" sz="800">
              <a:solidFill>
                <a:srgbClr val="FFFFFF"/>
              </a:solidFill>
              <a:latin typeface="Futura Lt BT"/>
              <a:ea typeface="MS PGothic" pitchFamily="34" charset="-128"/>
            </a:endParaRPr>
          </a:p>
        </p:txBody>
      </p:sp>
      <p:sp>
        <p:nvSpPr>
          <p:cNvPr id="98337" name="Tekstvak 5"/>
          <p:cNvSpPr txBox="1">
            <a:spLocks noChangeArrowheads="1"/>
          </p:cNvSpPr>
          <p:nvPr/>
        </p:nvSpPr>
        <p:spPr bwMode="auto">
          <a:xfrm>
            <a:off x="160338" y="1141413"/>
            <a:ext cx="9637712"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defRPr/>
            </a:pPr>
            <a:r>
              <a:rPr lang="nl-NL" b="0" dirty="0" smtClean="0">
                <a:solidFill>
                  <a:srgbClr val="FFFFFF"/>
                </a:solidFill>
                <a:latin typeface="Arial"/>
                <a:ea typeface="MS PGothic" pitchFamily="34" charset="-128"/>
                <a:cs typeface="+mn-cs"/>
              </a:rPr>
              <a:t>Inspecteer de mondholte en beoordeel het slijmvlies op:</a:t>
            </a:r>
            <a:endParaRPr lang="nl-NL" b="0" dirty="0" smtClean="0">
              <a:solidFill>
                <a:srgbClr val="111166"/>
              </a:solidFill>
              <a:latin typeface="Arial"/>
              <a:ea typeface="MS PGothic" pitchFamily="34" charset="-128"/>
              <a:cs typeface="+mn-cs"/>
            </a:endParaRPr>
          </a:p>
        </p:txBody>
      </p:sp>
      <p:sp>
        <p:nvSpPr>
          <p:cNvPr id="55329" name="Rectangle 13"/>
          <p:cNvSpPr>
            <a:spLocks noChangeArrowheads="1"/>
          </p:cNvSpPr>
          <p:nvPr/>
        </p:nvSpPr>
        <p:spPr bwMode="auto">
          <a:xfrm>
            <a:off x="1143000" y="122238"/>
            <a:ext cx="7100888"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sz="2600" i="1">
                <a:solidFill>
                  <a:srgbClr val="111166"/>
                </a:solidFill>
                <a:latin typeface="Times" charset="0"/>
              </a:rPr>
              <a:t>OMAS (gemodificeerd voor TKI/mTORI)</a:t>
            </a:r>
          </a:p>
        </p:txBody>
      </p:sp>
      <p:sp>
        <p:nvSpPr>
          <p:cNvPr id="10" name="Tekstvak 5"/>
          <p:cNvSpPr txBox="1">
            <a:spLocks noChangeArrowheads="1"/>
          </p:cNvSpPr>
          <p:nvPr/>
        </p:nvSpPr>
        <p:spPr bwMode="auto">
          <a:xfrm>
            <a:off x="6227765" y="6143625"/>
            <a:ext cx="2835275" cy="387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r" eaLnBrk="1" hangingPunct="1">
              <a:defRPr/>
            </a:pPr>
            <a:r>
              <a:rPr lang="nl-NL" sz="1600" dirty="0" err="1">
                <a:solidFill>
                  <a:srgbClr val="FFFFFF"/>
                </a:solidFill>
                <a:latin typeface="Arial"/>
                <a:ea typeface="MS PGothic" pitchFamily="34" charset="-128"/>
              </a:rPr>
              <a:t>Sonis</a:t>
            </a:r>
            <a:r>
              <a:rPr lang="nl-NL" sz="1600" dirty="0">
                <a:solidFill>
                  <a:srgbClr val="FFFFFF"/>
                </a:solidFill>
                <a:latin typeface="Arial"/>
                <a:ea typeface="MS PGothic" pitchFamily="34" charset="-128"/>
              </a:rPr>
              <a:t> ST et al, Cancer 1999</a:t>
            </a:r>
          </a:p>
        </p:txBody>
      </p:sp>
    </p:spTree>
    <p:extLst>
      <p:ext uri="{BB962C8B-B14F-4D97-AF65-F5344CB8AC3E}">
        <p14:creationId xmlns:p14="http://schemas.microsoft.com/office/powerpoint/2010/main" val="2778168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jdelijke aanduiding voor datum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56323"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56324"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385437E3-CB83-433A-8147-44620354344F}" type="slidenum">
              <a:rPr lang="en-GB" sz="1200">
                <a:solidFill>
                  <a:srgbClr val="111166"/>
                </a:solidFill>
              </a:rPr>
              <a:pPr/>
              <a:t>25</a:t>
            </a:fld>
            <a:endParaRPr lang="en-GB" sz="1200">
              <a:solidFill>
                <a:srgbClr val="111166"/>
              </a:solidFill>
            </a:endParaRPr>
          </a:p>
        </p:txBody>
      </p:sp>
      <p:graphicFrame>
        <p:nvGraphicFramePr>
          <p:cNvPr id="50239" name="Group 63"/>
          <p:cNvGraphicFramePr>
            <a:graphicFrameLocks noGrp="1" noChangeAspect="1"/>
          </p:cNvGraphicFramePr>
          <p:nvPr>
            <p:ph idx="4294967295"/>
          </p:nvPr>
        </p:nvGraphicFramePr>
        <p:xfrm>
          <a:off x="141289" y="1052514"/>
          <a:ext cx="8796337" cy="5297489"/>
        </p:xfrm>
        <a:graphic>
          <a:graphicData uri="http://schemas.openxmlformats.org/drawingml/2006/table">
            <a:tbl>
              <a:tblPr/>
              <a:tblGrid>
                <a:gridCol w="3362223"/>
                <a:gridCol w="2296423"/>
                <a:gridCol w="3137691"/>
              </a:tblGrid>
              <a:tr h="40022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1" i="0" u="none" strike="noStrike" cap="none" normalizeH="0" baseline="0" dirty="0" smtClean="0">
                          <a:ln>
                            <a:noFill/>
                          </a:ln>
                          <a:solidFill>
                            <a:schemeClr val="tx2"/>
                          </a:solidFill>
                          <a:effectLst/>
                          <a:latin typeface="Arial" pitchFamily="34" charset="0"/>
                          <a:cs typeface="Arial" pitchFamily="34" charset="0"/>
                        </a:rPr>
                        <a:t>Locatie</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1" i="0" u="none" strike="noStrike" cap="none" normalizeH="0" baseline="0" dirty="0" smtClean="0">
                          <a:ln>
                            <a:noFill/>
                          </a:ln>
                          <a:solidFill>
                            <a:schemeClr val="tx2"/>
                          </a:solidFill>
                          <a:effectLst/>
                          <a:latin typeface="Arial" pitchFamily="34" charset="0"/>
                          <a:cs typeface="Arial" pitchFamily="34" charset="0"/>
                        </a:rPr>
                        <a:t>R(</a:t>
                      </a:r>
                      <a:r>
                        <a:rPr kumimoji="0" lang="nl-NL" sz="1800" b="1" i="0" u="none" strike="noStrike" cap="none" normalizeH="0" baseline="0" dirty="0" err="1" smtClean="0">
                          <a:ln>
                            <a:noFill/>
                          </a:ln>
                          <a:solidFill>
                            <a:schemeClr val="tx2"/>
                          </a:solidFill>
                          <a:effectLst/>
                          <a:latin typeface="Arial" pitchFamily="34" charset="0"/>
                          <a:cs typeface="Arial" pitchFamily="34" charset="0"/>
                        </a:rPr>
                        <a:t>oodheid</a:t>
                      </a:r>
                      <a:r>
                        <a:rPr kumimoji="0" lang="nl-NL" sz="1800" b="1" i="0" u="none" strike="noStrike" cap="none" normalizeH="0" baseline="0" dirty="0" smtClean="0">
                          <a:ln>
                            <a:noFill/>
                          </a:ln>
                          <a:solidFill>
                            <a:schemeClr val="tx2"/>
                          </a:solidFill>
                          <a:effectLst/>
                          <a:latin typeface="Arial" pitchFamily="34" charset="0"/>
                          <a:cs typeface="Arial" pitchFamily="34" charset="0"/>
                        </a:rPr>
                        <a:t>)</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1" i="0" u="none" strike="noStrike" cap="none" normalizeH="0" baseline="0" dirty="0" smtClean="0">
                          <a:ln>
                            <a:noFill/>
                          </a:ln>
                          <a:solidFill>
                            <a:schemeClr val="tx2"/>
                          </a:solidFill>
                          <a:effectLst/>
                          <a:latin typeface="Arial" pitchFamily="34" charset="0"/>
                          <a:cs typeface="Arial" pitchFamily="34" charset="0"/>
                        </a:rPr>
                        <a:t>U(</a:t>
                      </a:r>
                      <a:r>
                        <a:rPr kumimoji="0" lang="nl-NL" sz="1800" b="1" i="0" u="none" strike="noStrike" cap="none" normalizeH="0" baseline="0" dirty="0" err="1" smtClean="0">
                          <a:ln>
                            <a:noFill/>
                          </a:ln>
                          <a:solidFill>
                            <a:schemeClr val="tx2"/>
                          </a:solidFill>
                          <a:effectLst/>
                          <a:latin typeface="Arial" pitchFamily="34" charset="0"/>
                          <a:cs typeface="Arial" pitchFamily="34" charset="0"/>
                        </a:rPr>
                        <a:t>lceratie</a:t>
                      </a:r>
                      <a:r>
                        <a:rPr kumimoji="0" lang="nl-NL" sz="1800" b="1" i="0" u="none" strike="noStrike" cap="none" normalizeH="0" baseline="0" dirty="0" smtClean="0">
                          <a:ln>
                            <a:noFill/>
                          </a:ln>
                          <a:solidFill>
                            <a:schemeClr val="tx2"/>
                          </a:solidFill>
                          <a:effectLst/>
                          <a:latin typeface="Arial" pitchFamily="34" charset="0"/>
                          <a:cs typeface="Arial" pitchFamily="34" charset="0"/>
                        </a:rPr>
                        <a:t>)</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3890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smtClean="0">
                          <a:ln>
                            <a:noFill/>
                          </a:ln>
                          <a:solidFill>
                            <a:schemeClr val="tx2"/>
                          </a:solidFill>
                          <a:effectLst/>
                          <a:latin typeface="Arial" pitchFamily="34" charset="0"/>
                          <a:cs typeface="Arial" pitchFamily="34" charset="0"/>
                        </a:rPr>
                        <a:t>geef cijfer (0-2)</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smtClean="0">
                          <a:ln>
                            <a:noFill/>
                          </a:ln>
                          <a:solidFill>
                            <a:schemeClr val="tx2"/>
                          </a:solidFill>
                          <a:effectLst/>
                          <a:latin typeface="Arial" pitchFamily="34" charset="0"/>
                          <a:cs typeface="Arial" pitchFamily="34" charset="0"/>
                        </a:rPr>
                        <a:t>geef cijfer (0-3)</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40022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smtClean="0">
                          <a:ln>
                            <a:noFill/>
                          </a:ln>
                          <a:solidFill>
                            <a:schemeClr val="tx2"/>
                          </a:solidFill>
                          <a:effectLst/>
                          <a:latin typeface="Arial" pitchFamily="34" charset="0"/>
                          <a:cs typeface="Arial" pitchFamily="34" charset="0"/>
                        </a:rPr>
                        <a:t>Mondhoeken</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4680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smtClean="0">
                          <a:ln>
                            <a:noFill/>
                          </a:ln>
                          <a:solidFill>
                            <a:schemeClr val="tx2"/>
                          </a:solidFill>
                          <a:effectLst/>
                          <a:latin typeface="Arial" pitchFamily="34" charset="0"/>
                          <a:cs typeface="Arial" pitchFamily="34" charset="0"/>
                        </a:rPr>
                        <a:t>Bovenlip</a:t>
                      </a:r>
                      <a:r>
                        <a:rPr kumimoji="0" lang="nl-NL" sz="1500" b="0" i="0" u="none" strike="noStrike" cap="none" normalizeH="0" baseline="0" dirty="0" smtClean="0">
                          <a:ln>
                            <a:noFill/>
                          </a:ln>
                          <a:solidFill>
                            <a:schemeClr val="tx2"/>
                          </a:solidFill>
                          <a:effectLst/>
                          <a:latin typeface="Arial" pitchFamily="34" charset="0"/>
                          <a:cs typeface="Arial" pitchFamily="34" charset="0"/>
                        </a:rPr>
                        <a:t> </a:t>
                      </a:r>
                      <a:r>
                        <a:rPr kumimoji="0" lang="nl-NL" sz="900" b="0" i="0" u="none" strike="noStrike" cap="none" normalizeH="0" baseline="0" dirty="0" smtClean="0">
                          <a:ln>
                            <a:noFill/>
                          </a:ln>
                          <a:solidFill>
                            <a:schemeClr val="tx2"/>
                          </a:solidFill>
                          <a:effectLst/>
                          <a:latin typeface="Arial" pitchFamily="34" charset="0"/>
                          <a:cs typeface="Arial" pitchFamily="34" charset="0"/>
                        </a:rPr>
                        <a:t>(binnenkant en lippenrood)</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40022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smtClean="0">
                          <a:ln>
                            <a:noFill/>
                          </a:ln>
                          <a:solidFill>
                            <a:schemeClr val="tx2"/>
                          </a:solidFill>
                          <a:effectLst/>
                          <a:latin typeface="Arial" pitchFamily="34" charset="0"/>
                          <a:cs typeface="Arial" pitchFamily="34" charset="0"/>
                        </a:rPr>
                        <a:t>Onderlip</a:t>
                      </a:r>
                      <a:r>
                        <a:rPr kumimoji="0" lang="nl-NL" sz="1500" b="0" i="0" u="none" strike="noStrike" cap="none" normalizeH="0" baseline="0" dirty="0" smtClean="0">
                          <a:ln>
                            <a:noFill/>
                          </a:ln>
                          <a:solidFill>
                            <a:schemeClr val="tx2"/>
                          </a:solidFill>
                          <a:effectLst/>
                          <a:latin typeface="Arial" pitchFamily="34" charset="0"/>
                          <a:cs typeface="Arial" pitchFamily="34" charset="0"/>
                        </a:rPr>
                        <a:t> </a:t>
                      </a:r>
                      <a:r>
                        <a:rPr kumimoji="0" lang="nl-NL" sz="900" b="0" i="0" u="none" strike="noStrike" cap="none" normalizeH="0" baseline="0" dirty="0" smtClean="0">
                          <a:ln>
                            <a:noFill/>
                          </a:ln>
                          <a:solidFill>
                            <a:schemeClr val="tx2"/>
                          </a:solidFill>
                          <a:effectLst/>
                          <a:latin typeface="Arial" pitchFamily="34" charset="0"/>
                          <a:cs typeface="Arial" pitchFamily="34" charset="0"/>
                        </a:rPr>
                        <a:t>(idem)</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40022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smtClean="0">
                          <a:ln>
                            <a:noFill/>
                          </a:ln>
                          <a:solidFill>
                            <a:schemeClr val="tx2"/>
                          </a:solidFill>
                          <a:effectLst/>
                          <a:latin typeface="Arial" pitchFamily="34" charset="0"/>
                          <a:cs typeface="Arial" pitchFamily="34" charset="0"/>
                        </a:rPr>
                        <a:t>Wang rechts </a:t>
                      </a:r>
                      <a:r>
                        <a:rPr kumimoji="0" lang="nl-NL" sz="900" b="0" i="0" u="none" strike="noStrike" cap="none" normalizeH="0" baseline="0" dirty="0" smtClean="0">
                          <a:ln>
                            <a:noFill/>
                          </a:ln>
                          <a:solidFill>
                            <a:schemeClr val="tx2"/>
                          </a:solidFill>
                          <a:effectLst/>
                          <a:latin typeface="Arial" pitchFamily="34" charset="0"/>
                          <a:cs typeface="Arial" pitchFamily="34" charset="0"/>
                        </a:rPr>
                        <a:t>(binnenkant)</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38393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smtClean="0">
                          <a:ln>
                            <a:noFill/>
                          </a:ln>
                          <a:solidFill>
                            <a:schemeClr val="tx2"/>
                          </a:solidFill>
                          <a:effectLst/>
                          <a:latin typeface="Arial" pitchFamily="34" charset="0"/>
                          <a:cs typeface="Arial" pitchFamily="34" charset="0"/>
                        </a:rPr>
                        <a:t>Wang links </a:t>
                      </a:r>
                      <a:r>
                        <a:rPr kumimoji="0" lang="nl-NL" sz="900" b="0" i="0" u="none" strike="noStrike" cap="none" normalizeH="0" baseline="0" dirty="0" smtClean="0">
                          <a:ln>
                            <a:noFill/>
                          </a:ln>
                          <a:solidFill>
                            <a:schemeClr val="tx2"/>
                          </a:solidFill>
                          <a:effectLst/>
                          <a:latin typeface="Arial" pitchFamily="34" charset="0"/>
                          <a:cs typeface="Arial" pitchFamily="34" charset="0"/>
                        </a:rPr>
                        <a:t>(binnenkant)</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43548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smtClean="0">
                          <a:ln>
                            <a:noFill/>
                          </a:ln>
                          <a:solidFill>
                            <a:schemeClr val="tx2"/>
                          </a:solidFill>
                          <a:effectLst/>
                          <a:latin typeface="Arial" pitchFamily="34" charset="0"/>
                          <a:cs typeface="Arial" pitchFamily="34" charset="0"/>
                        </a:rPr>
                        <a:t>Tong rechts </a:t>
                      </a:r>
                      <a:r>
                        <a:rPr kumimoji="0" lang="nl-NL" sz="900" b="0" i="0" u="none" strike="noStrike" cap="none" normalizeH="0" baseline="0" dirty="0" smtClean="0">
                          <a:ln>
                            <a:noFill/>
                          </a:ln>
                          <a:solidFill>
                            <a:schemeClr val="tx2"/>
                          </a:solidFill>
                          <a:effectLst/>
                          <a:latin typeface="Arial" pitchFamily="34" charset="0"/>
                          <a:cs typeface="Arial" pitchFamily="34" charset="0"/>
                        </a:rPr>
                        <a:t>(ventraal en lateraal)</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40022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smtClean="0">
                          <a:ln>
                            <a:noFill/>
                          </a:ln>
                          <a:solidFill>
                            <a:schemeClr val="tx2"/>
                          </a:solidFill>
                          <a:effectLst/>
                          <a:latin typeface="Arial" pitchFamily="34" charset="0"/>
                          <a:cs typeface="Arial" pitchFamily="34" charset="0"/>
                        </a:rPr>
                        <a:t>Tong links </a:t>
                      </a:r>
                      <a:r>
                        <a:rPr kumimoji="0" lang="nl-NL" sz="900" b="0" i="0" u="none" strike="noStrike" cap="none" normalizeH="0" baseline="0" dirty="0" smtClean="0">
                          <a:ln>
                            <a:noFill/>
                          </a:ln>
                          <a:solidFill>
                            <a:schemeClr val="tx2"/>
                          </a:solidFill>
                          <a:effectLst/>
                          <a:latin typeface="Arial" pitchFamily="34" charset="0"/>
                          <a:cs typeface="Arial" pitchFamily="34" charset="0"/>
                        </a:rPr>
                        <a:t>(ventraal en lateraal)</a:t>
                      </a: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40022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smtClean="0">
                          <a:ln>
                            <a:noFill/>
                          </a:ln>
                          <a:solidFill>
                            <a:schemeClr val="tx2"/>
                          </a:solidFill>
                          <a:effectLst/>
                          <a:latin typeface="Arial" pitchFamily="34" charset="0"/>
                          <a:cs typeface="Arial" pitchFamily="34" charset="0"/>
                        </a:rPr>
                        <a:t>Mondbodem</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42213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smtClean="0">
                          <a:ln>
                            <a:noFill/>
                          </a:ln>
                          <a:solidFill>
                            <a:schemeClr val="tx2"/>
                          </a:solidFill>
                          <a:effectLst/>
                          <a:latin typeface="Arial" pitchFamily="34" charset="0"/>
                          <a:cs typeface="Arial" pitchFamily="34" charset="0"/>
                        </a:rPr>
                        <a:t>Zacht palatum </a:t>
                      </a:r>
                      <a:r>
                        <a:rPr kumimoji="0" lang="nl-NL" sz="900" b="0" i="0" u="none" strike="noStrike" cap="none" normalizeH="0" baseline="0" dirty="0" smtClean="0">
                          <a:ln>
                            <a:noFill/>
                          </a:ln>
                          <a:solidFill>
                            <a:schemeClr val="tx2"/>
                          </a:solidFill>
                          <a:effectLst/>
                          <a:latin typeface="Arial" pitchFamily="34" charset="0"/>
                          <a:cs typeface="Arial" pitchFamily="34" charset="0"/>
                        </a:rPr>
                        <a:t>(achterste deel gehemelte)</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39730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smtClean="0">
                          <a:ln>
                            <a:noFill/>
                          </a:ln>
                          <a:solidFill>
                            <a:schemeClr val="tx2"/>
                          </a:solidFill>
                          <a:effectLst/>
                          <a:latin typeface="Arial" pitchFamily="34" charset="0"/>
                          <a:cs typeface="Arial" pitchFamily="34" charset="0"/>
                        </a:rPr>
                        <a:t>Hard palatum </a:t>
                      </a:r>
                      <a:r>
                        <a:rPr kumimoji="0" lang="nl-NL" sz="900" b="0" i="0" u="none" strike="noStrike" cap="none" normalizeH="0" baseline="0" dirty="0" smtClean="0">
                          <a:ln>
                            <a:noFill/>
                          </a:ln>
                          <a:solidFill>
                            <a:schemeClr val="tx2"/>
                          </a:solidFill>
                          <a:effectLst/>
                          <a:latin typeface="Arial" pitchFamily="34" charset="0"/>
                          <a:cs typeface="Arial" pitchFamily="34" charset="0"/>
                        </a:rPr>
                        <a:t>(voorste gehemelte)</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40022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nl-NL" sz="1800" b="0" i="0" u="none" strike="noStrike" cap="none" normalizeH="0" baseline="0" dirty="0" err="1" smtClean="0">
                          <a:ln>
                            <a:noFill/>
                          </a:ln>
                          <a:solidFill>
                            <a:schemeClr val="tx2"/>
                          </a:solidFill>
                          <a:effectLst/>
                          <a:latin typeface="Arial" pitchFamily="34" charset="0"/>
                          <a:cs typeface="Arial" pitchFamily="34" charset="0"/>
                        </a:rPr>
                        <a:t>Gingiva</a:t>
                      </a:r>
                      <a:r>
                        <a:rPr kumimoji="0" lang="nl-NL" sz="1800" b="0" i="0" u="none" strike="noStrike" cap="none" normalizeH="0" baseline="0" dirty="0" smtClean="0">
                          <a:ln>
                            <a:noFill/>
                          </a:ln>
                          <a:solidFill>
                            <a:schemeClr val="tx2"/>
                          </a:solidFill>
                          <a:effectLst/>
                          <a:latin typeface="Arial" pitchFamily="34" charset="0"/>
                          <a:cs typeface="Arial" pitchFamily="34" charset="0"/>
                        </a:rPr>
                        <a:t>/</a:t>
                      </a:r>
                      <a:r>
                        <a:rPr kumimoji="0" lang="nl-NL" sz="1800" b="0" i="0" u="none" strike="noStrike" cap="none" normalizeH="0" baseline="0" dirty="0" err="1" smtClean="0">
                          <a:ln>
                            <a:noFill/>
                          </a:ln>
                          <a:solidFill>
                            <a:schemeClr val="tx2"/>
                          </a:solidFill>
                          <a:effectLst/>
                          <a:latin typeface="Arial" pitchFamily="34" charset="0"/>
                          <a:cs typeface="Arial" pitchFamily="34" charset="0"/>
                        </a:rPr>
                        <a:t>kaakwal</a:t>
                      </a:r>
                      <a:endParaRPr kumimoji="0" lang="nl-NL" sz="18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nl-NL" sz="1500" b="0" i="0" u="none" strike="noStrike" cap="none" normalizeH="0" baseline="0" dirty="0" smtClean="0">
                        <a:ln>
                          <a:noFill/>
                        </a:ln>
                        <a:solidFill>
                          <a:schemeClr val="tx2"/>
                        </a:solidFill>
                        <a:effectLst/>
                        <a:latin typeface="Arial" pitchFamily="34" charset="0"/>
                        <a:cs typeface="Arial" pitchFamily="34" charset="0"/>
                      </a:endParaRP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bl>
          </a:graphicData>
        </a:graphic>
      </p:graphicFrame>
      <p:sp>
        <p:nvSpPr>
          <p:cNvPr id="56383" name="Tijdelijke aanduiding voor dianummer 3"/>
          <p:cNvSpPr txBox="1">
            <a:spLocks noGrp="1"/>
          </p:cNvSpPr>
          <p:nvPr/>
        </p:nvSpPr>
        <p:spPr bwMode="auto">
          <a:xfrm>
            <a:off x="8993971" y="6650038"/>
            <a:ext cx="150031" cy="24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91430" bIns="91430">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r" eaLnBrk="1" hangingPunct="1"/>
            <a:fld id="{B283845F-6067-41A1-9CA2-3EA103BD41F1}" type="slidenum">
              <a:rPr lang="en-US" sz="800">
                <a:solidFill>
                  <a:srgbClr val="FFFFFF"/>
                </a:solidFill>
                <a:latin typeface="Futura Lt BT"/>
                <a:ea typeface="MS PGothic" pitchFamily="34" charset="-128"/>
              </a:rPr>
              <a:pPr algn="r" eaLnBrk="1" hangingPunct="1"/>
              <a:t>25</a:t>
            </a:fld>
            <a:endParaRPr lang="en-US" sz="800">
              <a:solidFill>
                <a:srgbClr val="FFFFFF"/>
              </a:solidFill>
              <a:latin typeface="Futura Lt BT"/>
              <a:ea typeface="MS PGothic" pitchFamily="34" charset="-128"/>
            </a:endParaRPr>
          </a:p>
        </p:txBody>
      </p:sp>
      <p:sp>
        <p:nvSpPr>
          <p:cNvPr id="56384" name="Rectangle 13"/>
          <p:cNvSpPr>
            <a:spLocks noChangeArrowheads="1"/>
          </p:cNvSpPr>
          <p:nvPr/>
        </p:nvSpPr>
        <p:spPr bwMode="auto">
          <a:xfrm>
            <a:off x="1143000" y="122238"/>
            <a:ext cx="7100888"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sz="2600" i="1">
                <a:solidFill>
                  <a:srgbClr val="111166"/>
                </a:solidFill>
                <a:latin typeface="Times" charset="0"/>
              </a:rPr>
              <a:t>Scoor elk mondgebied afzonderlijk</a:t>
            </a:r>
          </a:p>
        </p:txBody>
      </p:sp>
    </p:spTree>
    <p:extLst>
      <p:ext uri="{BB962C8B-B14F-4D97-AF65-F5344CB8AC3E}">
        <p14:creationId xmlns:p14="http://schemas.microsoft.com/office/powerpoint/2010/main" val="22882829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title"/>
          </p:nvPr>
        </p:nvSpPr>
        <p:spPr bwMode="auto">
          <a:xfrm>
            <a:off x="827584" y="116632"/>
            <a:ext cx="7101334" cy="7344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b" anchorCtr="0" compatLnSpc="1">
            <a:prstTxWarp prst="textNoShape">
              <a:avLst/>
            </a:prstTxWarp>
          </a:bodyPr>
          <a:lstStyle/>
          <a:p>
            <a:r>
              <a:rPr lang="nl-NL" dirty="0"/>
              <a:t>Gemodificeerde VHNSS 2.0</a:t>
            </a:r>
          </a:p>
        </p:txBody>
      </p:sp>
      <p:sp>
        <p:nvSpPr>
          <p:cNvPr id="58371" name="Rectangle 5"/>
          <p:cNvSpPr>
            <a:spLocks noChangeArrowheads="1"/>
          </p:cNvSpPr>
          <p:nvPr/>
        </p:nvSpPr>
        <p:spPr bwMode="auto">
          <a:xfrm>
            <a:off x="4858867" y="1052588"/>
            <a:ext cx="4059659" cy="489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lstStyle/>
          <a:p>
            <a:pPr marL="193098" indent="-193098" eaLnBrk="0" hangingPunct="0">
              <a:buFontTx/>
              <a:buChar char="•"/>
            </a:pPr>
            <a:endParaRPr lang="en-US" sz="2200">
              <a:solidFill>
                <a:srgbClr val="FFFFFF"/>
              </a:solidFill>
            </a:endParaRPr>
          </a:p>
          <a:p>
            <a:pPr marL="193098" indent="-193098" eaLnBrk="0" hangingPunct="0">
              <a:buFontTx/>
              <a:buChar char="•"/>
            </a:pPr>
            <a:endParaRPr lang="en-US" sz="2200">
              <a:solidFill>
                <a:srgbClr val="FFFFFF"/>
              </a:solidFill>
            </a:endParaRPr>
          </a:p>
        </p:txBody>
      </p:sp>
      <p:graphicFrame>
        <p:nvGraphicFramePr>
          <p:cNvPr id="220347" name="Group 187"/>
          <p:cNvGraphicFramePr>
            <a:graphicFrameLocks noGrp="1"/>
          </p:cNvGraphicFramePr>
          <p:nvPr>
            <p:ph sz="half" idx="2"/>
          </p:nvPr>
        </p:nvGraphicFramePr>
        <p:xfrm>
          <a:off x="395139" y="1341685"/>
          <a:ext cx="8497714" cy="4333756"/>
        </p:xfrm>
        <a:graphic>
          <a:graphicData uri="http://schemas.openxmlformats.org/drawingml/2006/table">
            <a:tbl>
              <a:tblPr/>
              <a:tblGrid>
                <a:gridCol w="4495709"/>
                <a:gridCol w="4002005"/>
              </a:tblGrid>
              <a:tr h="493653">
                <a:tc>
                  <a:txBody>
                    <a:bodyPr/>
                    <a:lstStyle/>
                    <a:p>
                      <a:pPr marL="0" marR="0" lvl="0" indent="0" algn="l" defTabSz="914400" rtl="0" eaLnBrk="0" fontAlgn="base" latinLnBrk="0" hangingPunct="0">
                        <a:lnSpc>
                          <a:spcPct val="120000"/>
                        </a:lnSpc>
                        <a:spcBef>
                          <a:spcPct val="20000"/>
                        </a:spcBef>
                        <a:spcAft>
                          <a:spcPct val="0"/>
                        </a:spcAft>
                        <a:buClrTx/>
                        <a:buSzTx/>
                        <a:buFontTx/>
                        <a:buNone/>
                        <a:tabLst/>
                      </a:pPr>
                      <a:r>
                        <a:rPr kumimoji="0" lang="nl-NL" sz="2200" b="0" i="0" u="sng" strike="noStrike" cap="none" normalizeH="0" baseline="0" dirty="0" smtClean="0">
                          <a:ln>
                            <a:noFill/>
                          </a:ln>
                          <a:solidFill>
                            <a:schemeClr val="tx1"/>
                          </a:solidFill>
                          <a:effectLst/>
                          <a:latin typeface="Arial" pitchFamily="34" charset="0"/>
                        </a:rPr>
                        <a:t>originele vragen</a:t>
                      </a:r>
                    </a:p>
                  </a:txBody>
                  <a:tcPr marL="91438" marR="91438" marT="45695" marB="45695"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0" fontAlgn="base" latinLnBrk="0" hangingPunct="0">
                        <a:lnSpc>
                          <a:spcPct val="120000"/>
                        </a:lnSpc>
                        <a:spcBef>
                          <a:spcPct val="20000"/>
                        </a:spcBef>
                        <a:spcAft>
                          <a:spcPct val="0"/>
                        </a:spcAft>
                        <a:buClrTx/>
                        <a:buSzTx/>
                        <a:buFontTx/>
                        <a:buNone/>
                        <a:tabLst/>
                      </a:pPr>
                      <a:r>
                        <a:rPr kumimoji="0" lang="nl-NL" sz="2200" b="0" i="0" u="sng" strike="noStrike" cap="none" normalizeH="0" baseline="0" smtClean="0">
                          <a:ln>
                            <a:noFill/>
                          </a:ln>
                          <a:solidFill>
                            <a:schemeClr val="tx1"/>
                          </a:solidFill>
                          <a:effectLst/>
                          <a:latin typeface="Arial" pitchFamily="34" charset="0"/>
                        </a:rPr>
                        <a:t>additionele vragen:</a:t>
                      </a:r>
                    </a:p>
                  </a:txBody>
                  <a:tcPr marL="91438" marR="91438" marT="45695" marB="45695" horzOverflow="overflow">
                    <a:lnL>
                      <a:noFill/>
                    </a:lnL>
                    <a:lnR cap="flat">
                      <a:noFill/>
                    </a:lnR>
                    <a:lnT cap="flat">
                      <a:noFill/>
                    </a:lnT>
                    <a:lnB>
                      <a:noFill/>
                    </a:lnB>
                    <a:lnTlToBr>
                      <a:noFill/>
                    </a:lnTlToBr>
                    <a:lnBlToTr>
                      <a:noFill/>
                    </a:lnBlToTr>
                    <a:noFill/>
                  </a:tcPr>
                </a:tc>
              </a:tr>
              <a:tr h="426608">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smtClean="0">
                          <a:ln>
                            <a:noFill/>
                          </a:ln>
                          <a:solidFill>
                            <a:schemeClr val="tx1"/>
                          </a:solidFill>
                          <a:effectLst/>
                          <a:latin typeface="Arial" pitchFamily="34" charset="0"/>
                        </a:rPr>
                        <a:t>7 problemen met eten en drinken</a:t>
                      </a:r>
                    </a:p>
                  </a:txBody>
                  <a:tcPr marL="91438" marR="91438"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smtClean="0">
                          <a:ln>
                            <a:noFill/>
                          </a:ln>
                          <a:solidFill>
                            <a:schemeClr val="tx1"/>
                          </a:solidFill>
                          <a:effectLst/>
                          <a:latin typeface="Arial" pitchFamily="34" charset="0"/>
                        </a:rPr>
                        <a:t>1 aften</a:t>
                      </a:r>
                    </a:p>
                  </a:txBody>
                  <a:tcPr marL="91438" marR="91438" marT="45695" marB="45695" horzOverflow="overflow">
                    <a:lnL>
                      <a:noFill/>
                    </a:lnL>
                    <a:lnR cap="flat">
                      <a:noFill/>
                    </a:lnR>
                    <a:lnT>
                      <a:noFill/>
                    </a:lnT>
                    <a:lnB>
                      <a:noFill/>
                    </a:lnB>
                    <a:lnTlToBr>
                      <a:noFill/>
                    </a:lnTlToBr>
                    <a:lnBlToTr>
                      <a:noFill/>
                    </a:lnBlToTr>
                    <a:noFill/>
                  </a:tcPr>
                </a:tc>
              </a:tr>
              <a:tr h="426608">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smtClean="0">
                          <a:ln>
                            <a:noFill/>
                          </a:ln>
                          <a:solidFill>
                            <a:srgbClr val="FF6600"/>
                          </a:solidFill>
                          <a:effectLst/>
                          <a:latin typeface="Arial" pitchFamily="34" charset="0"/>
                        </a:rPr>
                        <a:t>5 slikklachten (dysphagia)</a:t>
                      </a:r>
                    </a:p>
                  </a:txBody>
                  <a:tcPr marL="91438" marR="91438"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smtClean="0">
                          <a:ln>
                            <a:noFill/>
                          </a:ln>
                          <a:solidFill>
                            <a:schemeClr val="tx1"/>
                          </a:solidFill>
                          <a:effectLst/>
                          <a:latin typeface="Arial" pitchFamily="34" charset="0"/>
                        </a:rPr>
                        <a:t>4 huidreacties (HFSR, rash)</a:t>
                      </a:r>
                    </a:p>
                  </a:txBody>
                  <a:tcPr marL="91438" marR="91438" marT="45695" marB="45695" horzOverflow="overflow">
                    <a:lnL>
                      <a:noFill/>
                    </a:lnL>
                    <a:lnR cap="flat">
                      <a:noFill/>
                    </a:lnR>
                    <a:lnT>
                      <a:noFill/>
                    </a:lnT>
                    <a:lnB>
                      <a:noFill/>
                    </a:lnB>
                    <a:lnTlToBr>
                      <a:noFill/>
                    </a:lnTlToBr>
                    <a:lnBlToTr>
                      <a:noFill/>
                    </a:lnBlToTr>
                    <a:noFill/>
                  </a:tcPr>
                </a:tc>
              </a:tr>
              <a:tr h="426608">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dirty="0" smtClean="0">
                          <a:ln>
                            <a:noFill/>
                          </a:ln>
                          <a:solidFill>
                            <a:schemeClr val="tx1"/>
                          </a:solidFill>
                          <a:effectLst/>
                          <a:latin typeface="Arial" pitchFamily="34" charset="0"/>
                        </a:rPr>
                        <a:t>8 droge mond &amp; dik slijm</a:t>
                      </a:r>
                    </a:p>
                  </a:txBody>
                  <a:tcPr marL="91438" marR="91438"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smtClean="0">
                          <a:ln>
                            <a:noFill/>
                          </a:ln>
                          <a:solidFill>
                            <a:schemeClr val="tx1"/>
                          </a:solidFill>
                          <a:effectLst/>
                          <a:latin typeface="Arial" pitchFamily="34" charset="0"/>
                        </a:rPr>
                        <a:t>2 ogen</a:t>
                      </a:r>
                    </a:p>
                  </a:txBody>
                  <a:tcPr marL="91438" marR="91438" marT="45695" marB="45695" horzOverflow="overflow">
                    <a:lnL>
                      <a:noFill/>
                    </a:lnL>
                    <a:lnR cap="flat">
                      <a:noFill/>
                    </a:lnR>
                    <a:lnT>
                      <a:noFill/>
                    </a:lnT>
                    <a:lnB>
                      <a:noFill/>
                    </a:lnB>
                    <a:lnTlToBr>
                      <a:noFill/>
                    </a:lnTlToBr>
                    <a:lnBlToTr>
                      <a:noFill/>
                    </a:lnBlToTr>
                    <a:noFill/>
                  </a:tcPr>
                </a:tc>
              </a:tr>
              <a:tr h="426608">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smtClean="0">
                          <a:ln>
                            <a:noFill/>
                          </a:ln>
                          <a:solidFill>
                            <a:srgbClr val="FF6600"/>
                          </a:solidFill>
                          <a:effectLst/>
                          <a:latin typeface="Arial" pitchFamily="34" charset="0"/>
                        </a:rPr>
                        <a:t>6 orale pijn </a:t>
                      </a:r>
                    </a:p>
                  </a:txBody>
                  <a:tcPr marL="91438" marR="91438"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smtClean="0">
                          <a:ln>
                            <a:noFill/>
                          </a:ln>
                          <a:solidFill>
                            <a:schemeClr val="tx1"/>
                          </a:solidFill>
                          <a:effectLst/>
                          <a:latin typeface="Arial" pitchFamily="34" charset="0"/>
                        </a:rPr>
                        <a:t>3 diarree</a:t>
                      </a:r>
                    </a:p>
                  </a:txBody>
                  <a:tcPr marL="91438" marR="91438" marT="45695" marB="45695" horzOverflow="overflow">
                    <a:lnL>
                      <a:noFill/>
                    </a:lnL>
                    <a:lnR cap="flat">
                      <a:noFill/>
                    </a:lnR>
                    <a:lnT>
                      <a:noFill/>
                    </a:lnT>
                    <a:lnB>
                      <a:noFill/>
                    </a:lnB>
                    <a:lnTlToBr>
                      <a:noFill/>
                    </a:lnTlToBr>
                    <a:lnBlToTr>
                      <a:noFill/>
                    </a:lnBlToTr>
                    <a:noFill/>
                  </a:tcPr>
                </a:tc>
              </a:tr>
              <a:tr h="426608">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smtClean="0">
                          <a:ln>
                            <a:noFill/>
                          </a:ln>
                          <a:solidFill>
                            <a:schemeClr val="tx1"/>
                          </a:solidFill>
                          <a:effectLst/>
                          <a:latin typeface="Arial" pitchFamily="34" charset="0"/>
                        </a:rPr>
                        <a:t>3 stem veranderingen</a:t>
                      </a:r>
                    </a:p>
                  </a:txBody>
                  <a:tcPr marL="91438" marR="91438"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endParaRPr kumimoji="0" lang="nl-NL" sz="2200" b="0" i="0" u="none" strike="noStrike" cap="none" normalizeH="0" baseline="0" smtClean="0">
                        <a:ln>
                          <a:noFill/>
                        </a:ln>
                        <a:solidFill>
                          <a:schemeClr val="tx1"/>
                        </a:solidFill>
                        <a:effectLst/>
                        <a:latin typeface="Arial" pitchFamily="34" charset="0"/>
                      </a:endParaRPr>
                    </a:p>
                  </a:txBody>
                  <a:tcPr marL="91438" marR="91438" marT="45695" marB="45695" horzOverflow="overflow">
                    <a:lnL>
                      <a:noFill/>
                    </a:lnL>
                    <a:lnR cap="flat">
                      <a:noFill/>
                    </a:lnR>
                    <a:lnT>
                      <a:noFill/>
                    </a:lnT>
                    <a:lnB>
                      <a:noFill/>
                    </a:lnB>
                    <a:lnTlToBr>
                      <a:noFill/>
                    </a:lnTlToBr>
                    <a:lnBlToTr>
                      <a:noFill/>
                    </a:lnBlToTr>
                    <a:noFill/>
                  </a:tcPr>
                </a:tc>
              </a:tr>
              <a:tr h="426608">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smtClean="0">
                          <a:ln>
                            <a:noFill/>
                          </a:ln>
                          <a:solidFill>
                            <a:schemeClr val="tx1"/>
                          </a:solidFill>
                          <a:effectLst/>
                          <a:latin typeface="Arial" pitchFamily="34" charset="0"/>
                        </a:rPr>
                        <a:t>5 veranderde smaak (dysgeusia)</a:t>
                      </a:r>
                    </a:p>
                  </a:txBody>
                  <a:tcPr marL="91438" marR="91438"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endParaRPr kumimoji="0" lang="nl-NL" sz="2200" b="0" i="0" u="none" strike="noStrike" cap="none" normalizeH="0" baseline="0" smtClean="0">
                        <a:ln>
                          <a:noFill/>
                        </a:ln>
                        <a:solidFill>
                          <a:schemeClr val="tx1"/>
                        </a:solidFill>
                        <a:effectLst/>
                        <a:latin typeface="Arial" pitchFamily="34" charset="0"/>
                      </a:endParaRPr>
                    </a:p>
                  </a:txBody>
                  <a:tcPr marL="91438" marR="91438" marT="45695" marB="45695" horzOverflow="overflow">
                    <a:lnL>
                      <a:noFill/>
                    </a:lnL>
                    <a:lnR cap="flat">
                      <a:noFill/>
                    </a:lnR>
                    <a:lnT>
                      <a:noFill/>
                    </a:lnT>
                    <a:lnB>
                      <a:noFill/>
                    </a:lnB>
                    <a:lnTlToBr>
                      <a:noFill/>
                    </a:lnTlToBr>
                    <a:lnBlToTr>
                      <a:noFill/>
                    </a:lnBlToTr>
                    <a:noFill/>
                  </a:tcPr>
                </a:tc>
              </a:tr>
              <a:tr h="426608">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smtClean="0">
                          <a:ln>
                            <a:noFill/>
                          </a:ln>
                          <a:solidFill>
                            <a:schemeClr val="tx1"/>
                          </a:solidFill>
                          <a:effectLst/>
                          <a:latin typeface="Arial" pitchFamily="34" charset="0"/>
                        </a:rPr>
                        <a:t>2 reuk</a:t>
                      </a:r>
                    </a:p>
                  </a:txBody>
                  <a:tcPr marL="91438" marR="91438"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endParaRPr kumimoji="0" lang="nl-NL" sz="2200" b="0" i="0" u="none" strike="noStrike" cap="none" normalizeH="0" baseline="0" smtClean="0">
                        <a:ln>
                          <a:noFill/>
                        </a:ln>
                        <a:solidFill>
                          <a:schemeClr val="tx1"/>
                        </a:solidFill>
                        <a:effectLst/>
                        <a:latin typeface="Arial" pitchFamily="34" charset="0"/>
                      </a:endParaRPr>
                    </a:p>
                  </a:txBody>
                  <a:tcPr marL="91438" marR="91438" marT="45695" marB="45695" horzOverflow="overflow">
                    <a:lnL>
                      <a:noFill/>
                    </a:lnL>
                    <a:lnR cap="flat">
                      <a:noFill/>
                    </a:lnR>
                    <a:lnT>
                      <a:noFill/>
                    </a:lnT>
                    <a:lnB>
                      <a:noFill/>
                    </a:lnB>
                    <a:lnTlToBr>
                      <a:noFill/>
                    </a:lnTlToBr>
                    <a:lnBlToTr>
                      <a:noFill/>
                    </a:lnBlToTr>
                    <a:noFill/>
                  </a:tcPr>
                </a:tc>
              </a:tr>
              <a:tr h="426608">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dirty="0" smtClean="0">
                          <a:ln>
                            <a:noFill/>
                          </a:ln>
                          <a:solidFill>
                            <a:schemeClr val="tx1"/>
                          </a:solidFill>
                          <a:effectLst/>
                          <a:latin typeface="Arial" pitchFamily="34" charset="0"/>
                        </a:rPr>
                        <a:t>5 tanden &amp; gebitsprothese</a:t>
                      </a:r>
                    </a:p>
                  </a:txBody>
                  <a:tcPr marL="91438" marR="91438" marT="45695" marB="45695"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endParaRPr kumimoji="0" lang="nl-NL" sz="2200" b="0" i="0" u="none" strike="noStrike" cap="none" normalizeH="0" baseline="0" smtClean="0">
                        <a:ln>
                          <a:noFill/>
                        </a:ln>
                        <a:solidFill>
                          <a:schemeClr val="tx1"/>
                        </a:solidFill>
                        <a:effectLst/>
                        <a:latin typeface="Arial" pitchFamily="34" charset="0"/>
                      </a:endParaRPr>
                    </a:p>
                  </a:txBody>
                  <a:tcPr marL="91438" marR="91438" marT="45695" marB="45695" horzOverflow="overflow">
                    <a:lnL>
                      <a:noFill/>
                    </a:lnL>
                    <a:lnR cap="flat">
                      <a:noFill/>
                    </a:lnR>
                    <a:lnT>
                      <a:noFill/>
                    </a:lnT>
                    <a:lnB>
                      <a:noFill/>
                    </a:lnB>
                    <a:lnTlToBr>
                      <a:noFill/>
                    </a:lnTlToBr>
                    <a:lnBlToTr>
                      <a:noFill/>
                    </a:lnBlToTr>
                    <a:noFill/>
                  </a:tcPr>
                </a:tc>
              </a:tr>
              <a:tr h="426608">
                <a:tc>
                  <a:txBody>
                    <a:bodyPr/>
                    <a:lstStyle/>
                    <a:p>
                      <a:pPr marL="381000" marR="0" lvl="0" indent="-381000" algn="l" defTabSz="914400" rtl="0" eaLnBrk="0" fontAlgn="base" latinLnBrk="0" hangingPunct="0">
                        <a:lnSpc>
                          <a:spcPct val="100000"/>
                        </a:lnSpc>
                        <a:spcBef>
                          <a:spcPct val="10000"/>
                        </a:spcBef>
                        <a:spcAft>
                          <a:spcPct val="0"/>
                        </a:spcAft>
                        <a:buClrTx/>
                        <a:buSzTx/>
                        <a:buFontTx/>
                        <a:buNone/>
                        <a:tabLst/>
                      </a:pPr>
                      <a:r>
                        <a:rPr kumimoji="0" lang="nl-NL" sz="2200" b="0" i="0" u="none" strike="noStrike" cap="none" normalizeH="0" baseline="0" dirty="0" smtClean="0">
                          <a:ln>
                            <a:noFill/>
                          </a:ln>
                          <a:solidFill>
                            <a:schemeClr val="tx1"/>
                          </a:solidFill>
                          <a:effectLst/>
                          <a:latin typeface="Arial" pitchFamily="34" charset="0"/>
                        </a:rPr>
                        <a:t>5 slijmvliezen van mond en keel</a:t>
                      </a:r>
                    </a:p>
                  </a:txBody>
                  <a:tcPr marL="91438" marR="91438" marT="45695" marB="45695"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10000"/>
                        </a:spcBef>
                        <a:spcAft>
                          <a:spcPct val="0"/>
                        </a:spcAft>
                        <a:buClrTx/>
                        <a:buSzTx/>
                        <a:buFontTx/>
                        <a:buNone/>
                        <a:tabLst/>
                      </a:pPr>
                      <a:endParaRPr kumimoji="0" lang="nl-NL" sz="2200" b="0" i="0" u="none" strike="noStrike" cap="none" normalizeH="0" baseline="0" dirty="0" smtClean="0">
                        <a:ln>
                          <a:noFill/>
                        </a:ln>
                        <a:solidFill>
                          <a:schemeClr val="tx1"/>
                        </a:solidFill>
                        <a:effectLst/>
                        <a:latin typeface="Arial" pitchFamily="34" charset="0"/>
                      </a:endParaRPr>
                    </a:p>
                  </a:txBody>
                  <a:tcPr marL="91438" marR="91438" marT="45695" marB="45695" horzOverflow="overflow">
                    <a:lnL>
                      <a:noFill/>
                    </a:lnL>
                    <a:lnR cap="flat">
                      <a:noFill/>
                    </a:lnR>
                    <a:lnT>
                      <a:noFill/>
                    </a:lnT>
                    <a:lnB cap="flat">
                      <a:noFill/>
                    </a:lnB>
                    <a:lnTlToBr>
                      <a:noFill/>
                    </a:lnTlToBr>
                    <a:lnBlToTr>
                      <a:noFill/>
                    </a:lnBlToTr>
                    <a:noFill/>
                  </a:tcPr>
                </a:tc>
              </a:tr>
            </a:tbl>
          </a:graphicData>
        </a:graphic>
      </p:graphicFrame>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4" name="Tijdelijke aanduiding voor dianummer 3"/>
          <p:cNvSpPr>
            <a:spLocks noGrp="1"/>
          </p:cNvSpPr>
          <p:nvPr>
            <p:ph type="sldNum" sz="quarter" idx="12"/>
          </p:nvPr>
        </p:nvSpPr>
        <p:spPr/>
        <p:txBody>
          <a:bodyPr/>
          <a:lstStyle/>
          <a:p>
            <a:pPr>
              <a:defRPr/>
            </a:pPr>
            <a:fld id="{2CB469C2-9F20-4260-AF50-7A1D82C0ABF0}" type="slidenum">
              <a:rPr lang="en-GB" smtClean="0"/>
              <a:pPr>
                <a:defRPr/>
              </a:pPr>
              <a:t>26</a:t>
            </a:fld>
            <a:endParaRPr lang="en-GB"/>
          </a:p>
        </p:txBody>
      </p:sp>
    </p:spTree>
    <p:extLst>
      <p:ext uri="{BB962C8B-B14F-4D97-AF65-F5344CB8AC3E}">
        <p14:creationId xmlns:p14="http://schemas.microsoft.com/office/powerpoint/2010/main" val="208211515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755576" y="116632"/>
            <a:ext cx="7101334" cy="7344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b" anchorCtr="0" compatLnSpc="1">
            <a:prstTxWarp prst="textNoShape">
              <a:avLst/>
            </a:prstTxWarp>
          </a:bodyPr>
          <a:lstStyle/>
          <a:p>
            <a:r>
              <a:rPr lang="nl-NL" dirty="0">
                <a:cs typeface="Arial" pitchFamily="34" charset="0"/>
              </a:rPr>
              <a:t>Voorbeeld: problemen met slikken &amp; pijn</a:t>
            </a:r>
          </a:p>
        </p:txBody>
      </p:sp>
      <p:sp>
        <p:nvSpPr>
          <p:cNvPr id="59395" name="Rectangle 3"/>
          <p:cNvSpPr>
            <a:spLocks noChangeArrowheads="1"/>
          </p:cNvSpPr>
          <p:nvPr/>
        </p:nvSpPr>
        <p:spPr bwMode="auto">
          <a:xfrm>
            <a:off x="4858867" y="1052588"/>
            <a:ext cx="4059659" cy="489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lstStyle/>
          <a:p>
            <a:pPr marL="193098" indent="-193098" eaLnBrk="0" hangingPunct="0">
              <a:buFontTx/>
              <a:buChar char="•"/>
            </a:pPr>
            <a:endParaRPr lang="en-US" sz="2200">
              <a:solidFill>
                <a:srgbClr val="FFFFFF"/>
              </a:solidFill>
            </a:endParaRPr>
          </a:p>
          <a:p>
            <a:pPr marL="193098" indent="-193098" eaLnBrk="0" hangingPunct="0">
              <a:buFontTx/>
              <a:buChar char="•"/>
            </a:pPr>
            <a:endParaRPr lang="en-US" sz="2200">
              <a:solidFill>
                <a:srgbClr val="FFFFFF"/>
              </a:solidFill>
            </a:endParaRPr>
          </a:p>
        </p:txBody>
      </p:sp>
      <p:sp>
        <p:nvSpPr>
          <p:cNvPr id="59396" name="Rectangle 50"/>
          <p:cNvSpPr>
            <a:spLocks noGrp="1" noChangeArrowheads="1"/>
          </p:cNvSpPr>
          <p:nvPr>
            <p:ph sz="half" idx="2"/>
          </p:nvPr>
        </p:nvSpPr>
        <p:spPr bwMode="auto">
          <a:xfrm>
            <a:off x="395536" y="908720"/>
            <a:ext cx="8640589" cy="56166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nl-NL" sz="1400" b="1" dirty="0" smtClean="0"/>
              <a:t>B. Heeft u problemen met slikken ervaren?</a:t>
            </a:r>
            <a:endParaRPr lang="nl-NL" sz="1400" dirty="0" smtClean="0"/>
          </a:p>
          <a:p>
            <a:pPr marL="0" indent="0">
              <a:buNone/>
            </a:pPr>
            <a:r>
              <a:rPr lang="nl-NL" sz="1400" dirty="0" smtClean="0"/>
              <a:t>1  JA 	</a:t>
            </a:r>
            <a:r>
              <a:rPr lang="nl-NL" sz="1400" dirty="0" smtClean="0">
                <a:sym typeface="Wingdings" pitchFamily="2" charset="2"/>
              </a:rPr>
              <a:t></a:t>
            </a:r>
            <a:r>
              <a:rPr lang="nl-NL" sz="1400" dirty="0" smtClean="0"/>
              <a:t> ga verder met vraag 9	2  NEE	</a:t>
            </a:r>
            <a:r>
              <a:rPr lang="nl-NL" sz="1400" dirty="0" smtClean="0">
                <a:sym typeface="Wingdings" pitchFamily="2" charset="2"/>
              </a:rPr>
              <a:t></a:t>
            </a:r>
            <a:r>
              <a:rPr lang="nl-NL" sz="1400" dirty="0" smtClean="0"/>
              <a:t> ga verder met C</a:t>
            </a:r>
            <a:endParaRPr lang="nl-NL" sz="1400" b="1" dirty="0" smtClean="0"/>
          </a:p>
          <a:p>
            <a:pPr marL="0" indent="0">
              <a:buNone/>
            </a:pPr>
            <a:r>
              <a:rPr lang="nl-NL" sz="1400" dirty="0" smtClean="0"/>
              <a:t>9.	Ik verslik mij in vloeistoffen</a:t>
            </a:r>
          </a:p>
          <a:p>
            <a:pPr marL="0" indent="0">
              <a:buNone/>
            </a:pPr>
            <a:r>
              <a:rPr lang="nl-NL" sz="1400" dirty="0" smtClean="0"/>
              <a:t>10.	Ik verslik mij in vast voedsel</a:t>
            </a:r>
          </a:p>
          <a:p>
            <a:pPr marL="0" indent="0">
              <a:buNone/>
            </a:pPr>
            <a:r>
              <a:rPr lang="nl-NL" sz="1400" dirty="0" smtClean="0"/>
              <a:t>11.	Na het slikken moet ik hoesten</a:t>
            </a:r>
          </a:p>
          <a:p>
            <a:pPr marL="0" indent="0">
              <a:buNone/>
            </a:pPr>
            <a:r>
              <a:rPr lang="nl-NL" sz="1400" dirty="0" smtClean="0"/>
              <a:t>12.	Slikken kost mij veel moeite</a:t>
            </a:r>
          </a:p>
          <a:p>
            <a:pPr marL="0" indent="0">
              <a:buNone/>
            </a:pPr>
            <a:r>
              <a:rPr lang="nl-NL" sz="1400" dirty="0" smtClean="0"/>
              <a:t>13.	Omdat ik moeite heb met slikken duurt het eten langer</a:t>
            </a:r>
          </a:p>
          <a:p>
            <a:pPr marL="0" indent="0">
              <a:buNone/>
            </a:pPr>
            <a:r>
              <a:rPr lang="nl-NL" sz="1400" dirty="0" smtClean="0"/>
              <a:t>0	1	2	3	4	5	6	7       8	  9      10</a:t>
            </a:r>
          </a:p>
          <a:p>
            <a:pPr marL="0" indent="0">
              <a:buNone/>
            </a:pPr>
            <a:r>
              <a:rPr lang="nl-NL" sz="1400" dirty="0" smtClean="0"/>
              <a:t>Nooit 							   	     Altijd</a:t>
            </a:r>
          </a:p>
          <a:p>
            <a:pPr marL="0" indent="0">
              <a:buNone/>
            </a:pPr>
            <a:r>
              <a:rPr lang="nl-NL" sz="1400" b="1" dirty="0" smtClean="0"/>
              <a:t>D. Heeft u pijn in uw mond ervaren?</a:t>
            </a:r>
            <a:endParaRPr lang="nl-NL" sz="1400" dirty="0" smtClean="0"/>
          </a:p>
          <a:p>
            <a:pPr marL="0" indent="0">
              <a:buNone/>
            </a:pPr>
            <a:r>
              <a:rPr lang="nl-NL" sz="1400" dirty="0" smtClean="0"/>
              <a:t>1  JA 	</a:t>
            </a:r>
            <a:r>
              <a:rPr lang="nl-NL" sz="1400" dirty="0" smtClean="0">
                <a:sym typeface="Wingdings" pitchFamily="2" charset="2"/>
              </a:rPr>
              <a:t></a:t>
            </a:r>
            <a:r>
              <a:rPr lang="nl-NL" sz="1400" dirty="0" smtClean="0"/>
              <a:t> ga verder met vraag 22	2  NEE	</a:t>
            </a:r>
            <a:r>
              <a:rPr lang="nl-NL" sz="1400" dirty="0" smtClean="0">
                <a:sym typeface="Wingdings" pitchFamily="2" charset="2"/>
              </a:rPr>
              <a:t></a:t>
            </a:r>
            <a:r>
              <a:rPr lang="nl-NL" sz="1400" dirty="0" smtClean="0"/>
              <a:t> ga verder met E</a:t>
            </a:r>
            <a:endParaRPr lang="nl-NL" sz="1400" b="1" dirty="0" smtClean="0"/>
          </a:p>
          <a:p>
            <a:pPr marL="0" indent="0">
              <a:buNone/>
            </a:pPr>
            <a:r>
              <a:rPr lang="nl-NL" sz="1400" dirty="0" smtClean="0"/>
              <a:t>22.	Ik heb wondjes in mijn mond of keel die </a:t>
            </a:r>
            <a:r>
              <a:rPr lang="nl-NL" sz="1400" u="sng" dirty="0" smtClean="0"/>
              <a:t>pijn</a:t>
            </a:r>
            <a:r>
              <a:rPr lang="nl-NL" sz="1400" dirty="0" smtClean="0"/>
              <a:t> veroorzaken</a:t>
            </a:r>
          </a:p>
          <a:p>
            <a:pPr marL="0" indent="0">
              <a:buNone/>
            </a:pPr>
            <a:r>
              <a:rPr lang="nl-NL" sz="1400" dirty="0" smtClean="0"/>
              <a:t>23.	Door pijn in mond en keel heb ik moeite met slikken</a:t>
            </a:r>
          </a:p>
          <a:p>
            <a:pPr marL="0" indent="0">
              <a:buNone/>
            </a:pPr>
            <a:r>
              <a:rPr lang="nl-NL" sz="1400" dirty="0" smtClean="0"/>
              <a:t>24.	Door pijn in mond en keel heb ik moeite met spreken</a:t>
            </a:r>
          </a:p>
          <a:p>
            <a:pPr marL="0" indent="0">
              <a:buNone/>
            </a:pPr>
            <a:r>
              <a:rPr lang="nl-NL" sz="1400" dirty="0" smtClean="0"/>
              <a:t>25.	Mijn gemiddelde pijnscore de afgelopen 2 dagen is:</a:t>
            </a:r>
          </a:p>
          <a:p>
            <a:pPr marL="0" indent="0">
              <a:buNone/>
            </a:pPr>
            <a:r>
              <a:rPr lang="nl-NL" sz="1400" dirty="0" smtClean="0"/>
              <a:t>26.	Mijn ergste ervaren pijn de afgelopen 2 dagen was:</a:t>
            </a:r>
          </a:p>
          <a:p>
            <a:pPr marL="0" indent="0">
              <a:buNone/>
            </a:pPr>
            <a:r>
              <a:rPr lang="nl-NL" sz="1400" dirty="0" smtClean="0"/>
              <a:t>27.	Het gemiddelde effect van mijn pijnmedicatie is:</a:t>
            </a:r>
            <a:br>
              <a:rPr lang="nl-NL" sz="1400" dirty="0" smtClean="0"/>
            </a:br>
            <a:r>
              <a:rPr lang="nl-NL" sz="1400" dirty="0" smtClean="0"/>
              <a:t>	</a:t>
            </a:r>
            <a:r>
              <a:rPr lang="nl-NL" sz="1400" dirty="0" smtClean="0">
                <a:sym typeface="Wingdings" pitchFamily="2" charset="2"/>
              </a:rPr>
              <a:t></a:t>
            </a:r>
            <a:r>
              <a:rPr lang="nl-NL" sz="1400" dirty="0" smtClean="0"/>
              <a:t> niet van toepassing, ik gebruik geen pijnmedicatie</a:t>
            </a:r>
          </a:p>
          <a:p>
            <a:pPr marL="0" indent="0">
              <a:buNone/>
            </a:pPr>
            <a:r>
              <a:rPr lang="nl-NL" sz="1400" dirty="0" smtClean="0"/>
              <a:t>28.	De pijn veroorzaakt slaapproblemen</a:t>
            </a:r>
          </a:p>
        </p:txBody>
      </p:sp>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4" name="Tijdelijke aanduiding voor dianummer 3"/>
          <p:cNvSpPr>
            <a:spLocks noGrp="1"/>
          </p:cNvSpPr>
          <p:nvPr>
            <p:ph type="sldNum" sz="quarter" idx="12"/>
          </p:nvPr>
        </p:nvSpPr>
        <p:spPr/>
        <p:txBody>
          <a:bodyPr/>
          <a:lstStyle/>
          <a:p>
            <a:pPr>
              <a:defRPr/>
            </a:pPr>
            <a:fld id="{2CB469C2-9F20-4260-AF50-7A1D82C0ABF0}" type="slidenum">
              <a:rPr lang="en-GB" smtClean="0"/>
              <a:pPr>
                <a:defRPr/>
              </a:pPr>
              <a:t>27</a:t>
            </a:fld>
            <a:endParaRPr lang="en-GB"/>
          </a:p>
        </p:txBody>
      </p:sp>
    </p:spTree>
    <p:extLst>
      <p:ext uri="{BB962C8B-B14F-4D97-AF65-F5344CB8AC3E}">
        <p14:creationId xmlns:p14="http://schemas.microsoft.com/office/powerpoint/2010/main" val="292339694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jdelijke aanduiding voor datum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83971"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83972"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2EAE101C-8186-4443-BFEF-D75B4AC7222C}" type="slidenum">
              <a:rPr lang="en-GB" sz="1200">
                <a:solidFill>
                  <a:srgbClr val="111166"/>
                </a:solidFill>
              </a:rPr>
              <a:pPr/>
              <a:t>28</a:t>
            </a:fld>
            <a:endParaRPr lang="en-GB" sz="1200">
              <a:solidFill>
                <a:srgbClr val="111166"/>
              </a:solidFill>
            </a:endParaRPr>
          </a:p>
        </p:txBody>
      </p:sp>
      <p:sp>
        <p:nvSpPr>
          <p:cNvPr id="83973" name="Rectangle 3"/>
          <p:cNvSpPr>
            <a:spLocks noGrp="1" noChangeArrowheads="1"/>
          </p:cNvSpPr>
          <p:nvPr>
            <p:ph type="body" idx="4294967295"/>
          </p:nvPr>
        </p:nvSpPr>
        <p:spPr>
          <a:xfrm>
            <a:off x="465138" y="1052515"/>
            <a:ext cx="8570912" cy="5157787"/>
          </a:xfrm>
        </p:spPr>
        <p:txBody>
          <a:bodyPr/>
          <a:lstStyle/>
          <a:p>
            <a:pPr marL="419057" indent="-419057" defTabSz="171432">
              <a:lnSpc>
                <a:spcPct val="110000"/>
              </a:lnSpc>
              <a:buNone/>
            </a:pPr>
            <a:r>
              <a:rPr lang="nl-NL" sz="2400" u="sng" dirty="0">
                <a:latin typeface="ArialNarrow"/>
              </a:rPr>
              <a:t>Voor een goede mondconditie gedurende behandeling:</a:t>
            </a:r>
          </a:p>
          <a:p>
            <a:pPr marL="419057" indent="-419057" defTabSz="171432">
              <a:lnSpc>
                <a:spcPct val="110000"/>
              </a:lnSpc>
            </a:pPr>
            <a:r>
              <a:rPr lang="nl-NL" sz="2000" dirty="0">
                <a:latin typeface="ArialNarrow"/>
              </a:rPr>
              <a:t>zachte tandenborstel; regelmatig vervangen (MASCC/ISOO, 2005)</a:t>
            </a:r>
          </a:p>
          <a:p>
            <a:pPr marL="419057" indent="-419057" defTabSz="171432">
              <a:lnSpc>
                <a:spcPct val="110000"/>
              </a:lnSpc>
            </a:pPr>
            <a:r>
              <a:rPr lang="nl-NL" sz="2000" dirty="0">
                <a:latin typeface="ArialNarrow"/>
              </a:rPr>
              <a:t>poets alle tandgebieden minimaal 90 seconden, twee keer daags</a:t>
            </a:r>
          </a:p>
          <a:p>
            <a:pPr marL="419057" indent="-419057" defTabSz="171432">
              <a:lnSpc>
                <a:spcPct val="110000"/>
              </a:lnSpc>
            </a:pPr>
            <a:r>
              <a:rPr lang="nl-NL" sz="2000" dirty="0">
                <a:latin typeface="ArialNarrow"/>
              </a:rPr>
              <a:t>laat de tandenborstel voor het opbergen aan de lucht drogen</a:t>
            </a:r>
          </a:p>
          <a:p>
            <a:pPr marL="419057" indent="-419057" defTabSz="171432">
              <a:lnSpc>
                <a:spcPct val="110000"/>
              </a:lnSpc>
            </a:pPr>
            <a:r>
              <a:rPr lang="nl-NL" sz="2000" dirty="0">
                <a:latin typeface="ArialNarrow"/>
              </a:rPr>
              <a:t>een keer daags interdentaal reinigen volgens instructie tandheelkundige professional </a:t>
            </a:r>
          </a:p>
          <a:p>
            <a:pPr marL="419057" indent="-419057" defTabSz="171432">
              <a:lnSpc>
                <a:spcPct val="110000"/>
              </a:lnSpc>
            </a:pPr>
            <a:r>
              <a:rPr lang="nl-NL" sz="2000" dirty="0">
                <a:latin typeface="ArialNarrow"/>
              </a:rPr>
              <a:t>orale assessment dagelijks en rapporteer assessment resultaten aan een clinicus</a:t>
            </a:r>
          </a:p>
          <a:p>
            <a:pPr marL="419057" indent="-419057" defTabSz="171432">
              <a:lnSpc>
                <a:spcPct val="110000"/>
              </a:lnSpc>
            </a:pPr>
            <a:r>
              <a:rPr lang="nl-NL" sz="2000" dirty="0">
                <a:solidFill>
                  <a:srgbClr val="FF0000"/>
                </a:solidFill>
                <a:latin typeface="ArialNarrow"/>
              </a:rPr>
              <a:t>spoel 4 keer daags</a:t>
            </a:r>
          </a:p>
          <a:p>
            <a:pPr marL="419057" indent="-419057" defTabSz="171432">
              <a:lnSpc>
                <a:spcPct val="110000"/>
              </a:lnSpc>
            </a:pPr>
            <a:r>
              <a:rPr lang="nl-NL" sz="2000" dirty="0">
                <a:latin typeface="ArialNarrow"/>
              </a:rPr>
              <a:t>voorkom tabak, alcohol en irriterende levensmiddelen (zuur, heet, ruw, scherp)</a:t>
            </a:r>
          </a:p>
          <a:p>
            <a:pPr marL="419057" indent="-419057" defTabSz="171432">
              <a:lnSpc>
                <a:spcPct val="110000"/>
              </a:lnSpc>
            </a:pPr>
            <a:r>
              <a:rPr lang="nl-NL" sz="2000" dirty="0">
                <a:latin typeface="ArialNarrow"/>
              </a:rPr>
              <a:t>gebruik water-gebaseerde balsems om de lippen te beschermen</a:t>
            </a:r>
          </a:p>
          <a:p>
            <a:pPr marL="419057" indent="-419057" defTabSz="171432">
              <a:lnSpc>
                <a:spcPct val="110000"/>
              </a:lnSpc>
            </a:pPr>
            <a:r>
              <a:rPr lang="nl-NL" sz="2000" dirty="0">
                <a:latin typeface="ArialNarrow"/>
              </a:rPr>
              <a:t>handhaaf een voldoende vochtintake</a:t>
            </a:r>
          </a:p>
        </p:txBody>
      </p:sp>
      <p:sp>
        <p:nvSpPr>
          <p:cNvPr id="83974" name="Rectangle 4"/>
          <p:cNvSpPr>
            <a:spLocks noChangeArrowheads="1"/>
          </p:cNvSpPr>
          <p:nvPr/>
        </p:nvSpPr>
        <p:spPr bwMode="auto">
          <a:xfrm>
            <a:off x="1143000" y="122238"/>
            <a:ext cx="7100888"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sz="2600" i="1">
                <a:solidFill>
                  <a:srgbClr val="111166"/>
                </a:solidFill>
                <a:latin typeface="Times" charset="0"/>
              </a:rPr>
              <a:t>Orale hygiëne (2/4)</a:t>
            </a:r>
          </a:p>
        </p:txBody>
      </p:sp>
      <p:sp>
        <p:nvSpPr>
          <p:cNvPr id="83975" name="Rechthoek 1"/>
          <p:cNvSpPr>
            <a:spLocks noChangeArrowheads="1"/>
          </p:cNvSpPr>
          <p:nvPr/>
        </p:nvSpPr>
        <p:spPr bwMode="auto">
          <a:xfrm>
            <a:off x="3851277" y="6165850"/>
            <a:ext cx="529272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p>
            <a:pPr marL="457154" lvl="1">
              <a:lnSpc>
                <a:spcPct val="110000"/>
              </a:lnSpc>
            </a:pPr>
            <a:r>
              <a:rPr lang="nl-NL" sz="1600">
                <a:solidFill>
                  <a:srgbClr val="FFFFFF"/>
                </a:solidFill>
              </a:rPr>
              <a:t>Richtlijn volgens ONS, EONS, MASCC/ISOO, enz.</a:t>
            </a:r>
          </a:p>
        </p:txBody>
      </p:sp>
    </p:spTree>
    <p:extLst>
      <p:ext uri="{BB962C8B-B14F-4D97-AF65-F5344CB8AC3E}">
        <p14:creationId xmlns:p14="http://schemas.microsoft.com/office/powerpoint/2010/main" val="30208034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33795"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33796"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fld id="{A956A4FD-9EA6-41C8-9A98-AD1BCBD08DDB}" type="slidenum">
              <a:rPr lang="en-GB" sz="1200">
                <a:solidFill>
                  <a:schemeClr val="bg1"/>
                </a:solidFill>
              </a:rPr>
              <a:pPr/>
              <a:t>29</a:t>
            </a:fld>
            <a:endParaRPr lang="en-GB" sz="1200">
              <a:solidFill>
                <a:schemeClr val="bg1"/>
              </a:solidFill>
            </a:endParaRPr>
          </a:p>
        </p:txBody>
      </p:sp>
      <p:sp>
        <p:nvSpPr>
          <p:cNvPr id="33797" name="Rectangle 3"/>
          <p:cNvSpPr>
            <a:spLocks noGrp="1" noChangeArrowheads="1"/>
          </p:cNvSpPr>
          <p:nvPr>
            <p:ph type="body" idx="4294967295"/>
          </p:nvPr>
        </p:nvSpPr>
        <p:spPr>
          <a:xfrm>
            <a:off x="250825" y="1052514"/>
            <a:ext cx="8713788" cy="5472112"/>
          </a:xfrm>
        </p:spPr>
        <p:txBody>
          <a:bodyPr/>
          <a:lstStyle/>
          <a:p>
            <a:pPr eaLnBrk="1" hangingPunct="1">
              <a:lnSpc>
                <a:spcPct val="100000"/>
              </a:lnSpc>
              <a:buFontTx/>
              <a:buNone/>
            </a:pPr>
            <a:r>
              <a:rPr lang="nl-NL" sz="1800">
                <a:latin typeface="Arial Narrow" pitchFamily="34" charset="0"/>
              </a:rPr>
              <a:t>Functionele stomatitis = graad 2 en hoger</a:t>
            </a:r>
          </a:p>
          <a:p>
            <a:pPr eaLnBrk="1" hangingPunct="1">
              <a:lnSpc>
                <a:spcPct val="100000"/>
              </a:lnSpc>
            </a:pPr>
            <a:r>
              <a:rPr lang="nl-NL" sz="1800">
                <a:latin typeface="Arial Narrow" pitchFamily="34" charset="0"/>
              </a:rPr>
              <a:t>dosis modificaties: proberen te voorkomen</a:t>
            </a:r>
          </a:p>
          <a:p>
            <a:pPr eaLnBrk="1" hangingPunct="1">
              <a:lnSpc>
                <a:spcPct val="100000"/>
              </a:lnSpc>
            </a:pPr>
            <a:r>
              <a:rPr lang="nl-NL" sz="1800">
                <a:latin typeface="Arial Narrow" pitchFamily="34" charset="0"/>
              </a:rPr>
              <a:t>definieer het probleem voordat je een management plan opstelt!</a:t>
            </a:r>
          </a:p>
          <a:p>
            <a:pPr eaLnBrk="1" hangingPunct="1">
              <a:lnSpc>
                <a:spcPct val="100000"/>
              </a:lnSpc>
            </a:pPr>
            <a:r>
              <a:rPr lang="nl-NL" sz="1800" u="sng">
                <a:latin typeface="Arial Narrow" pitchFamily="34" charset="0"/>
              </a:rPr>
              <a:t>management algoritme:</a:t>
            </a:r>
            <a:endParaRPr lang="nl-NL" sz="1800">
              <a:latin typeface="Arial Narrow" pitchFamily="34" charset="0"/>
            </a:endParaRPr>
          </a:p>
          <a:p>
            <a:pPr lvl="1" eaLnBrk="1" hangingPunct="1">
              <a:lnSpc>
                <a:spcPct val="100000"/>
              </a:lnSpc>
            </a:pPr>
            <a:r>
              <a:rPr lang="nl-NL" sz="1800">
                <a:latin typeface="Arial Narrow" pitchFamily="34" charset="0"/>
              </a:rPr>
              <a:t>indien pijn zonder ulceratie:</a:t>
            </a:r>
          </a:p>
          <a:p>
            <a:pPr lvl="2" eaLnBrk="1" hangingPunct="1">
              <a:lnSpc>
                <a:spcPct val="100000"/>
              </a:lnSpc>
            </a:pPr>
            <a:r>
              <a:rPr lang="nl-NL" smtClean="0">
                <a:latin typeface="Arial Narrow" pitchFamily="34" charset="0"/>
              </a:rPr>
              <a:t>pijn management (anesthetische mondspoelingen of systemische analgetica)</a:t>
            </a:r>
          </a:p>
          <a:p>
            <a:pPr lvl="2" eaLnBrk="1" hangingPunct="1">
              <a:lnSpc>
                <a:spcPct val="100000"/>
              </a:lnSpc>
            </a:pPr>
            <a:r>
              <a:rPr lang="nl-NL" smtClean="0">
                <a:latin typeface="Arial Narrow" pitchFamily="34" charset="0"/>
              </a:rPr>
              <a:t>antiseptische mondspoelingen zonder alcohol</a:t>
            </a:r>
          </a:p>
          <a:p>
            <a:pPr lvl="1" eaLnBrk="1" hangingPunct="1">
              <a:lnSpc>
                <a:spcPct val="100000"/>
              </a:lnSpc>
            </a:pPr>
            <a:r>
              <a:rPr lang="nl-NL" sz="1800">
                <a:latin typeface="Arial Narrow" pitchFamily="34" charset="0"/>
              </a:rPr>
              <a:t>indien ulceraties aanwezig:</a:t>
            </a:r>
          </a:p>
          <a:p>
            <a:pPr lvl="2" eaLnBrk="1" hangingPunct="1">
              <a:lnSpc>
                <a:spcPct val="100000"/>
              </a:lnSpc>
              <a:buFont typeface="Times" charset="0"/>
              <a:buNone/>
            </a:pPr>
            <a:r>
              <a:rPr lang="nl-NL" smtClean="0">
                <a:latin typeface="Arial Narrow" pitchFamily="34" charset="0"/>
              </a:rPr>
              <a:t>zo lang resultaten van klinische studies niet voorhanden zijn, overweeg gebruik van:</a:t>
            </a:r>
          </a:p>
          <a:p>
            <a:pPr lvl="2" eaLnBrk="1" hangingPunct="1">
              <a:lnSpc>
                <a:spcPct val="100000"/>
              </a:lnSpc>
            </a:pPr>
            <a:r>
              <a:rPr lang="nl-NL" smtClean="0">
                <a:latin typeface="Arial Narrow" pitchFamily="34" charset="0"/>
              </a:rPr>
              <a:t>lokale steroïden eerst (crème, gel, spoeling)</a:t>
            </a:r>
          </a:p>
          <a:p>
            <a:pPr lvl="2" eaLnBrk="1" hangingPunct="1">
              <a:lnSpc>
                <a:spcPct val="100000"/>
              </a:lnSpc>
            </a:pPr>
            <a:r>
              <a:rPr lang="nl-NL" smtClean="0">
                <a:latin typeface="Arial Narrow" pitchFamily="34" charset="0"/>
              </a:rPr>
              <a:t>Indien geen verbetering: overweeg systemische steroïden of intralesionale steroïde injecties (in samenwerking met orale expert)</a:t>
            </a:r>
          </a:p>
          <a:p>
            <a:pPr lvl="2" eaLnBrk="1" hangingPunct="1">
              <a:lnSpc>
                <a:spcPct val="100000"/>
              </a:lnSpc>
            </a:pPr>
            <a:r>
              <a:rPr lang="nl-NL" smtClean="0">
                <a:latin typeface="Arial Narrow" pitchFamily="34" charset="0"/>
              </a:rPr>
              <a:t>indien veel klachten, overweeg systemische steroïden als eerste optie om symptomen snel onder controle te krijgen</a:t>
            </a:r>
          </a:p>
          <a:p>
            <a:pPr lvl="2" eaLnBrk="1" hangingPunct="1">
              <a:lnSpc>
                <a:spcPct val="100000"/>
              </a:lnSpc>
            </a:pPr>
            <a:r>
              <a:rPr lang="nl-NL" smtClean="0">
                <a:latin typeface="Arial Narrow" pitchFamily="34" charset="0"/>
              </a:rPr>
              <a:t>dosis modificatie alleen als bovenstaande behandelingen niet helpen.</a:t>
            </a:r>
          </a:p>
          <a:p>
            <a:pPr lvl="1" eaLnBrk="1" hangingPunct="1">
              <a:lnSpc>
                <a:spcPct val="100000"/>
              </a:lnSpc>
            </a:pPr>
            <a:r>
              <a:rPr lang="nl-NL" sz="1800">
                <a:latin typeface="Arial Narrow" pitchFamily="34" charset="0"/>
              </a:rPr>
              <a:t>in het geval van aanhoudende erge pijn: intensievere pijn management (opiaten)</a:t>
            </a:r>
          </a:p>
        </p:txBody>
      </p:sp>
      <p:sp>
        <p:nvSpPr>
          <p:cNvPr id="33798" name="Rectangle 4"/>
          <p:cNvSpPr>
            <a:spLocks noChangeArrowheads="1"/>
          </p:cNvSpPr>
          <p:nvPr/>
        </p:nvSpPr>
        <p:spPr bwMode="auto">
          <a:xfrm>
            <a:off x="1143000" y="122238"/>
            <a:ext cx="70294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i="1" dirty="0" smtClean="0">
                <a:solidFill>
                  <a:schemeClr val="tx2"/>
                </a:solidFill>
                <a:latin typeface="Times" charset="0"/>
              </a:rPr>
              <a:t>Stomatitis: </a:t>
            </a:r>
            <a:r>
              <a:rPr lang="nl-NL" i="1" dirty="0">
                <a:solidFill>
                  <a:schemeClr val="tx2"/>
                </a:solidFill>
                <a:latin typeface="Times" charset="0"/>
              </a:rPr>
              <a:t>management</a:t>
            </a:r>
          </a:p>
        </p:txBody>
      </p:sp>
    </p:spTree>
    <p:extLst>
      <p:ext uri="{BB962C8B-B14F-4D97-AF65-F5344CB8AC3E}">
        <p14:creationId xmlns:p14="http://schemas.microsoft.com/office/powerpoint/2010/main" val="221871708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5123"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5124"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EEBFD815-B6BB-4CC1-B0C8-B98805762EFC}" type="slidenum">
              <a:rPr lang="en-GB" sz="1200">
                <a:solidFill>
                  <a:schemeClr val="bg1"/>
                </a:solidFill>
              </a:rPr>
              <a:pPr/>
              <a:t>3</a:t>
            </a:fld>
            <a:endParaRPr lang="en-GB" sz="1200">
              <a:solidFill>
                <a:schemeClr val="bg1"/>
              </a:solidFill>
            </a:endParaRPr>
          </a:p>
        </p:txBody>
      </p:sp>
      <p:sp>
        <p:nvSpPr>
          <p:cNvPr id="5125" name="Rectangle 3"/>
          <p:cNvSpPr>
            <a:spLocks noGrp="1" noChangeArrowheads="1"/>
          </p:cNvSpPr>
          <p:nvPr>
            <p:ph type="body" sz="half" idx="4294967295"/>
          </p:nvPr>
        </p:nvSpPr>
        <p:spPr>
          <a:xfrm>
            <a:off x="755650" y="1125538"/>
            <a:ext cx="7710488" cy="5256212"/>
          </a:xfrm>
        </p:spPr>
        <p:txBody>
          <a:bodyPr/>
          <a:lstStyle/>
          <a:p>
            <a:pPr marL="361950" indent="-361950" eaLnBrk="1" hangingPunct="1">
              <a:lnSpc>
                <a:spcPct val="110000"/>
              </a:lnSpc>
              <a:buFontTx/>
              <a:buNone/>
            </a:pPr>
            <a:r>
              <a:rPr lang="nl-NL" sz="1800" dirty="0" smtClean="0">
                <a:latin typeface="Arial Narrow" pitchFamily="34" charset="0"/>
                <a:cs typeface="Times New Roman" pitchFamily="18" charset="0"/>
              </a:rPr>
              <a:t>Mucocutane bijwerkingen die speciale aandacht behoeven</a:t>
            </a:r>
          </a:p>
          <a:p>
            <a:pPr marL="361950" indent="-361950" eaLnBrk="1" hangingPunct="1">
              <a:lnSpc>
                <a:spcPct val="110000"/>
              </a:lnSpc>
              <a:buFontTx/>
              <a:buAutoNum type="arabicPeriod"/>
            </a:pPr>
            <a:r>
              <a:rPr lang="nl-NL" sz="1600" dirty="0" err="1" smtClean="0">
                <a:latin typeface="Arial Narrow" pitchFamily="34" charset="0"/>
                <a:cs typeface="Times New Roman" pitchFamily="18" charset="0"/>
              </a:rPr>
              <a:t>rash</a:t>
            </a:r>
            <a:r>
              <a:rPr lang="nl-NL" sz="1600" dirty="0" smtClean="0">
                <a:latin typeface="Arial Narrow" pitchFamily="34" charset="0"/>
                <a:cs typeface="Times New Roman" pitchFamily="18" charset="0"/>
              </a:rPr>
              <a:t>						</a:t>
            </a:r>
            <a:r>
              <a:rPr lang="nl-NL" sz="1600" dirty="0" smtClean="0">
                <a:latin typeface="Arial Narrow" pitchFamily="34" charset="0"/>
              </a:rPr>
              <a:t>45-100%</a:t>
            </a:r>
          </a:p>
          <a:p>
            <a:pPr marL="361950" indent="-361950" eaLnBrk="1" hangingPunct="1">
              <a:lnSpc>
                <a:spcPct val="110000"/>
              </a:lnSpc>
              <a:buFontTx/>
              <a:buAutoNum type="arabicPeriod"/>
            </a:pPr>
            <a:r>
              <a:rPr lang="nl-NL" sz="1600" dirty="0" smtClean="0">
                <a:latin typeface="Arial Narrow" pitchFamily="34" charset="0"/>
              </a:rPr>
              <a:t>droge huid (</a:t>
            </a:r>
            <a:r>
              <a:rPr lang="nl-NL" sz="1600" dirty="0" err="1" smtClean="0">
                <a:latin typeface="Arial Narrow" pitchFamily="34" charset="0"/>
              </a:rPr>
              <a:t>xerosis</a:t>
            </a:r>
            <a:r>
              <a:rPr lang="nl-NL" sz="1600" dirty="0" smtClean="0">
                <a:latin typeface="Arial Narrow" pitchFamily="34" charset="0"/>
              </a:rPr>
              <a:t>)				  7-35%</a:t>
            </a:r>
          </a:p>
          <a:p>
            <a:pPr marL="1076325" lvl="1" indent="-420688" eaLnBrk="1" hangingPunct="1">
              <a:lnSpc>
                <a:spcPct val="110000"/>
              </a:lnSpc>
              <a:buFontTx/>
              <a:buAutoNum type="alphaLcPeriod"/>
            </a:pPr>
            <a:r>
              <a:rPr lang="nl-NL" sz="1600" dirty="0" smtClean="0">
                <a:latin typeface="Arial Narrow" pitchFamily="34" charset="0"/>
              </a:rPr>
              <a:t>huidkloven (fissuren)				  1-25%</a:t>
            </a:r>
          </a:p>
          <a:p>
            <a:pPr marL="361950" indent="-361950" eaLnBrk="1" hangingPunct="1">
              <a:lnSpc>
                <a:spcPct val="110000"/>
              </a:lnSpc>
              <a:buFontTx/>
              <a:buAutoNum type="arabicPeriod"/>
            </a:pPr>
            <a:r>
              <a:rPr lang="nl-NL" sz="1600" dirty="0" smtClean="0">
                <a:latin typeface="Arial Narrow" pitchFamily="34" charset="0"/>
                <a:cs typeface="Times New Roman" pitchFamily="18" charset="0"/>
              </a:rPr>
              <a:t>jeuk (pruritus)</a:t>
            </a:r>
            <a:r>
              <a:rPr lang="nl-NL" sz="1600" dirty="0" smtClean="0">
                <a:latin typeface="Arial Narrow" pitchFamily="34" charset="0"/>
              </a:rPr>
              <a:t>					  8-35%</a:t>
            </a:r>
          </a:p>
          <a:p>
            <a:pPr marL="361950" indent="-361950" eaLnBrk="1" hangingPunct="1">
              <a:lnSpc>
                <a:spcPct val="110000"/>
              </a:lnSpc>
              <a:buFontTx/>
              <a:buAutoNum type="arabicPeriod"/>
            </a:pPr>
            <a:r>
              <a:rPr lang="nl-NL" sz="1600" dirty="0" smtClean="0">
                <a:latin typeface="Arial Narrow" pitchFamily="34" charset="0"/>
              </a:rPr>
              <a:t>hand-voet huidreactie (HFSR)				  3-59%</a:t>
            </a:r>
          </a:p>
          <a:p>
            <a:pPr marL="361950" indent="-361950" eaLnBrk="1" hangingPunct="1">
              <a:lnSpc>
                <a:spcPct val="110000"/>
              </a:lnSpc>
              <a:buFontTx/>
              <a:buAutoNum type="arabicPeriod"/>
            </a:pPr>
            <a:r>
              <a:rPr lang="nl-NL" sz="1600" dirty="0" smtClean="0">
                <a:latin typeface="Arial Narrow" pitchFamily="34" charset="0"/>
                <a:cs typeface="Times New Roman" pitchFamily="18" charset="0"/>
              </a:rPr>
              <a:t>nagelriemontsteking (paronychia)			1</a:t>
            </a:r>
            <a:r>
              <a:rPr lang="nl-NL" sz="1600" dirty="0" smtClean="0">
                <a:latin typeface="Arial Narrow" pitchFamily="34" charset="0"/>
              </a:rPr>
              <a:t>2-16%</a:t>
            </a:r>
          </a:p>
          <a:p>
            <a:pPr marL="361950" indent="-361950" eaLnBrk="1" hangingPunct="1">
              <a:lnSpc>
                <a:spcPct val="110000"/>
              </a:lnSpc>
              <a:buFontTx/>
              <a:buAutoNum type="arabicPeriod"/>
            </a:pPr>
            <a:r>
              <a:rPr lang="nl-NL" sz="1600" dirty="0" smtClean="0">
                <a:latin typeface="Arial Narrow" pitchFamily="34" charset="0"/>
              </a:rPr>
              <a:t>slijmvliesveranderingen				12-69%</a:t>
            </a:r>
            <a:endParaRPr lang="nl-NL" sz="1600" dirty="0" smtClean="0">
              <a:latin typeface="Arial Narrow" pitchFamily="34" charset="0"/>
              <a:cs typeface="Times New Roman" pitchFamily="18" charset="0"/>
            </a:endParaRPr>
          </a:p>
          <a:p>
            <a:pPr marL="1076325" lvl="1" indent="-420688" eaLnBrk="1" hangingPunct="1">
              <a:lnSpc>
                <a:spcPct val="110000"/>
              </a:lnSpc>
              <a:buFontTx/>
              <a:buAutoNum type="alphaLcPeriod"/>
            </a:pPr>
            <a:r>
              <a:rPr lang="nl-NL" sz="1600" dirty="0" smtClean="0">
                <a:latin typeface="Arial Narrow" pitchFamily="34" charset="0"/>
              </a:rPr>
              <a:t>oog(lid)veranderingen				   &gt;30%</a:t>
            </a:r>
          </a:p>
          <a:p>
            <a:pPr marL="1076325" lvl="1" indent="-420688" eaLnBrk="1" hangingPunct="1">
              <a:lnSpc>
                <a:spcPct val="110000"/>
              </a:lnSpc>
              <a:buFontTx/>
              <a:buAutoNum type="alphaLcPeriod"/>
            </a:pPr>
            <a:r>
              <a:rPr lang="nl-NL" sz="1600" dirty="0" smtClean="0">
                <a:latin typeface="Arial Narrow" pitchFamily="34" charset="0"/>
              </a:rPr>
              <a:t>oraal (stomatitis)</a:t>
            </a:r>
          </a:p>
          <a:p>
            <a:pPr marL="1076325" lvl="1" indent="-420688" eaLnBrk="1" hangingPunct="1">
              <a:lnSpc>
                <a:spcPct val="110000"/>
              </a:lnSpc>
              <a:buFontTx/>
              <a:buAutoNum type="alphaLcPeriod"/>
            </a:pPr>
            <a:r>
              <a:rPr lang="nl-NL" sz="1600" dirty="0" smtClean="0">
                <a:latin typeface="Arial Narrow" pitchFamily="34" charset="0"/>
              </a:rPr>
              <a:t>neus &amp; genitaliën</a:t>
            </a:r>
          </a:p>
          <a:p>
            <a:pPr marL="1076325" lvl="1" indent="-420688" eaLnBrk="1" hangingPunct="1">
              <a:lnSpc>
                <a:spcPct val="110000"/>
              </a:lnSpc>
              <a:buFontTx/>
              <a:buAutoNum type="alphaLcPeriod"/>
            </a:pPr>
            <a:r>
              <a:rPr lang="nl-NL" sz="1600" dirty="0" err="1" smtClean="0">
                <a:latin typeface="Arial Narrow" pitchFamily="34" charset="0"/>
              </a:rPr>
              <a:t>gastrointestinaal</a:t>
            </a:r>
            <a:r>
              <a:rPr lang="nl-NL" sz="1600" dirty="0" smtClean="0">
                <a:latin typeface="Arial Narrow" pitchFamily="34" charset="0"/>
              </a:rPr>
              <a:t> (diarree)</a:t>
            </a:r>
          </a:p>
          <a:p>
            <a:pPr marL="361950" indent="-361950" eaLnBrk="1" hangingPunct="1">
              <a:lnSpc>
                <a:spcPct val="110000"/>
              </a:lnSpc>
              <a:buFontTx/>
              <a:buNone/>
            </a:pPr>
            <a:endParaRPr lang="nl-NL" sz="1800" dirty="0" smtClean="0">
              <a:latin typeface="Arial Narrow" pitchFamily="34" charset="0"/>
            </a:endParaRPr>
          </a:p>
          <a:p>
            <a:pPr marL="361950" indent="-361950" eaLnBrk="1" hangingPunct="1">
              <a:lnSpc>
                <a:spcPct val="110000"/>
              </a:lnSpc>
              <a:buFontTx/>
              <a:buNone/>
            </a:pPr>
            <a:r>
              <a:rPr lang="nl-NL" sz="1800" dirty="0" smtClean="0">
                <a:latin typeface="Arial Narrow" pitchFamily="34" charset="0"/>
              </a:rPr>
              <a:t>Overige dermatologische bijwerkingen</a:t>
            </a:r>
          </a:p>
          <a:p>
            <a:pPr marL="361950" indent="-361950" eaLnBrk="1" hangingPunct="1">
              <a:lnSpc>
                <a:spcPct val="110000"/>
              </a:lnSpc>
              <a:buFontTx/>
              <a:buAutoNum type="arabicPeriod" startAt="7"/>
            </a:pPr>
            <a:r>
              <a:rPr lang="nl-NL" sz="1600" dirty="0" smtClean="0">
                <a:latin typeface="Arial Narrow" pitchFamily="34" charset="0"/>
              </a:rPr>
              <a:t>overige huid veranderingen (verkleuring, </a:t>
            </a:r>
            <a:r>
              <a:rPr lang="nl-NL" sz="1600" dirty="0" err="1" smtClean="0">
                <a:latin typeface="Arial Narrow" pitchFamily="34" charset="0"/>
              </a:rPr>
              <a:t>telangiëctasieën</a:t>
            </a:r>
            <a:r>
              <a:rPr lang="nl-NL" sz="1600" dirty="0" smtClean="0">
                <a:latin typeface="Arial Narrow" pitchFamily="34" charset="0"/>
              </a:rPr>
              <a:t>) 	10-20%</a:t>
            </a:r>
          </a:p>
          <a:p>
            <a:pPr marL="361950" indent="-361950" eaLnBrk="1" hangingPunct="1">
              <a:lnSpc>
                <a:spcPct val="110000"/>
              </a:lnSpc>
              <a:buFontTx/>
              <a:buAutoNum type="arabicPeriod" startAt="7"/>
            </a:pPr>
            <a:r>
              <a:rPr lang="nl-NL" sz="1600" dirty="0" smtClean="0">
                <a:latin typeface="Arial Narrow" pitchFamily="34" charset="0"/>
              </a:rPr>
              <a:t>haar veranderingen (groei, kleur)			14-21%</a:t>
            </a:r>
          </a:p>
        </p:txBody>
      </p:sp>
      <p:sp>
        <p:nvSpPr>
          <p:cNvPr id="5126" name="Rectangle 4"/>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i="1">
                <a:solidFill>
                  <a:schemeClr val="tx2"/>
                </a:solidFill>
                <a:latin typeface="Times" charset="0"/>
              </a:rPr>
              <a:t>Mucocutane adverse events (AEs)</a:t>
            </a:r>
          </a:p>
        </p:txBody>
      </p:sp>
    </p:spTree>
    <p:extLst>
      <p:ext uri="{BB962C8B-B14F-4D97-AF65-F5344CB8AC3E}">
        <p14:creationId xmlns:p14="http://schemas.microsoft.com/office/powerpoint/2010/main" val="240964371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34819"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34820"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fld id="{64890014-AFBE-484A-85D4-052699919B73}" type="slidenum">
              <a:rPr lang="en-GB" sz="1200">
                <a:solidFill>
                  <a:schemeClr val="bg1"/>
                </a:solidFill>
              </a:rPr>
              <a:pPr/>
              <a:t>30</a:t>
            </a:fld>
            <a:endParaRPr lang="en-GB" sz="1200">
              <a:solidFill>
                <a:schemeClr val="bg1"/>
              </a:solidFill>
            </a:endParaRPr>
          </a:p>
        </p:txBody>
      </p:sp>
      <p:sp>
        <p:nvSpPr>
          <p:cNvPr id="34821" name="Rectangle 3"/>
          <p:cNvSpPr>
            <a:spLocks noGrp="1" noChangeArrowheads="1"/>
          </p:cNvSpPr>
          <p:nvPr>
            <p:ph type="body" idx="4294967295"/>
          </p:nvPr>
        </p:nvSpPr>
        <p:spPr>
          <a:xfrm>
            <a:off x="250825" y="1052514"/>
            <a:ext cx="8713788" cy="5329237"/>
          </a:xfrm>
        </p:spPr>
        <p:txBody>
          <a:bodyPr/>
          <a:lstStyle/>
          <a:p>
            <a:pPr eaLnBrk="1" hangingPunct="1">
              <a:lnSpc>
                <a:spcPct val="110000"/>
              </a:lnSpc>
              <a:buFontTx/>
              <a:buNone/>
            </a:pPr>
            <a:r>
              <a:rPr lang="nl-NL" sz="1800" b="1"/>
              <a:t>Standaard behandeling</a:t>
            </a:r>
            <a:endParaRPr lang="nl-NL" sz="1800"/>
          </a:p>
          <a:p>
            <a:pPr lvl="1" eaLnBrk="1" hangingPunct="1">
              <a:lnSpc>
                <a:spcPct val="110000"/>
              </a:lnSpc>
            </a:pPr>
            <a:r>
              <a:rPr lang="nl-NL" sz="1600"/>
              <a:t>Lokale sterk werkzame corticosteroïden</a:t>
            </a:r>
          </a:p>
          <a:p>
            <a:pPr lvl="2" eaLnBrk="1" hangingPunct="1">
              <a:lnSpc>
                <a:spcPct val="110000"/>
              </a:lnSpc>
            </a:pPr>
            <a:r>
              <a:rPr lang="nl-NL" sz="1400"/>
              <a:t>Dexamethason (0,1 mg/ml)</a:t>
            </a:r>
          </a:p>
          <a:p>
            <a:pPr lvl="2" eaLnBrk="1" hangingPunct="1">
              <a:lnSpc>
                <a:spcPct val="110000"/>
              </a:lnSpc>
            </a:pPr>
            <a:r>
              <a:rPr lang="nl-NL" sz="1400"/>
              <a:t>Clobetasol gel (0,05%)</a:t>
            </a:r>
          </a:p>
          <a:p>
            <a:pPr lvl="1" eaLnBrk="1" hangingPunct="1">
              <a:lnSpc>
                <a:spcPct val="110000"/>
              </a:lnSpc>
            </a:pPr>
            <a:r>
              <a:rPr lang="nl-NL" sz="1600"/>
              <a:t>Lokale </a:t>
            </a:r>
            <a:r>
              <a:rPr lang="en-US" sz="1600"/>
              <a:t>niet-steroïdale anti-inflammatoire </a:t>
            </a:r>
            <a:endParaRPr lang="nl-NL" sz="1600"/>
          </a:p>
          <a:p>
            <a:pPr lvl="2" eaLnBrk="1" hangingPunct="1">
              <a:lnSpc>
                <a:spcPct val="110000"/>
              </a:lnSpc>
            </a:pPr>
            <a:r>
              <a:rPr lang="nl-NL" sz="1400"/>
              <a:t>Amlexanox 5% orale pasta</a:t>
            </a:r>
          </a:p>
          <a:p>
            <a:pPr lvl="1" eaLnBrk="1" hangingPunct="1">
              <a:lnSpc>
                <a:spcPct val="110000"/>
              </a:lnSpc>
            </a:pPr>
            <a:r>
              <a:rPr lang="nl-NL" sz="1600"/>
              <a:t>Lokale anesthesie</a:t>
            </a:r>
          </a:p>
          <a:p>
            <a:pPr lvl="2" eaLnBrk="1" hangingPunct="1">
              <a:lnSpc>
                <a:spcPct val="110000"/>
              </a:lnSpc>
            </a:pPr>
            <a:r>
              <a:rPr lang="nl-NL" sz="1400"/>
              <a:t>mondspoelingen</a:t>
            </a:r>
          </a:p>
          <a:p>
            <a:pPr lvl="2" eaLnBrk="1" hangingPunct="1">
              <a:lnSpc>
                <a:spcPct val="110000"/>
              </a:lnSpc>
            </a:pPr>
            <a:r>
              <a:rPr lang="nl-NL" sz="1400"/>
              <a:t>Viskeus lidocaine (2%)</a:t>
            </a:r>
          </a:p>
          <a:p>
            <a:pPr eaLnBrk="1" hangingPunct="1">
              <a:lnSpc>
                <a:spcPct val="110000"/>
              </a:lnSpc>
              <a:buFontTx/>
              <a:buNone/>
            </a:pPr>
            <a:r>
              <a:rPr lang="nl-NL" sz="1800" b="1"/>
              <a:t>Behandeling van targeted therapiegeassocieerde esophageale ulceraties</a:t>
            </a:r>
            <a:endParaRPr lang="nl-NL" sz="1800"/>
          </a:p>
          <a:p>
            <a:pPr lvl="1" eaLnBrk="1" hangingPunct="1">
              <a:lnSpc>
                <a:spcPct val="110000"/>
              </a:lnSpc>
            </a:pPr>
            <a:r>
              <a:rPr lang="nl-NL" sz="1600"/>
              <a:t>Hoge dosis prednison</a:t>
            </a:r>
          </a:p>
          <a:p>
            <a:pPr eaLnBrk="1" hangingPunct="1">
              <a:lnSpc>
                <a:spcPct val="110000"/>
              </a:lnSpc>
              <a:buFontTx/>
              <a:buNone/>
            </a:pPr>
            <a:r>
              <a:rPr lang="nl-NL" sz="1800" b="1"/>
              <a:t>Behandeling van graad 2 of hoger stomatitis</a:t>
            </a:r>
            <a:endParaRPr lang="nl-NL" sz="1800"/>
          </a:p>
          <a:p>
            <a:pPr lvl="1" eaLnBrk="1" hangingPunct="1">
              <a:lnSpc>
                <a:spcPct val="110000"/>
              </a:lnSpc>
            </a:pPr>
            <a:r>
              <a:rPr lang="nl-NL" sz="1600"/>
              <a:t>Dosis reductie van targeted therapie</a:t>
            </a:r>
          </a:p>
          <a:p>
            <a:pPr eaLnBrk="1" hangingPunct="1">
              <a:lnSpc>
                <a:spcPct val="110000"/>
              </a:lnSpc>
              <a:buFontTx/>
              <a:buNone/>
            </a:pPr>
            <a:r>
              <a:rPr lang="nl-NL" sz="1800" b="1"/>
              <a:t>Behandeling van terugkerende ulceraties</a:t>
            </a:r>
          </a:p>
          <a:p>
            <a:pPr lvl="1" eaLnBrk="1" hangingPunct="1">
              <a:lnSpc>
                <a:spcPct val="110000"/>
              </a:lnSpc>
            </a:pPr>
            <a:r>
              <a:rPr lang="nl-NL" sz="1600"/>
              <a:t>Intensieve lokale corticosteroïden</a:t>
            </a:r>
          </a:p>
          <a:p>
            <a:pPr lvl="1" eaLnBrk="1" hangingPunct="1">
              <a:lnSpc>
                <a:spcPct val="110000"/>
              </a:lnSpc>
            </a:pPr>
            <a:r>
              <a:rPr lang="nl-NL" sz="1600"/>
              <a:t>overweeg systemische therapie (bv. pentoxifylline, colchicine, azathioprine)</a:t>
            </a:r>
          </a:p>
          <a:p>
            <a:pPr lvl="1" algn="r" eaLnBrk="1" hangingPunct="1">
              <a:lnSpc>
                <a:spcPct val="110000"/>
              </a:lnSpc>
              <a:buFont typeface="Times" charset="0"/>
              <a:buNone/>
            </a:pPr>
            <a:r>
              <a:rPr lang="nl-NL" sz="900"/>
              <a:t>Potter Pilotte A, CJON 2011</a:t>
            </a:r>
          </a:p>
        </p:txBody>
      </p:sp>
      <p:sp>
        <p:nvSpPr>
          <p:cNvPr id="34822" name="Rectangle 4"/>
          <p:cNvSpPr>
            <a:spLocks noChangeArrowheads="1"/>
          </p:cNvSpPr>
          <p:nvPr/>
        </p:nvSpPr>
        <p:spPr bwMode="auto">
          <a:xfrm>
            <a:off x="1143000" y="122238"/>
            <a:ext cx="70294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i="1" dirty="0" smtClean="0">
                <a:solidFill>
                  <a:schemeClr val="tx2"/>
                </a:solidFill>
                <a:latin typeface="Times" charset="0"/>
              </a:rPr>
              <a:t>Orale ulceraties</a:t>
            </a:r>
            <a:r>
              <a:rPr lang="nl-NL" i="1" dirty="0">
                <a:solidFill>
                  <a:schemeClr val="tx2"/>
                </a:solidFill>
                <a:latin typeface="Times" charset="0"/>
              </a:rPr>
              <a:t>: management </a:t>
            </a:r>
          </a:p>
        </p:txBody>
      </p:sp>
    </p:spTree>
    <p:extLst>
      <p:ext uri="{BB962C8B-B14F-4D97-AF65-F5344CB8AC3E}">
        <p14:creationId xmlns:p14="http://schemas.microsoft.com/office/powerpoint/2010/main" val="83265126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57338"/>
            <a:ext cx="9144000" cy="3733800"/>
          </a:xfrm>
        </p:spPr>
        <p:txBody>
          <a:bodyPr/>
          <a:lstStyle/>
          <a:p>
            <a:pPr eaLnBrk="1" hangingPunct="1">
              <a:lnSpc>
                <a:spcPct val="90000"/>
              </a:lnSpc>
            </a:pPr>
            <a:r>
              <a:rPr lang="nl-NL" sz="4400" dirty="0" smtClean="0">
                <a:solidFill>
                  <a:schemeClr val="tx2"/>
                </a:solidFill>
                <a:cs typeface="Times New Roman" pitchFamily="18" charset="0"/>
              </a:rPr>
              <a:t>Diarree</a:t>
            </a:r>
            <a:br>
              <a:rPr lang="nl-NL" sz="4400" dirty="0" smtClean="0">
                <a:solidFill>
                  <a:schemeClr val="tx2"/>
                </a:solidFill>
                <a:cs typeface="Times New Roman" pitchFamily="18" charset="0"/>
              </a:rPr>
            </a:br>
            <a:endParaRPr lang="nl-NL" sz="2800" dirty="0" smtClean="0">
              <a:solidFill>
                <a:schemeClr val="tx2"/>
              </a:solidFill>
              <a:cs typeface="Times New Roman" pitchFamily="18" charset="0"/>
            </a:endParaRPr>
          </a:p>
        </p:txBody>
      </p:sp>
    </p:spTree>
    <p:extLst>
      <p:ext uri="{BB962C8B-B14F-4D97-AF65-F5344CB8AC3E}">
        <p14:creationId xmlns:p14="http://schemas.microsoft.com/office/powerpoint/2010/main" val="40207121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8195"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8196"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E0471733-0266-4FB6-8646-27501F49D65C}" type="slidenum">
              <a:rPr lang="en-GB" sz="1200">
                <a:solidFill>
                  <a:schemeClr val="bg1"/>
                </a:solidFill>
              </a:rPr>
              <a:pPr/>
              <a:t>32</a:t>
            </a:fld>
            <a:endParaRPr lang="en-GB" sz="1200">
              <a:solidFill>
                <a:schemeClr val="bg1"/>
              </a:solidFill>
            </a:endParaRPr>
          </a:p>
        </p:txBody>
      </p:sp>
      <p:sp>
        <p:nvSpPr>
          <p:cNvPr id="8197" name="Rectangle 3"/>
          <p:cNvSpPr txBox="1">
            <a:spLocks noChangeArrowheads="1"/>
          </p:cNvSpPr>
          <p:nvPr/>
        </p:nvSpPr>
        <p:spPr bwMode="auto">
          <a:xfrm>
            <a:off x="250825" y="1052513"/>
            <a:ext cx="8893175"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800">
                <a:solidFill>
                  <a:schemeClr val="tx1"/>
                </a:solidFill>
                <a:latin typeface="Arial" pitchFamily="34" charset="0"/>
              </a:defRPr>
            </a:lvl1pPr>
            <a:lvl2pPr marL="914400" indent="-45720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nSpc>
                <a:spcPct val="100000"/>
              </a:lnSpc>
              <a:buClr>
                <a:srgbClr val="FFFF00"/>
              </a:buClr>
            </a:pPr>
            <a:r>
              <a:rPr lang="nl-NL" sz="2000" u="sng" dirty="0" smtClean="0">
                <a:latin typeface="Arial Narrow" pitchFamily="34" charset="0"/>
                <a:ea typeface="Arial Unicode MS" pitchFamily="34" charset="-128"/>
                <a:cs typeface="Arial Unicode MS" pitchFamily="34" charset="-128"/>
              </a:rPr>
              <a:t>Probleemanalyse:</a:t>
            </a:r>
          </a:p>
          <a:p>
            <a:pPr>
              <a:lnSpc>
                <a:spcPct val="100000"/>
              </a:lnSpc>
              <a:buClr>
                <a:schemeClr val="tx1"/>
              </a:buClr>
              <a:buFontTx/>
              <a:buChar char="•"/>
            </a:pPr>
            <a:r>
              <a:rPr lang="nl-NL" sz="1800" dirty="0" smtClean="0">
                <a:latin typeface="Arial Narrow" pitchFamily="34" charset="0"/>
                <a:ea typeface="Arial Unicode MS" pitchFamily="34" charset="-128"/>
                <a:cs typeface="Arial Unicode MS" pitchFamily="34" charset="-128"/>
              </a:rPr>
              <a:t>je mist essentiële informatie om een diagnose te kunnen stellen:</a:t>
            </a:r>
          </a:p>
          <a:p>
            <a:pPr lvl="1">
              <a:lnSpc>
                <a:spcPct val="100000"/>
              </a:lnSpc>
              <a:buClr>
                <a:schemeClr val="tx1"/>
              </a:buClr>
              <a:buFontTx/>
              <a:buChar char="•"/>
            </a:pPr>
            <a:r>
              <a:rPr lang="nl-NL" sz="1800" dirty="0" smtClean="0">
                <a:latin typeface="Arial Narrow" pitchFamily="34" charset="0"/>
                <a:ea typeface="Arial Unicode MS" pitchFamily="34" charset="-128"/>
                <a:cs typeface="Arial Unicode MS" pitchFamily="34" charset="-128"/>
              </a:rPr>
              <a:t>je weet frequentie, mist consistentie</a:t>
            </a:r>
          </a:p>
          <a:p>
            <a:pPr lvl="1">
              <a:lnSpc>
                <a:spcPct val="100000"/>
              </a:lnSpc>
              <a:buClr>
                <a:schemeClr val="tx1"/>
              </a:buClr>
              <a:buFontTx/>
              <a:buChar char="•"/>
            </a:pPr>
            <a:r>
              <a:rPr lang="nl-NL" sz="1800" dirty="0" smtClean="0">
                <a:latin typeface="Arial Narrow" pitchFamily="34" charset="0"/>
                <a:ea typeface="Arial Unicode MS" pitchFamily="34" charset="-128"/>
                <a:cs typeface="Arial Unicode MS" pitchFamily="34" charset="-128"/>
              </a:rPr>
              <a:t>je weet niet hoe vaak patiënt daadwerkelijk ontlasting gehad heeft</a:t>
            </a:r>
          </a:p>
          <a:p>
            <a:pPr lvl="1">
              <a:lnSpc>
                <a:spcPct val="100000"/>
              </a:lnSpc>
              <a:buClr>
                <a:schemeClr val="tx1"/>
              </a:buClr>
              <a:buFontTx/>
              <a:buChar char="•"/>
            </a:pPr>
            <a:r>
              <a:rPr lang="nl-NL" sz="1800" dirty="0" smtClean="0">
                <a:latin typeface="Arial Narrow" pitchFamily="34" charset="0"/>
                <a:ea typeface="Arial Unicode MS" pitchFamily="34" charset="-128"/>
                <a:cs typeface="Arial Unicode MS" pitchFamily="34" charset="-128"/>
              </a:rPr>
              <a:t>hoeveel afgevallen?</a:t>
            </a:r>
          </a:p>
          <a:p>
            <a:pPr lvl="1">
              <a:lnSpc>
                <a:spcPct val="100000"/>
              </a:lnSpc>
              <a:buClr>
                <a:schemeClr val="tx1"/>
              </a:buClr>
              <a:buFontTx/>
              <a:buChar char="•"/>
            </a:pPr>
            <a:r>
              <a:rPr lang="nl-NL" sz="1800" dirty="0" smtClean="0">
                <a:latin typeface="Arial Narrow" pitchFamily="34" charset="0"/>
                <a:ea typeface="Arial Unicode MS" pitchFamily="34" charset="-128"/>
                <a:cs typeface="Arial Unicode MS" pitchFamily="34" charset="-128"/>
              </a:rPr>
              <a:t>laxantiagebruik?</a:t>
            </a:r>
          </a:p>
          <a:p>
            <a:pPr lvl="1">
              <a:lnSpc>
                <a:spcPct val="100000"/>
              </a:lnSpc>
              <a:buClr>
                <a:schemeClr val="tx1"/>
              </a:buClr>
              <a:buFontTx/>
              <a:buChar char="•"/>
            </a:pPr>
            <a:r>
              <a:rPr lang="nl-NL" sz="1800" dirty="0" smtClean="0">
                <a:latin typeface="Arial Narrow" pitchFamily="34" charset="0"/>
                <a:ea typeface="Arial Unicode MS" pitchFamily="34" charset="-128"/>
                <a:cs typeface="Arial Unicode MS" pitchFamily="34" charset="-128"/>
              </a:rPr>
              <a:t>aangepaste voeding?</a:t>
            </a:r>
          </a:p>
          <a:p>
            <a:pPr>
              <a:lnSpc>
                <a:spcPct val="100000"/>
              </a:lnSpc>
              <a:buClr>
                <a:schemeClr val="tx1"/>
              </a:buClr>
              <a:buFontTx/>
              <a:buChar char="•"/>
            </a:pPr>
            <a:endParaRPr lang="nl-NL" sz="1800" dirty="0" smtClean="0">
              <a:latin typeface="Arial Narrow" pitchFamily="34" charset="0"/>
              <a:ea typeface="Arial Unicode MS" pitchFamily="34" charset="-128"/>
              <a:cs typeface="Arial Unicode MS" pitchFamily="34" charset="-128"/>
            </a:endParaRPr>
          </a:p>
          <a:p>
            <a:pPr>
              <a:lnSpc>
                <a:spcPct val="100000"/>
              </a:lnSpc>
              <a:buClr>
                <a:schemeClr val="tx1"/>
              </a:buClr>
            </a:pPr>
            <a:r>
              <a:rPr lang="nl-NL" sz="2000" u="sng" dirty="0" smtClean="0">
                <a:latin typeface="Arial Narrow" pitchFamily="34" charset="0"/>
                <a:ea typeface="Arial Unicode MS" pitchFamily="34" charset="-128"/>
                <a:cs typeface="Arial Unicode MS" pitchFamily="34" charset="-128"/>
              </a:rPr>
              <a:t>Te doen:</a:t>
            </a:r>
          </a:p>
          <a:p>
            <a:pPr>
              <a:lnSpc>
                <a:spcPct val="100000"/>
              </a:lnSpc>
              <a:buClr>
                <a:schemeClr val="tx1"/>
              </a:buClr>
              <a:buFontTx/>
              <a:buChar char="•"/>
            </a:pPr>
            <a:r>
              <a:rPr lang="nl-NL" sz="1800" dirty="0" smtClean="0">
                <a:latin typeface="Arial Narrow" pitchFamily="34" charset="0"/>
                <a:ea typeface="Arial Unicode MS" pitchFamily="34" charset="-128"/>
                <a:cs typeface="Arial Unicode MS" pitchFamily="34" charset="-128"/>
              </a:rPr>
              <a:t>bovenstaande uitvragen</a:t>
            </a:r>
          </a:p>
          <a:p>
            <a:pPr>
              <a:lnSpc>
                <a:spcPct val="100000"/>
              </a:lnSpc>
              <a:buClr>
                <a:schemeClr val="tx1"/>
              </a:buClr>
              <a:buFontTx/>
              <a:buChar char="•"/>
            </a:pPr>
            <a:r>
              <a:rPr lang="nl-NL" sz="1800" dirty="0" smtClean="0">
                <a:latin typeface="Arial Narrow" pitchFamily="34" charset="0"/>
                <a:ea typeface="Arial Unicode MS" pitchFamily="34" charset="-128"/>
                <a:cs typeface="Arial Unicode MS" pitchFamily="34" charset="-128"/>
              </a:rPr>
              <a:t>indien:</a:t>
            </a:r>
          </a:p>
          <a:p>
            <a:pPr lvl="1">
              <a:lnSpc>
                <a:spcPct val="100000"/>
              </a:lnSpc>
              <a:buClr>
                <a:schemeClr val="tx1"/>
              </a:buClr>
              <a:buFontTx/>
              <a:buChar char="•"/>
            </a:pPr>
            <a:r>
              <a:rPr lang="nl-NL" sz="1800" dirty="0" smtClean="0">
                <a:latin typeface="Arial Narrow" pitchFamily="34" charset="0"/>
                <a:ea typeface="Arial Unicode MS" pitchFamily="34" charset="-128"/>
                <a:cs typeface="Arial Unicode MS" pitchFamily="34" charset="-128"/>
              </a:rPr>
              <a:t>ontlasting type 7: 	start loperamide schema</a:t>
            </a:r>
          </a:p>
          <a:p>
            <a:pPr lvl="1">
              <a:lnSpc>
                <a:spcPct val="100000"/>
              </a:lnSpc>
              <a:buClr>
                <a:schemeClr val="tx1"/>
              </a:buClr>
              <a:buFontTx/>
              <a:buChar char="•"/>
            </a:pPr>
            <a:r>
              <a:rPr lang="nl-NL" sz="1800" dirty="0" smtClean="0">
                <a:latin typeface="Arial Narrow" pitchFamily="34" charset="0"/>
                <a:ea typeface="Arial Unicode MS" pitchFamily="34" charset="-128"/>
                <a:cs typeface="Arial Unicode MS" pitchFamily="34" charset="-128"/>
              </a:rPr>
              <a:t>ontlasting type &lt; 7: 	</a:t>
            </a:r>
            <a:r>
              <a:rPr lang="nl-NL" sz="1800" b="1" u="sng" dirty="0" smtClean="0">
                <a:latin typeface="Arial Narrow" pitchFamily="34" charset="0"/>
                <a:ea typeface="Arial Unicode MS" pitchFamily="34" charset="-128"/>
                <a:cs typeface="Arial Unicode MS" pitchFamily="34" charset="-128"/>
              </a:rPr>
              <a:t>geen</a:t>
            </a:r>
            <a:r>
              <a:rPr lang="nl-NL" sz="1800" dirty="0" smtClean="0">
                <a:latin typeface="Arial Narrow" pitchFamily="34" charset="0"/>
                <a:ea typeface="Arial Unicode MS" pitchFamily="34" charset="-128"/>
                <a:cs typeface="Arial Unicode MS" pitchFamily="34" charset="-128"/>
              </a:rPr>
              <a:t> loperamide schema</a:t>
            </a:r>
          </a:p>
          <a:p>
            <a:pPr>
              <a:lnSpc>
                <a:spcPct val="100000"/>
              </a:lnSpc>
              <a:buClr>
                <a:schemeClr val="tx1"/>
              </a:buClr>
            </a:pPr>
            <a:endParaRPr lang="nl-NL" sz="2000" u="sng" dirty="0">
              <a:latin typeface="Arial Narrow" pitchFamily="34" charset="0"/>
              <a:ea typeface="Arial Unicode MS" pitchFamily="34" charset="-128"/>
              <a:cs typeface="Arial Unicode MS" pitchFamily="34" charset="-128"/>
            </a:endParaRPr>
          </a:p>
        </p:txBody>
      </p:sp>
      <p:sp>
        <p:nvSpPr>
          <p:cNvPr id="8198" name="Rectangle 4"/>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b="1" i="1" dirty="0">
                <a:solidFill>
                  <a:schemeClr val="tx2"/>
                </a:solidFill>
                <a:latin typeface="Times" charset="0"/>
              </a:rPr>
              <a:t> </a:t>
            </a:r>
            <a:r>
              <a:rPr lang="nl-NL" i="1" dirty="0" smtClean="0">
                <a:solidFill>
                  <a:schemeClr val="tx2"/>
                </a:solidFill>
                <a:latin typeface="Times" charset="0"/>
              </a:rPr>
              <a:t>Diarree: </a:t>
            </a:r>
            <a:r>
              <a:rPr lang="nl-NL" i="1" dirty="0">
                <a:solidFill>
                  <a:schemeClr val="tx2"/>
                </a:solidFill>
                <a:latin typeface="Times" charset="0"/>
              </a:rPr>
              <a:t>uitvragen</a:t>
            </a:r>
            <a:endParaRPr lang="nl-NL" i="1" baseline="30000" dirty="0">
              <a:solidFill>
                <a:schemeClr val="tx2"/>
              </a:solidFill>
              <a:latin typeface="Times"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jdelijke aanduiding voor datum 3"/>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9219" name="Tijdelijke aanduiding voor voettekst 4"/>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9220" name="Tijdelijke aanduiding voor dianummer 5"/>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1F3C339A-50FF-4911-9559-654160729B3C}" type="slidenum">
              <a:rPr lang="en-GB" sz="1200">
                <a:solidFill>
                  <a:schemeClr val="bg1"/>
                </a:solidFill>
              </a:rPr>
              <a:pPr/>
              <a:t>33</a:t>
            </a:fld>
            <a:endParaRPr lang="en-GB" sz="1200">
              <a:solidFill>
                <a:schemeClr val="bg1"/>
              </a:solidFill>
            </a:endParaRPr>
          </a:p>
        </p:txBody>
      </p:sp>
      <p:sp>
        <p:nvSpPr>
          <p:cNvPr id="9221" name="Rectangle 2"/>
          <p:cNvSpPr>
            <a:spLocks noGrp="1" noChangeArrowheads="1"/>
          </p:cNvSpPr>
          <p:nvPr>
            <p:ph type="title"/>
          </p:nvPr>
        </p:nvSpPr>
        <p:spPr>
          <a:xfrm>
            <a:off x="1143000" y="122238"/>
            <a:ext cx="7173913" cy="735012"/>
          </a:xfrm>
        </p:spPr>
        <p:txBody>
          <a:bodyPr/>
          <a:lstStyle/>
          <a:p>
            <a:pPr eaLnBrk="1" hangingPunct="1"/>
            <a:r>
              <a:rPr lang="nl-NL" sz="2400" dirty="0" smtClean="0">
                <a:latin typeface="Times" charset="0"/>
              </a:rPr>
              <a:t>Diarree</a:t>
            </a:r>
            <a:r>
              <a:rPr lang="nl-NL" sz="2400" dirty="0">
                <a:latin typeface="Times" charset="0"/>
              </a:rPr>
              <a:t>:</a:t>
            </a:r>
            <a:r>
              <a:rPr lang="nl-NL" sz="2400" dirty="0" smtClean="0"/>
              <a:t> meetinstrument</a:t>
            </a:r>
          </a:p>
        </p:txBody>
      </p:sp>
      <p:pic>
        <p:nvPicPr>
          <p:cNvPr id="9222"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31642" t="12349" r="33138" b="4106"/>
          <a:stretch>
            <a:fillRect/>
          </a:stretch>
        </p:blipFill>
        <p:spPr>
          <a:xfrm>
            <a:off x="442913" y="981075"/>
            <a:ext cx="3589337" cy="5543550"/>
          </a:xfrm>
        </p:spPr>
      </p:pic>
      <p:pic>
        <p:nvPicPr>
          <p:cNvPr id="9223" name="Picture 4"/>
          <p:cNvPicPr>
            <a:picLocks noChangeAspect="1" noChangeArrowheads="1"/>
          </p:cNvPicPr>
          <p:nvPr/>
        </p:nvPicPr>
        <p:blipFill>
          <a:blip r:embed="rId3">
            <a:extLst>
              <a:ext uri="{28A0092B-C50C-407E-A947-70E740481C1C}">
                <a14:useLocalDpi xmlns:a14="http://schemas.microsoft.com/office/drawing/2010/main" val="0"/>
              </a:ext>
            </a:extLst>
          </a:blip>
          <a:srcRect l="33072" t="12593" r="34441" b="4468"/>
          <a:stretch>
            <a:fillRect/>
          </a:stretch>
        </p:blipFill>
        <p:spPr bwMode="auto">
          <a:xfrm>
            <a:off x="4716463" y="981075"/>
            <a:ext cx="3860800"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10243"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10244"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E0AA0D83-F894-48A4-A131-59D471F31DBD}" type="slidenum">
              <a:rPr lang="en-GB" sz="1200">
                <a:solidFill>
                  <a:schemeClr val="bg1"/>
                </a:solidFill>
              </a:rPr>
              <a:pPr/>
              <a:t>34</a:t>
            </a:fld>
            <a:endParaRPr lang="en-GB" sz="1200">
              <a:solidFill>
                <a:schemeClr val="bg1"/>
              </a:solidFill>
            </a:endParaRPr>
          </a:p>
        </p:txBody>
      </p:sp>
      <p:sp>
        <p:nvSpPr>
          <p:cNvPr id="10245" name="Rectangle 4"/>
          <p:cNvSpPr>
            <a:spLocks noChangeArrowheads="1"/>
          </p:cNvSpPr>
          <p:nvPr/>
        </p:nvSpPr>
        <p:spPr bwMode="auto">
          <a:xfrm>
            <a:off x="900113" y="6021388"/>
            <a:ext cx="74882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00000"/>
              </a:lnSpc>
              <a:spcBef>
                <a:spcPct val="0"/>
              </a:spcBef>
            </a:pPr>
            <a:r>
              <a:rPr lang="nl-NL" sz="1200">
                <a:latin typeface="Arial Narrow" pitchFamily="34" charset="0"/>
              </a:rPr>
              <a:t>Bron: Bristol Stool Chart</a:t>
            </a:r>
            <a:endParaRPr lang="nl-NL" sz="1200" baseline="30000">
              <a:latin typeface="Arial Narrow" pitchFamily="34" charset="0"/>
            </a:endParaRPr>
          </a:p>
        </p:txBody>
      </p:sp>
      <p:sp>
        <p:nvSpPr>
          <p:cNvPr id="10246" name="TextBox 6"/>
          <p:cNvSpPr txBox="1">
            <a:spLocks noChangeArrowheads="1"/>
          </p:cNvSpPr>
          <p:nvPr/>
        </p:nvSpPr>
        <p:spPr bwMode="auto">
          <a:xfrm>
            <a:off x="4787900" y="1268413"/>
            <a:ext cx="2087563"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lnSpc>
                <a:spcPct val="100000"/>
              </a:lnSpc>
              <a:spcBef>
                <a:spcPct val="0"/>
              </a:spcBef>
            </a:pPr>
            <a:endParaRPr lang="nl-NL" sz="1200">
              <a:latin typeface="Calibri" pitchFamily="34" charset="0"/>
            </a:endParaRPr>
          </a:p>
        </p:txBody>
      </p:sp>
      <p:sp>
        <p:nvSpPr>
          <p:cNvPr id="10247" name="TextBox 8"/>
          <p:cNvSpPr txBox="1">
            <a:spLocks noChangeArrowheads="1"/>
          </p:cNvSpPr>
          <p:nvPr/>
        </p:nvSpPr>
        <p:spPr bwMode="auto">
          <a:xfrm>
            <a:off x="4787900" y="1814513"/>
            <a:ext cx="2087563"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lnSpc>
                <a:spcPct val="100000"/>
              </a:lnSpc>
              <a:spcBef>
                <a:spcPct val="0"/>
              </a:spcBef>
            </a:pPr>
            <a:endParaRPr lang="nl-NL" sz="1200">
              <a:latin typeface="Calibri" pitchFamily="34" charset="0"/>
            </a:endParaRPr>
          </a:p>
        </p:txBody>
      </p:sp>
      <p:sp>
        <p:nvSpPr>
          <p:cNvPr id="10248" name="TextBox 9"/>
          <p:cNvSpPr txBox="1">
            <a:spLocks noChangeArrowheads="1"/>
          </p:cNvSpPr>
          <p:nvPr/>
        </p:nvSpPr>
        <p:spPr bwMode="auto">
          <a:xfrm>
            <a:off x="4787900" y="2420938"/>
            <a:ext cx="2087563"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lnSpc>
                <a:spcPct val="100000"/>
              </a:lnSpc>
              <a:spcBef>
                <a:spcPct val="0"/>
              </a:spcBef>
            </a:pPr>
            <a:endParaRPr lang="nl-NL" sz="1200">
              <a:latin typeface="Calibri" pitchFamily="34" charset="0"/>
            </a:endParaRPr>
          </a:p>
        </p:txBody>
      </p:sp>
      <p:sp>
        <p:nvSpPr>
          <p:cNvPr id="10249" name="TextBox 10"/>
          <p:cNvSpPr txBox="1">
            <a:spLocks noChangeArrowheads="1"/>
          </p:cNvSpPr>
          <p:nvPr/>
        </p:nvSpPr>
        <p:spPr bwMode="auto">
          <a:xfrm>
            <a:off x="4787900" y="3040063"/>
            <a:ext cx="2087563"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lnSpc>
                <a:spcPct val="100000"/>
              </a:lnSpc>
              <a:spcBef>
                <a:spcPct val="0"/>
              </a:spcBef>
            </a:pPr>
            <a:endParaRPr lang="nl-NL" sz="1200">
              <a:latin typeface="Calibri" pitchFamily="34" charset="0"/>
            </a:endParaRPr>
          </a:p>
        </p:txBody>
      </p:sp>
      <p:sp>
        <p:nvSpPr>
          <p:cNvPr id="10250" name="TextBox 11"/>
          <p:cNvSpPr txBox="1">
            <a:spLocks noChangeArrowheads="1"/>
          </p:cNvSpPr>
          <p:nvPr/>
        </p:nvSpPr>
        <p:spPr bwMode="auto">
          <a:xfrm>
            <a:off x="4787900" y="3573463"/>
            <a:ext cx="2087563"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lnSpc>
                <a:spcPct val="100000"/>
              </a:lnSpc>
              <a:spcBef>
                <a:spcPct val="0"/>
              </a:spcBef>
            </a:pPr>
            <a:endParaRPr lang="nl-NL" sz="1200">
              <a:latin typeface="Calibri" pitchFamily="34" charset="0"/>
            </a:endParaRPr>
          </a:p>
        </p:txBody>
      </p:sp>
      <p:sp>
        <p:nvSpPr>
          <p:cNvPr id="10251" name="TextBox 12"/>
          <p:cNvSpPr txBox="1">
            <a:spLocks noChangeArrowheads="1"/>
          </p:cNvSpPr>
          <p:nvPr/>
        </p:nvSpPr>
        <p:spPr bwMode="auto">
          <a:xfrm>
            <a:off x="4787900" y="4149725"/>
            <a:ext cx="252095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lnSpc>
                <a:spcPct val="100000"/>
              </a:lnSpc>
              <a:spcBef>
                <a:spcPct val="0"/>
              </a:spcBef>
            </a:pPr>
            <a:endParaRPr lang="nl-NL" sz="1200">
              <a:latin typeface="Calibri" pitchFamily="34" charset="0"/>
            </a:endParaRPr>
          </a:p>
        </p:txBody>
      </p:sp>
      <p:sp>
        <p:nvSpPr>
          <p:cNvPr id="10252" name="TextBox 13"/>
          <p:cNvSpPr txBox="1">
            <a:spLocks noChangeArrowheads="1"/>
          </p:cNvSpPr>
          <p:nvPr/>
        </p:nvSpPr>
        <p:spPr bwMode="auto">
          <a:xfrm>
            <a:off x="4787900" y="4767263"/>
            <a:ext cx="2952750"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lnSpc>
                <a:spcPct val="100000"/>
              </a:lnSpc>
              <a:spcBef>
                <a:spcPct val="0"/>
              </a:spcBef>
            </a:pPr>
            <a:endParaRPr lang="nl-NL" sz="1200" b="1">
              <a:latin typeface="Calibri" pitchFamily="34" charset="0"/>
            </a:endParaRPr>
          </a:p>
        </p:txBody>
      </p:sp>
      <p:graphicFrame>
        <p:nvGraphicFramePr>
          <p:cNvPr id="821301" name="Group 53"/>
          <p:cNvGraphicFramePr>
            <a:graphicFrameLocks noGrp="1"/>
          </p:cNvGraphicFramePr>
          <p:nvPr/>
        </p:nvGraphicFramePr>
        <p:xfrm>
          <a:off x="539750" y="1196975"/>
          <a:ext cx="8135938" cy="4103690"/>
        </p:xfrm>
        <a:graphic>
          <a:graphicData uri="http://schemas.openxmlformats.org/drawingml/2006/table">
            <a:tbl>
              <a:tblPr/>
              <a:tblGrid>
                <a:gridCol w="1862138"/>
                <a:gridCol w="274637"/>
                <a:gridCol w="5999163"/>
              </a:tblGrid>
              <a:tr h="506413">
                <a:tc rowSpan="7">
                  <a:txBody>
                    <a:bodyPr/>
                    <a:lstStyle/>
                    <a:p>
                      <a:pPr marL="0" marR="0" lvl="0" indent="0" algn="l" defTabSz="914400" rtl="0" eaLnBrk="1" fontAlgn="base" latinLnBrk="0" hangingPunct="1">
                        <a:lnSpc>
                          <a:spcPct val="120000"/>
                        </a:lnSpc>
                        <a:spcBef>
                          <a:spcPct val="2000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Narrow"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Narrow" pitchFamily="34" charset="0"/>
                        </a:rPr>
                        <a:t>harde, losse keutels, noot-achtig (lastig om te ontlasten)</a:t>
                      </a:r>
                      <a:endParaRPr kumimoji="0" lang="en-US" sz="18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vMerge="1">
                  <a:txBody>
                    <a:bodyPr/>
                    <a:lstStyle/>
                    <a:p>
                      <a:endParaRPr lang="nl-NL"/>
                    </a:p>
                  </a:txBody>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Narrow"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Narrow" pitchFamily="34" charset="0"/>
                        </a:rPr>
                        <a:t>worstvormig, samengekleefde keutels</a:t>
                      </a:r>
                      <a:endParaRPr kumimoji="0" lang="en-US" sz="18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vMerge="1">
                  <a:txBody>
                    <a:bodyPr/>
                    <a:lstStyle/>
                    <a:p>
                      <a:endParaRPr lang="nl-NL"/>
                    </a:p>
                  </a:txBody>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Narrow"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Narrow" pitchFamily="34" charset="0"/>
                        </a:rPr>
                        <a:t>worstvormig, brokkelig</a:t>
                      </a:r>
                      <a:endParaRPr kumimoji="0" lang="en-US" sz="18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vMerge="1">
                  <a:txBody>
                    <a:bodyPr/>
                    <a:lstStyle/>
                    <a:p>
                      <a:endParaRPr lang="nl-NL"/>
                    </a:p>
                  </a:txBody>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Narrow"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Narrow" pitchFamily="34" charset="0"/>
                        </a:rPr>
                        <a:t>worstvormig, glad en zacht</a:t>
                      </a:r>
                      <a:endParaRPr kumimoji="0" lang="en-US" sz="18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7850">
                <a:tc vMerge="1">
                  <a:txBody>
                    <a:bodyPr/>
                    <a:lstStyle/>
                    <a:p>
                      <a:endParaRPr lang="nl-NL"/>
                    </a:p>
                  </a:txBody>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Narrow"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Narrow" pitchFamily="34" charset="0"/>
                        </a:rPr>
                        <a:t>zachte stoelgang, scherpe contouren</a:t>
                      </a:r>
                      <a:endParaRPr kumimoji="0" lang="en-US" sz="18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vMerge="1">
                  <a:txBody>
                    <a:bodyPr/>
                    <a:lstStyle/>
                    <a:p>
                      <a:endParaRPr lang="nl-NL"/>
                    </a:p>
                  </a:txBody>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Narrow"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0"/>
                        </a:spcBef>
                        <a:spcAft>
                          <a:spcPct val="0"/>
                        </a:spcAft>
                        <a:buClrTx/>
                        <a:buSzTx/>
                        <a:buFontTx/>
                        <a:buNone/>
                        <a:tabLst/>
                      </a:pPr>
                      <a:r>
                        <a:rPr kumimoji="0" lang="nl-NL" sz="1800" b="0" i="0" u="none" strike="noStrike" cap="none" normalizeH="0" baseline="0" smtClean="0">
                          <a:ln>
                            <a:noFill/>
                          </a:ln>
                          <a:solidFill>
                            <a:schemeClr val="tx1"/>
                          </a:solidFill>
                          <a:effectLst/>
                          <a:latin typeface="Arial Narrow" pitchFamily="34" charset="0"/>
                        </a:rPr>
                        <a:t>zacht/zeer zacht met onduidelijke contouren</a:t>
                      </a:r>
                      <a:endParaRPr kumimoji="0" lang="en-US" sz="18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263">
                <a:tc vMerge="1">
                  <a:txBody>
                    <a:bodyPr/>
                    <a:lstStyle/>
                    <a:p>
                      <a:endParaRPr lang="nl-NL"/>
                    </a:p>
                  </a:txBody>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Narrow"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nl-NL" sz="1800" b="0" i="0" u="none" strike="noStrike" cap="none" normalizeH="0" baseline="0" smtClean="0">
                          <a:ln>
                            <a:noFill/>
                          </a:ln>
                          <a:solidFill>
                            <a:schemeClr val="tx1"/>
                          </a:solidFill>
                          <a:effectLst/>
                          <a:latin typeface="Arial Narrow" pitchFamily="34" charset="0"/>
                        </a:rPr>
                        <a:t>waterige ontlasting, zonder structuur, volledig vloeibaar</a:t>
                      </a:r>
                      <a:endParaRPr kumimoji="0" lang="en-US" sz="18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281" name="Picture 42" descr="BOWELS02_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268413"/>
            <a:ext cx="161607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2" name="Rectangle 46"/>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sz="2400" i="1" dirty="0" smtClean="0">
                <a:solidFill>
                  <a:schemeClr val="tx2"/>
                </a:solidFill>
                <a:latin typeface="Times" charset="0"/>
              </a:rPr>
              <a:t>Diarree</a:t>
            </a:r>
            <a:r>
              <a:rPr lang="nl-NL" sz="2400" i="1" dirty="0">
                <a:solidFill>
                  <a:schemeClr val="tx2"/>
                </a:solidFill>
                <a:latin typeface="Times" charset="0"/>
              </a:rPr>
              <a:t>:</a:t>
            </a:r>
            <a:r>
              <a:rPr lang="nl-NL" sz="2400" i="1" dirty="0" smtClean="0">
                <a:solidFill>
                  <a:schemeClr val="tx2"/>
                </a:solidFill>
                <a:latin typeface="Times" charset="0"/>
              </a:rPr>
              <a:t> </a:t>
            </a:r>
            <a:r>
              <a:rPr lang="nl-NL" sz="2400" i="1" dirty="0">
                <a:solidFill>
                  <a:schemeClr val="tx2"/>
                </a:solidFill>
                <a:latin typeface="Times" charset="0"/>
              </a:rPr>
              <a:t>7 typen ontlasting</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datum 3"/>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11267" name="Tijdelijke aanduiding voor voettekst 4"/>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11268" name="Tijdelijke aanduiding voor dianummer 5"/>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3EB2389F-E471-4618-B61A-CC9924584493}" type="slidenum">
              <a:rPr lang="en-GB" sz="1200">
                <a:solidFill>
                  <a:schemeClr val="bg1"/>
                </a:solidFill>
              </a:rPr>
              <a:pPr/>
              <a:t>35</a:t>
            </a:fld>
            <a:endParaRPr lang="en-GB" sz="1200">
              <a:solidFill>
                <a:schemeClr val="bg1"/>
              </a:solidFill>
            </a:endParaRPr>
          </a:p>
        </p:txBody>
      </p:sp>
      <p:sp>
        <p:nvSpPr>
          <p:cNvPr id="11269" name="Rectangle 55"/>
          <p:cNvSpPr>
            <a:spLocks noGrp="1" noChangeArrowheads="1"/>
          </p:cNvSpPr>
          <p:nvPr>
            <p:ph type="title"/>
          </p:nvPr>
        </p:nvSpPr>
        <p:spPr>
          <a:xfrm>
            <a:off x="1143000" y="122238"/>
            <a:ext cx="6958013" cy="735012"/>
          </a:xfrm>
        </p:spPr>
        <p:txBody>
          <a:bodyPr/>
          <a:lstStyle/>
          <a:p>
            <a:pPr eaLnBrk="1" hangingPunct="1"/>
            <a:r>
              <a:rPr lang="nl-NL" sz="2800" kern="1200" dirty="0" smtClean="0">
                <a:solidFill>
                  <a:srgbClr val="111166"/>
                </a:solidFill>
                <a:latin typeface="Times" charset="0"/>
                <a:ea typeface="+mn-ea"/>
                <a:cs typeface="+mn-cs"/>
              </a:rPr>
              <a:t>Diarree</a:t>
            </a:r>
            <a:r>
              <a:rPr lang="nl-NL" sz="2800" kern="1200" dirty="0">
                <a:solidFill>
                  <a:srgbClr val="111166"/>
                </a:solidFill>
                <a:latin typeface="Times" charset="0"/>
                <a:ea typeface="+mn-ea"/>
                <a:cs typeface="+mn-cs"/>
              </a:rPr>
              <a:t>:</a:t>
            </a:r>
            <a:r>
              <a:rPr lang="nl-NL" sz="2800" dirty="0" smtClean="0"/>
              <a:t> management - loperamide schema</a:t>
            </a:r>
            <a:endParaRPr lang="en-US" dirty="0" smtClean="0"/>
          </a:p>
        </p:txBody>
      </p:sp>
      <p:graphicFrame>
        <p:nvGraphicFramePr>
          <p:cNvPr id="831605" name="Group 117"/>
          <p:cNvGraphicFramePr>
            <a:graphicFrameLocks noGrp="1"/>
          </p:cNvGraphicFramePr>
          <p:nvPr>
            <p:ph idx="1"/>
          </p:nvPr>
        </p:nvGraphicFramePr>
        <p:xfrm>
          <a:off x="250825" y="981075"/>
          <a:ext cx="8893175" cy="5486400"/>
        </p:xfrm>
        <a:graphic>
          <a:graphicData uri="http://schemas.openxmlformats.org/drawingml/2006/table">
            <a:tbl>
              <a:tblPr/>
              <a:tblGrid>
                <a:gridCol w="3105150"/>
                <a:gridCol w="5788025"/>
              </a:tblGrid>
              <a:tr h="10795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1600" b="1" i="0" u="none" strike="noStrike" cap="none" normalizeH="0" baseline="0" smtClean="0">
                          <a:ln>
                            <a:noFill/>
                          </a:ln>
                          <a:solidFill>
                            <a:schemeClr val="tx1"/>
                          </a:solidFill>
                          <a:effectLst/>
                          <a:latin typeface="Arial Narrow" pitchFamily="34" charset="0"/>
                          <a:ea typeface="MS Mincho" pitchFamily="49" charset="-128"/>
                          <a:cs typeface="Arial" pitchFamily="34" charset="0"/>
                        </a:rPr>
                        <a:t>graad 1</a:t>
                      </a: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 </a:t>
                      </a:r>
                      <a:endParaRPr kumimoji="0" lang="en-US" sz="1600" b="0" i="0" u="none" strike="noStrike" cap="none" normalizeH="0" baseline="0" smtClean="0">
                        <a:ln>
                          <a:noFill/>
                        </a:ln>
                        <a:solidFill>
                          <a:schemeClr val="tx1"/>
                        </a:solidFill>
                        <a:effectLst/>
                        <a:latin typeface="Arial Narrow" pitchFamily="34" charset="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toename van &lt; 4 x/24 uur/ baseline; stoma: milde toename</a:t>
                      </a:r>
                      <a:endParaRPr kumimoji="0" lang="nl-NL" sz="16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3675" marR="0" lvl="0" indent="-193675" algn="l" defTabSz="914400" rtl="0" eaLnBrk="0" fontAlgn="base" latinLnBrk="0" hangingPunct="0">
                        <a:lnSpc>
                          <a:spcPct val="100000"/>
                        </a:lnSpc>
                        <a:spcBef>
                          <a:spcPct val="0"/>
                        </a:spcBef>
                        <a:spcAft>
                          <a:spcPct val="0"/>
                        </a:spcAft>
                        <a:buClrTx/>
                        <a:buSzTx/>
                        <a:buFontTx/>
                        <a:buChar char="•"/>
                        <a:tabLst>
                          <a:tab pos="228600" algn="l"/>
                        </a:tabLst>
                      </a:pPr>
                      <a:r>
                        <a:rPr kumimoji="0" lang="nl-NL" sz="1600" b="1" i="0" u="none" strike="noStrike" cap="none" normalizeH="0" baseline="0" smtClean="0">
                          <a:ln>
                            <a:noFill/>
                          </a:ln>
                          <a:solidFill>
                            <a:schemeClr val="tx1"/>
                          </a:solidFill>
                          <a:effectLst/>
                          <a:latin typeface="Arial Narrow" pitchFamily="34" charset="0"/>
                          <a:ea typeface="MS Mincho" pitchFamily="49" charset="-128"/>
                          <a:cs typeface="Arial" pitchFamily="34" charset="0"/>
                        </a:rPr>
                        <a:t>direct beginnen met loperamide (Imodium®) 2 mg:</a:t>
                      </a: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  2 capsules à 2 mg, vervolgens 2 mg om de 2 uur tot 12 uur na de laatste waterige stoelgang, inname loperamide maximaal 2 x 24 uur. </a:t>
                      </a:r>
                    </a:p>
                    <a:p>
                      <a:pPr marL="193675" marR="0" lvl="0" indent="-193675" algn="l" defTabSz="914400" rtl="0" eaLnBrk="0" fontAlgn="base" latinLnBrk="0" hangingPunct="0">
                        <a:lnSpc>
                          <a:spcPct val="100000"/>
                        </a:lnSpc>
                        <a:spcBef>
                          <a:spcPct val="0"/>
                        </a:spcBef>
                        <a:spcAft>
                          <a:spcPct val="0"/>
                        </a:spcAft>
                        <a:buClrTx/>
                        <a:buSzTx/>
                        <a:buFontTx/>
                        <a:buChar char="•"/>
                        <a:tabLst>
                          <a:tab pos="228600" algn="l"/>
                        </a:tabLst>
                      </a:pPr>
                      <a:r>
                        <a:rPr kumimoji="0" lang="nl-NL" sz="1600" b="0" i="0" u="sng" strike="noStrike" cap="none" normalizeH="0" baseline="0" smtClean="0">
                          <a:ln>
                            <a:noFill/>
                          </a:ln>
                          <a:solidFill>
                            <a:schemeClr val="tx1"/>
                          </a:solidFill>
                          <a:effectLst/>
                          <a:latin typeface="Arial Narrow" pitchFamily="34" charset="0"/>
                          <a:ea typeface="MS Mincho" pitchFamily="49" charset="-128"/>
                          <a:cs typeface="Arial" pitchFamily="34" charset="0"/>
                        </a:rPr>
                        <a:t>dieetvoorschriften:</a:t>
                      </a: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  geen gekruid en gefrituurde voeding, alcohol, grapefruitsap, etc. frequent kleine maaltijden/vezelrijke voeding: volkoren brood, ontbijtkoek, muesli. BRAT dieet: bananen, rijst, appelmoes, toast</a:t>
                      </a:r>
                    </a:p>
                    <a:p>
                      <a:pPr marL="193675" marR="0" lvl="0" indent="-193675" algn="l" defTabSz="914400" rtl="0" eaLnBrk="0" fontAlgn="base" latinLnBrk="0" hangingPunct="0">
                        <a:lnSpc>
                          <a:spcPct val="100000"/>
                        </a:lnSpc>
                        <a:spcBef>
                          <a:spcPct val="0"/>
                        </a:spcBef>
                        <a:spcAft>
                          <a:spcPct val="0"/>
                        </a:spcAft>
                        <a:buClrTx/>
                        <a:buSzTx/>
                        <a:buFontTx/>
                        <a:buChar char="•"/>
                        <a:tabLst>
                          <a:tab pos="228600" algn="l"/>
                        </a:tabLst>
                      </a:pPr>
                      <a:r>
                        <a:rPr kumimoji="0" lang="nl-NL" sz="1600" b="0" i="0" u="sng" strike="noStrike" cap="none" normalizeH="0" baseline="0" smtClean="0">
                          <a:ln>
                            <a:noFill/>
                          </a:ln>
                          <a:solidFill>
                            <a:schemeClr val="tx1"/>
                          </a:solidFill>
                          <a:effectLst/>
                          <a:latin typeface="Arial Narrow" pitchFamily="34" charset="0"/>
                          <a:ea typeface="MS Mincho" pitchFamily="49" charset="-128"/>
                          <a:cs typeface="Arial" pitchFamily="34" charset="0"/>
                        </a:rPr>
                        <a:t>voldoende vocht- en elektrolyten inname:</a:t>
                      </a: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 Cave dehydratie: 8-10 grote glazen heldere vloeistoffen per dag</a:t>
                      </a:r>
                    </a:p>
                    <a:p>
                      <a:pPr marL="193675" marR="0" lvl="0" indent="-193675" algn="l" defTabSz="914400" rtl="0" eaLnBrk="1" fontAlgn="base" latinLnBrk="0" hangingPunct="1">
                        <a:lnSpc>
                          <a:spcPct val="100000"/>
                        </a:lnSpc>
                        <a:spcBef>
                          <a:spcPct val="0"/>
                        </a:spcBef>
                        <a:spcAft>
                          <a:spcPct val="0"/>
                        </a:spcAft>
                        <a:buClrTx/>
                        <a:buSzTx/>
                        <a:buFontTx/>
                        <a:buChar char="•"/>
                        <a:tabLst>
                          <a:tab pos="228600" algn="l"/>
                        </a:tabLst>
                      </a:pPr>
                      <a:r>
                        <a:rPr kumimoji="0" lang="nl-NL" sz="1600" b="0" i="0" u="sng" strike="noStrike" cap="none" normalizeH="0" baseline="0" smtClean="0">
                          <a:ln>
                            <a:noFill/>
                          </a:ln>
                          <a:solidFill>
                            <a:schemeClr val="tx1"/>
                          </a:solidFill>
                          <a:effectLst/>
                          <a:latin typeface="Arial Narrow" pitchFamily="34" charset="0"/>
                          <a:ea typeface="MS Mincho" pitchFamily="49" charset="-128"/>
                          <a:cs typeface="Arial" pitchFamily="34" charset="0"/>
                        </a:rPr>
                        <a:t>staken laxantia</a:t>
                      </a:r>
                    </a:p>
                    <a:p>
                      <a:pPr marL="193675" marR="0" lvl="0" indent="-193675" algn="l" defTabSz="914400" rtl="0" eaLnBrk="0" fontAlgn="base" latinLnBrk="0" hangingPunct="0">
                        <a:lnSpc>
                          <a:spcPct val="100000"/>
                        </a:lnSpc>
                        <a:spcBef>
                          <a:spcPct val="0"/>
                        </a:spcBef>
                        <a:spcAft>
                          <a:spcPct val="0"/>
                        </a:spcAft>
                        <a:buClrTx/>
                        <a:buSzTx/>
                        <a:buFontTx/>
                        <a:buChar char="•"/>
                        <a:tabLst>
                          <a:tab pos="228600" algn="l"/>
                        </a:tabLst>
                      </a:pP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mocht de klacht hierna nog bestaan dan volgt overleg met behandeld arts. Evtl. opname voor parenterale ondersteuning (rehydratie, alternatieve behandeling van diarree).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371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1600" b="1" i="0" u="none" strike="noStrike" cap="none" normalizeH="0" baseline="0" smtClean="0">
                          <a:ln>
                            <a:noFill/>
                          </a:ln>
                          <a:solidFill>
                            <a:schemeClr val="tx1"/>
                          </a:solidFill>
                          <a:effectLst/>
                          <a:latin typeface="Arial Narrow" pitchFamily="34" charset="0"/>
                          <a:ea typeface="MS Mincho" pitchFamily="49" charset="-128"/>
                          <a:cs typeface="Arial" pitchFamily="34" charset="0"/>
                        </a:rPr>
                        <a:t>graad 2</a:t>
                      </a:r>
                      <a:endParaRPr kumimoji="0" lang="en-US" sz="1600" b="0" i="0" u="none" strike="noStrike" cap="none" normalizeH="0" baseline="0" smtClean="0">
                        <a:ln>
                          <a:noFill/>
                        </a:ln>
                        <a:solidFill>
                          <a:schemeClr val="tx1"/>
                        </a:solidFill>
                        <a:effectLst/>
                        <a:latin typeface="Arial Narrow" pitchFamily="34" charset="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toename van 4-6 x/24 uur/ baseline; stoma: matige toename</a:t>
                      </a:r>
                      <a:endParaRPr kumimoji="0" lang="nl-NL" sz="16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3675" marR="0" lvl="0" indent="-193675" algn="l" defTabSz="914400" rtl="0" eaLnBrk="0" fontAlgn="base" latinLnBrk="0" hangingPunct="0">
                        <a:lnSpc>
                          <a:spcPct val="100000"/>
                        </a:lnSpc>
                        <a:spcBef>
                          <a:spcPct val="0"/>
                        </a:spcBef>
                        <a:spcAft>
                          <a:spcPct val="0"/>
                        </a:spcAft>
                        <a:buClrTx/>
                        <a:buSzTx/>
                        <a:buFontTx/>
                        <a:buChar char="•"/>
                        <a:tabLst/>
                      </a:pP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beleid als bij graad 1</a:t>
                      </a:r>
                    </a:p>
                    <a:p>
                      <a:pPr marL="193675" marR="0" lvl="0" indent="-193675" algn="l" defTabSz="914400" rtl="0" eaLnBrk="0" fontAlgn="base" latinLnBrk="0" hangingPunct="0">
                        <a:lnSpc>
                          <a:spcPct val="100000"/>
                        </a:lnSpc>
                        <a:spcBef>
                          <a:spcPct val="0"/>
                        </a:spcBef>
                        <a:spcAft>
                          <a:spcPct val="0"/>
                        </a:spcAft>
                        <a:buClrTx/>
                        <a:buSzTx/>
                        <a:buFontTx/>
                        <a:buChar char="•"/>
                        <a:tabLst/>
                      </a:pPr>
                      <a:r>
                        <a:rPr kumimoji="0" lang="nl-NL" sz="1600" b="0" i="0" u="sng" strike="noStrike" cap="none" normalizeH="0" baseline="0" smtClean="0">
                          <a:ln>
                            <a:noFill/>
                          </a:ln>
                          <a:solidFill>
                            <a:schemeClr val="tx1"/>
                          </a:solidFill>
                          <a:effectLst/>
                          <a:latin typeface="Arial Narrow" pitchFamily="34" charset="0"/>
                          <a:ea typeface="MS Mincho" pitchFamily="49" charset="-128"/>
                          <a:cs typeface="Arial" pitchFamily="34" charset="0"/>
                        </a:rPr>
                        <a:t>onderbreek</a:t>
                      </a: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 behandeling met targeted therapie tot graad 0-1 </a:t>
                      </a:r>
                      <a:r>
                        <a:rPr kumimoji="0" lang="nl-NL" sz="1600" b="0" i="0" u="sng" strike="noStrike" cap="none" normalizeH="0" baseline="0" smtClean="0">
                          <a:ln>
                            <a:noFill/>
                          </a:ln>
                          <a:solidFill>
                            <a:schemeClr val="tx1"/>
                          </a:solidFill>
                          <a:effectLst/>
                          <a:latin typeface="Arial Narrow" pitchFamily="34" charset="0"/>
                          <a:ea typeface="MS Mincho" pitchFamily="49" charset="-128"/>
                          <a:cs typeface="Arial" pitchFamily="34" charset="0"/>
                        </a:rPr>
                        <a:t>alleen indien ingezet diarree beleid niet voldoende effect heeft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91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1600" b="1" i="0" u="none" strike="noStrike" cap="none" normalizeH="0" baseline="0" smtClean="0">
                          <a:ln>
                            <a:noFill/>
                          </a:ln>
                          <a:solidFill>
                            <a:schemeClr val="tx1"/>
                          </a:solidFill>
                          <a:effectLst/>
                          <a:latin typeface="Arial Narrow" pitchFamily="34" charset="0"/>
                          <a:ea typeface="MS Mincho" pitchFamily="49" charset="-128"/>
                          <a:cs typeface="Arial" pitchFamily="34" charset="0"/>
                        </a:rPr>
                        <a:t>graad 3</a:t>
                      </a:r>
                      <a:endParaRPr kumimoji="0" lang="en-US" sz="1600" b="0" i="0" u="none" strike="noStrike" cap="none" normalizeH="0" baseline="0" smtClean="0">
                        <a:ln>
                          <a:noFill/>
                        </a:ln>
                        <a:solidFill>
                          <a:schemeClr val="tx1"/>
                        </a:solidFill>
                        <a:effectLst/>
                        <a:latin typeface="Arial Narrow" pitchFamily="34" charset="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toename &gt; 7 x/24 uur/ baseline; incontinentie; opname; stoma: ernstige toename; ADL gelimiteerd</a:t>
                      </a:r>
                      <a:endParaRPr kumimoji="0" lang="nl-NL" sz="16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3675" marR="0" lvl="0" indent="-193675" algn="l" defTabSz="914400" rtl="0" eaLnBrk="0" fontAlgn="base" latinLnBrk="0" hangingPunct="0">
                        <a:lnSpc>
                          <a:spcPct val="100000"/>
                        </a:lnSpc>
                        <a:spcBef>
                          <a:spcPct val="0"/>
                        </a:spcBef>
                        <a:spcAft>
                          <a:spcPct val="0"/>
                        </a:spcAft>
                        <a:buClrTx/>
                        <a:buSzTx/>
                        <a:buFontTx/>
                        <a:buChar char="•"/>
                        <a:tabLst/>
                      </a:pP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beleid als bij graad 1</a:t>
                      </a:r>
                    </a:p>
                    <a:p>
                      <a:pPr marL="193675" marR="0" lvl="0" indent="-193675" algn="l" defTabSz="914400" rtl="0" eaLnBrk="0" fontAlgn="base" latinLnBrk="0" hangingPunct="0">
                        <a:lnSpc>
                          <a:spcPct val="100000"/>
                        </a:lnSpc>
                        <a:spcBef>
                          <a:spcPct val="0"/>
                        </a:spcBef>
                        <a:spcAft>
                          <a:spcPct val="0"/>
                        </a:spcAft>
                        <a:buClrTx/>
                        <a:buSzTx/>
                        <a:buFontTx/>
                        <a:buChar char="•"/>
                        <a:tabLst/>
                      </a:pP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en: </a:t>
                      </a:r>
                      <a:r>
                        <a:rPr kumimoji="0" lang="nl-NL" sz="1600" b="0" i="0" u="sng" strike="noStrike" cap="none" normalizeH="0" baseline="0" smtClean="0">
                          <a:ln>
                            <a:noFill/>
                          </a:ln>
                          <a:solidFill>
                            <a:schemeClr val="tx1"/>
                          </a:solidFill>
                          <a:effectLst/>
                          <a:latin typeface="Arial Narrow" pitchFamily="34" charset="0"/>
                          <a:ea typeface="MS Mincho" pitchFamily="49" charset="-128"/>
                          <a:cs typeface="Arial" pitchFamily="34" charset="0"/>
                        </a:rPr>
                        <a:t>onderbreek </a:t>
                      </a: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behandeling met targeted therapie tot graad 0-1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626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1600" b="1" i="0" u="none" strike="noStrike" cap="none" normalizeH="0" baseline="0" smtClean="0">
                          <a:ln>
                            <a:noFill/>
                          </a:ln>
                          <a:solidFill>
                            <a:schemeClr val="tx1"/>
                          </a:solidFill>
                          <a:effectLst/>
                          <a:latin typeface="Arial Narrow" pitchFamily="34" charset="0"/>
                          <a:ea typeface="MS Mincho" pitchFamily="49" charset="-128"/>
                          <a:cs typeface="Arial" pitchFamily="34" charset="0"/>
                        </a:rPr>
                        <a:t>graad 4</a:t>
                      </a: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 </a:t>
                      </a:r>
                      <a:endParaRPr kumimoji="0" lang="en-US" sz="1600" b="0" i="0" u="none" strike="noStrike" cap="none" normalizeH="0" baseline="0" smtClean="0">
                        <a:ln>
                          <a:noFill/>
                        </a:ln>
                        <a:solidFill>
                          <a:schemeClr val="tx1"/>
                        </a:solidFill>
                        <a:effectLst/>
                        <a:latin typeface="Arial Narrow" pitchFamily="34" charset="0"/>
                        <a:ea typeface="MS Mincho" pitchFamily="49"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levensbedreigend</a:t>
                      </a:r>
                      <a:endParaRPr kumimoji="0" lang="nl-NL" sz="1600" b="0" i="0" u="none" strike="noStrike" cap="none" normalizeH="0" baseline="0" smtClean="0">
                        <a:ln>
                          <a:noFill/>
                        </a:ln>
                        <a:solidFill>
                          <a:schemeClr val="tx1"/>
                        </a:solidFill>
                        <a:effectLst/>
                        <a:latin typeface="Arial Narrow"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193675" marR="0" lvl="0" indent="-193675" algn="l" defTabSz="914400" rtl="0" eaLnBrk="0" fontAlgn="base" latinLnBrk="0" hangingPunct="0">
                        <a:lnSpc>
                          <a:spcPct val="100000"/>
                        </a:lnSpc>
                        <a:spcBef>
                          <a:spcPct val="0"/>
                        </a:spcBef>
                        <a:spcAft>
                          <a:spcPct val="0"/>
                        </a:spcAft>
                        <a:buClrTx/>
                        <a:buSzTx/>
                        <a:buFontTx/>
                        <a:buChar char="•"/>
                        <a:tabLst/>
                      </a:pPr>
                      <a:r>
                        <a:rPr kumimoji="0" lang="nl-NL" sz="1600" b="0" i="0" u="sng" strike="noStrike" cap="none" normalizeH="0" baseline="0" smtClean="0">
                          <a:ln>
                            <a:noFill/>
                          </a:ln>
                          <a:solidFill>
                            <a:schemeClr val="tx1"/>
                          </a:solidFill>
                          <a:effectLst/>
                          <a:latin typeface="Arial Narrow" pitchFamily="34" charset="0"/>
                          <a:ea typeface="MS Mincho" pitchFamily="49" charset="-128"/>
                          <a:cs typeface="Arial" pitchFamily="34" charset="0"/>
                        </a:rPr>
                        <a:t>stop</a:t>
                      </a:r>
                      <a:r>
                        <a:rPr kumimoji="0" lang="nl-NL" sz="1600" b="0" i="0" u="none" strike="noStrike" cap="none" normalizeH="0" baseline="0" smtClean="0">
                          <a:ln>
                            <a:noFill/>
                          </a:ln>
                          <a:solidFill>
                            <a:schemeClr val="tx1"/>
                          </a:solidFill>
                          <a:effectLst/>
                          <a:latin typeface="Arial Narrow" pitchFamily="34" charset="0"/>
                          <a:ea typeface="MS Mincho" pitchFamily="49" charset="-128"/>
                          <a:cs typeface="Arial" pitchFamily="34" charset="0"/>
                        </a:rPr>
                        <a:t> behandeling met targeted therapie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57338"/>
            <a:ext cx="9144000" cy="3733800"/>
          </a:xfrm>
        </p:spPr>
        <p:txBody>
          <a:bodyPr/>
          <a:lstStyle/>
          <a:p>
            <a:pPr eaLnBrk="1" hangingPunct="1">
              <a:lnSpc>
                <a:spcPct val="90000"/>
              </a:lnSpc>
            </a:pPr>
            <a:r>
              <a:rPr lang="nl-NL" sz="4400" dirty="0" smtClean="0">
                <a:solidFill>
                  <a:schemeClr val="tx2"/>
                </a:solidFill>
                <a:cs typeface="Times New Roman" pitchFamily="18" charset="0"/>
              </a:rPr>
              <a:t>HFSR</a:t>
            </a:r>
            <a:br>
              <a:rPr lang="nl-NL" sz="4400" dirty="0" smtClean="0">
                <a:solidFill>
                  <a:schemeClr val="tx2"/>
                </a:solidFill>
                <a:cs typeface="Times New Roman" pitchFamily="18" charset="0"/>
              </a:rPr>
            </a:br>
            <a:endParaRPr lang="nl-NL" sz="2800" dirty="0" smtClean="0">
              <a:solidFill>
                <a:schemeClr val="tx2"/>
              </a:solidFill>
              <a:cs typeface="Times New Roman" pitchFamily="18" charset="0"/>
            </a:endParaRPr>
          </a:p>
        </p:txBody>
      </p:sp>
    </p:spTree>
    <p:extLst>
      <p:ext uri="{BB962C8B-B14F-4D97-AF65-F5344CB8AC3E}">
        <p14:creationId xmlns:p14="http://schemas.microsoft.com/office/powerpoint/2010/main" val="1146882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jdelijke aanduiding voor datum 3"/>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53251" name="Tijdelijke aanduiding voor voettekst 4"/>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53252" name="Tijdelijke aanduiding voor dianummer 5"/>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126ABD32-B37F-40C7-BEF6-658AC5BBBED1}" type="slidenum">
              <a:rPr lang="en-GB" sz="1200">
                <a:solidFill>
                  <a:srgbClr val="111166"/>
                </a:solidFill>
              </a:rPr>
              <a:pPr/>
              <a:t>37</a:t>
            </a:fld>
            <a:endParaRPr lang="en-GB" sz="1200">
              <a:solidFill>
                <a:srgbClr val="111166"/>
              </a:solidFill>
            </a:endParaRPr>
          </a:p>
        </p:txBody>
      </p:sp>
      <p:pic>
        <p:nvPicPr>
          <p:cNvPr id="53253"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22746" t="22781" r="10910" b="8873"/>
          <a:stretch>
            <a:fillRect/>
          </a:stretch>
        </p:blipFill>
        <p:spPr>
          <a:xfrm>
            <a:off x="1619250" y="1052513"/>
            <a:ext cx="554355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4" name="Rectangle 3"/>
          <p:cNvSpPr>
            <a:spLocks noChangeArrowheads="1"/>
          </p:cNvSpPr>
          <p:nvPr/>
        </p:nvSpPr>
        <p:spPr bwMode="auto">
          <a:xfrm>
            <a:off x="7208840" y="6142040"/>
            <a:ext cx="1577656" cy="31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spAutoFit/>
          </a:bodyPr>
          <a:lstStyle/>
          <a:p>
            <a:r>
              <a:rPr lang="nl-NL" sz="1200">
                <a:solidFill>
                  <a:srgbClr val="FFFFFF"/>
                </a:solidFill>
                <a:latin typeface="Arial Narrow" pitchFamily="34" charset="0"/>
              </a:rPr>
              <a:t>Bron: WJ Lee, BJD 2009</a:t>
            </a:r>
          </a:p>
        </p:txBody>
      </p:sp>
      <p:sp>
        <p:nvSpPr>
          <p:cNvPr id="53255" name="Rectangle 5"/>
          <p:cNvSpPr>
            <a:spLocks noChangeArrowheads="1"/>
          </p:cNvSpPr>
          <p:nvPr/>
        </p:nvSpPr>
        <p:spPr bwMode="auto">
          <a:xfrm>
            <a:off x="1143000" y="122238"/>
            <a:ext cx="70294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i="1" dirty="0">
                <a:solidFill>
                  <a:srgbClr val="111166"/>
                </a:solidFill>
                <a:latin typeface="Times" charset="0"/>
              </a:rPr>
              <a:t> </a:t>
            </a:r>
            <a:r>
              <a:rPr lang="nl-NL" i="1" dirty="0" smtClean="0">
                <a:solidFill>
                  <a:srgbClr val="111166"/>
                </a:solidFill>
                <a:latin typeface="Times" charset="0"/>
              </a:rPr>
              <a:t>HFSR &amp; stomatitis</a:t>
            </a:r>
            <a:endParaRPr lang="nl-NL" i="1" dirty="0">
              <a:solidFill>
                <a:srgbClr val="111166"/>
              </a:solidFill>
              <a:latin typeface="Times" charset="0"/>
            </a:endParaRPr>
          </a:p>
        </p:txBody>
      </p:sp>
    </p:spTree>
    <p:extLst>
      <p:ext uri="{BB962C8B-B14F-4D97-AF65-F5344CB8AC3E}">
        <p14:creationId xmlns:p14="http://schemas.microsoft.com/office/powerpoint/2010/main" val="37580121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48131"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48132"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332A9E79-523C-4BB9-BAC1-FC205D933026}" type="slidenum">
              <a:rPr lang="en-GB" sz="1200">
                <a:solidFill>
                  <a:srgbClr val="111166"/>
                </a:solidFill>
              </a:rPr>
              <a:pPr/>
              <a:t>38</a:t>
            </a:fld>
            <a:endParaRPr lang="en-GB" sz="1200">
              <a:solidFill>
                <a:srgbClr val="111166"/>
              </a:solidFill>
            </a:endParaRPr>
          </a:p>
        </p:txBody>
      </p:sp>
      <p:sp>
        <p:nvSpPr>
          <p:cNvPr id="48133" name="Rectangle 3"/>
          <p:cNvSpPr>
            <a:spLocks noGrp="1" noChangeArrowheads="1"/>
          </p:cNvSpPr>
          <p:nvPr>
            <p:ph type="body" sz="half" idx="4294967295"/>
          </p:nvPr>
        </p:nvSpPr>
        <p:spPr>
          <a:xfrm>
            <a:off x="755650" y="1125538"/>
            <a:ext cx="7416800" cy="5256212"/>
          </a:xfrm>
          <a:noFill/>
        </p:spPr>
        <p:txBody>
          <a:bodyPr/>
          <a:lstStyle/>
          <a:p>
            <a:pPr marL="380961" indent="-380961" eaLnBrk="1" hangingPunct="1">
              <a:buNone/>
            </a:pPr>
            <a:r>
              <a:rPr lang="nl-NL" sz="2000" u="sng">
                <a:latin typeface="Arial Narrow" pitchFamily="34" charset="0"/>
              </a:rPr>
              <a:t>Probleemanalyse:</a:t>
            </a:r>
          </a:p>
          <a:p>
            <a:pPr marL="380961" indent="-380961" eaLnBrk="1" hangingPunct="1">
              <a:buFontTx/>
              <a:buAutoNum type="arabicPeriod"/>
            </a:pPr>
            <a:r>
              <a:rPr lang="nl-NL" sz="1800">
                <a:latin typeface="Arial Narrow" pitchFamily="34" charset="0"/>
              </a:rPr>
              <a:t>je weet de klachten die hij aangeeft</a:t>
            </a:r>
          </a:p>
          <a:p>
            <a:pPr marL="380961" indent="-380961" eaLnBrk="1" hangingPunct="1">
              <a:buFontTx/>
              <a:buAutoNum type="arabicPeriod"/>
            </a:pPr>
            <a:r>
              <a:rPr lang="nl-NL" sz="1800">
                <a:latin typeface="Arial Narrow" pitchFamily="34" charset="0"/>
              </a:rPr>
              <a:t>je weet niet: zijn preventieve maatregelen, dagschema, duur bijwerking</a:t>
            </a:r>
          </a:p>
          <a:p>
            <a:pPr marL="380961" indent="-380961" eaLnBrk="1" hangingPunct="1">
              <a:buFontTx/>
              <a:buAutoNum type="arabicPeriod"/>
            </a:pPr>
            <a:endParaRPr lang="nl-NL" sz="1800">
              <a:latin typeface="Arial Narrow" pitchFamily="34" charset="0"/>
            </a:endParaRPr>
          </a:p>
          <a:p>
            <a:pPr marL="380961" indent="-380961" eaLnBrk="1" hangingPunct="1">
              <a:buNone/>
            </a:pPr>
            <a:r>
              <a:rPr lang="nl-NL" sz="2000" u="sng">
                <a:latin typeface="Arial Narrow" pitchFamily="34" charset="0"/>
              </a:rPr>
              <a:t>Te doen:</a:t>
            </a:r>
          </a:p>
          <a:p>
            <a:pPr marL="380961" indent="-380961" eaLnBrk="1" hangingPunct="1"/>
            <a:r>
              <a:rPr lang="nl-NL" sz="1800">
                <a:latin typeface="Arial Narrow" pitchFamily="34" charset="0"/>
              </a:rPr>
              <a:t>uitvragen: </a:t>
            </a:r>
          </a:p>
          <a:p>
            <a:pPr marL="1076215" lvl="1" indent="-420644" eaLnBrk="1" hangingPunct="1"/>
            <a:r>
              <a:rPr lang="nl-NL" sz="1800">
                <a:latin typeface="Arial Narrow" pitchFamily="34" charset="0"/>
              </a:rPr>
              <a:t>preventieve maatregelen: wat doen hij en wat helpt (niet)</a:t>
            </a:r>
          </a:p>
          <a:p>
            <a:pPr marL="1076215" lvl="1" indent="-420644" eaLnBrk="1" hangingPunct="1"/>
            <a:r>
              <a:rPr lang="nl-NL" sz="1800">
                <a:latin typeface="Arial Narrow" pitchFamily="34" charset="0"/>
              </a:rPr>
              <a:t>dagschema: waaruit bestaan zijn bezigheden en waarvan heeft hij last?</a:t>
            </a:r>
          </a:p>
          <a:p>
            <a:pPr marL="1076215" lvl="1" indent="-420644" eaLnBrk="1" hangingPunct="1"/>
            <a:r>
              <a:rPr lang="nl-NL" sz="1800">
                <a:latin typeface="Arial Narrow" pitchFamily="34" charset="0"/>
              </a:rPr>
              <a:t>hoe lang</a:t>
            </a:r>
            <a:r>
              <a:rPr lang="nl-NL" sz="1600">
                <a:latin typeface="Arial Narrow" pitchFamily="34" charset="0"/>
              </a:rPr>
              <a:t> heeft hij er last van en verergert situatie snel?</a:t>
            </a:r>
          </a:p>
          <a:p>
            <a:pPr marL="380961" indent="-380961" eaLnBrk="1" hangingPunct="1"/>
            <a:r>
              <a:rPr lang="nl-NL" sz="1800">
                <a:latin typeface="Arial Narrow" pitchFamily="34" charset="0"/>
              </a:rPr>
              <a:t>afnemen: HFS-14 vragenlijst</a:t>
            </a:r>
          </a:p>
          <a:p>
            <a:pPr marL="380961" indent="-380961" eaLnBrk="1" hangingPunct="1">
              <a:spcBef>
                <a:spcPct val="50000"/>
              </a:spcBef>
              <a:buNone/>
            </a:pPr>
            <a:endParaRPr lang="nl-NL" sz="1800">
              <a:latin typeface="Arial Narrow" pitchFamily="34" charset="0"/>
            </a:endParaRPr>
          </a:p>
        </p:txBody>
      </p:sp>
      <p:sp>
        <p:nvSpPr>
          <p:cNvPr id="48134" name="Rectangle 3"/>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i="1" dirty="0" smtClean="0">
                <a:solidFill>
                  <a:srgbClr val="111166"/>
                </a:solidFill>
                <a:latin typeface="Times" charset="0"/>
              </a:rPr>
              <a:t>HFSR: </a:t>
            </a:r>
            <a:r>
              <a:rPr lang="nl-NL" i="1" dirty="0">
                <a:solidFill>
                  <a:srgbClr val="111166"/>
                </a:solidFill>
                <a:latin typeface="Times" charset="0"/>
              </a:rPr>
              <a:t>uitvragen</a:t>
            </a:r>
          </a:p>
        </p:txBody>
      </p:sp>
    </p:spTree>
    <p:extLst>
      <p:ext uri="{BB962C8B-B14F-4D97-AF65-F5344CB8AC3E}">
        <p14:creationId xmlns:p14="http://schemas.microsoft.com/office/powerpoint/2010/main" val="412466157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jdelijke aanduiding voor datum 1"/>
          <p:cNvSpPr>
            <a:spLocks noGrp="1"/>
          </p:cNvSpPr>
          <p:nvPr>
            <p:ph type="dt" sz="quarter" idx="10"/>
          </p:nvPr>
        </p:nvSpPr>
        <p:spPr>
          <a:xfrm>
            <a:off x="5257800" y="6553200"/>
            <a:ext cx="38862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45059"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45060"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D2A66F59-A2C0-40A4-998C-894564FBE596}" type="slidenum">
              <a:rPr lang="en-GB" sz="1200">
                <a:solidFill>
                  <a:srgbClr val="111166"/>
                </a:solidFill>
              </a:rPr>
              <a:pPr/>
              <a:t>39</a:t>
            </a:fld>
            <a:endParaRPr lang="en-GB" sz="1200">
              <a:solidFill>
                <a:srgbClr val="111166"/>
              </a:solidFill>
            </a:endParaRPr>
          </a:p>
        </p:txBody>
      </p:sp>
      <p:sp>
        <p:nvSpPr>
          <p:cNvPr id="45061" name="Rectangle 3"/>
          <p:cNvSpPr txBox="1">
            <a:spLocks noChangeArrowheads="1"/>
          </p:cNvSpPr>
          <p:nvPr/>
        </p:nvSpPr>
        <p:spPr bwMode="auto">
          <a:xfrm>
            <a:off x="247748" y="908720"/>
            <a:ext cx="8893175" cy="540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lvl1pPr eaLnBrk="0" hangingPunct="0">
              <a:tabLst>
                <a:tab pos="1257300" algn="l"/>
                <a:tab pos="2743200" algn="l"/>
                <a:tab pos="4000500" algn="l"/>
              </a:tabLst>
              <a:defRPr sz="2800">
                <a:solidFill>
                  <a:schemeClr val="tx1"/>
                </a:solidFill>
                <a:latin typeface="Arial" pitchFamily="34" charset="0"/>
              </a:defRPr>
            </a:lvl1pPr>
            <a:lvl2pPr marL="742950" indent="-285750" eaLnBrk="0" hangingPunct="0">
              <a:tabLst>
                <a:tab pos="1257300" algn="l"/>
                <a:tab pos="2743200" algn="l"/>
                <a:tab pos="4000500" algn="l"/>
              </a:tabLst>
              <a:defRPr sz="2800">
                <a:solidFill>
                  <a:schemeClr val="tx1"/>
                </a:solidFill>
                <a:latin typeface="Arial" pitchFamily="34" charset="0"/>
              </a:defRPr>
            </a:lvl2pPr>
            <a:lvl3pPr marL="1143000" indent="-228600" eaLnBrk="0" hangingPunct="0">
              <a:tabLst>
                <a:tab pos="1257300" algn="l"/>
                <a:tab pos="2743200" algn="l"/>
                <a:tab pos="4000500" algn="l"/>
              </a:tabLst>
              <a:defRPr sz="2800">
                <a:solidFill>
                  <a:schemeClr val="tx1"/>
                </a:solidFill>
                <a:latin typeface="Arial" pitchFamily="34" charset="0"/>
              </a:defRPr>
            </a:lvl3pPr>
            <a:lvl4pPr marL="1600200" indent="-228600" eaLnBrk="0" hangingPunct="0">
              <a:tabLst>
                <a:tab pos="1257300" algn="l"/>
                <a:tab pos="2743200" algn="l"/>
                <a:tab pos="4000500" algn="l"/>
              </a:tabLst>
              <a:defRPr sz="2800">
                <a:solidFill>
                  <a:schemeClr val="tx1"/>
                </a:solidFill>
                <a:latin typeface="Arial" pitchFamily="34" charset="0"/>
              </a:defRPr>
            </a:lvl4pPr>
            <a:lvl5pPr marL="2057400" indent="-228600" eaLnBrk="0" hangingPunct="0">
              <a:tabLst>
                <a:tab pos="1257300" algn="l"/>
                <a:tab pos="2743200" algn="l"/>
                <a:tab pos="4000500" algn="l"/>
              </a:tabLst>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tabLst>
                <a:tab pos="1257300" algn="l"/>
                <a:tab pos="2743200" algn="l"/>
                <a:tab pos="4000500" algn="l"/>
              </a:tabLs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tabLst>
                <a:tab pos="1257300" algn="l"/>
                <a:tab pos="2743200" algn="l"/>
                <a:tab pos="4000500" algn="l"/>
              </a:tabLs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tabLst>
                <a:tab pos="1257300" algn="l"/>
                <a:tab pos="2743200" algn="l"/>
                <a:tab pos="4000500" algn="l"/>
              </a:tabLs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tabLst>
                <a:tab pos="1257300" algn="l"/>
                <a:tab pos="2743200" algn="l"/>
                <a:tab pos="4000500" algn="l"/>
              </a:tabLst>
              <a:defRPr sz="2800">
                <a:solidFill>
                  <a:schemeClr val="tx1"/>
                </a:solidFill>
                <a:latin typeface="Arial" pitchFamily="34" charset="0"/>
              </a:defRPr>
            </a:lvl9pPr>
          </a:lstStyle>
          <a:p>
            <a:pPr>
              <a:lnSpc>
                <a:spcPct val="120000"/>
              </a:lnSpc>
              <a:spcBef>
                <a:spcPct val="20000"/>
              </a:spcBef>
            </a:pPr>
            <a:r>
              <a:rPr lang="nl-NL" sz="1200" dirty="0">
                <a:solidFill>
                  <a:srgbClr val="FFFFFF"/>
                </a:solidFill>
                <a:latin typeface="+mn-lt"/>
                <a:cs typeface="Times New Roman" pitchFamily="18" charset="0"/>
              </a:rPr>
              <a:t>Geef aan welk gebied is aangetast door het HFSR:  	1 Handen </a:t>
            </a:r>
            <a:r>
              <a:rPr lang="nl-NL" sz="1200" dirty="0" smtClean="0">
                <a:solidFill>
                  <a:srgbClr val="FFFFFF"/>
                </a:solidFill>
                <a:latin typeface="+mn-lt"/>
                <a:cs typeface="Times New Roman" pitchFamily="18" charset="0"/>
              </a:rPr>
              <a:t>	2 </a:t>
            </a:r>
            <a:r>
              <a:rPr lang="nl-NL" sz="1200" dirty="0">
                <a:solidFill>
                  <a:srgbClr val="FFFFFF"/>
                </a:solidFill>
                <a:latin typeface="+mn-lt"/>
                <a:cs typeface="Times New Roman" pitchFamily="18" charset="0"/>
              </a:rPr>
              <a:t>Voeten </a:t>
            </a:r>
            <a:r>
              <a:rPr lang="nl-NL" sz="1200" dirty="0" smtClean="0">
                <a:solidFill>
                  <a:srgbClr val="FFFFFF"/>
                </a:solidFill>
                <a:latin typeface="+mn-lt"/>
                <a:cs typeface="Times New Roman" pitchFamily="18" charset="0"/>
              </a:rPr>
              <a:t>	   </a:t>
            </a:r>
            <a:r>
              <a:rPr lang="nl-NL" sz="1200" dirty="0">
                <a:solidFill>
                  <a:srgbClr val="FFFFFF"/>
                </a:solidFill>
                <a:latin typeface="+mn-lt"/>
                <a:cs typeface="Times New Roman" pitchFamily="18" charset="0"/>
              </a:rPr>
              <a:t>3 Beide</a:t>
            </a:r>
            <a:endParaRPr lang="en-US" sz="1200" dirty="0">
              <a:solidFill>
                <a:srgbClr val="FFFFFF"/>
              </a:solidFill>
              <a:latin typeface="+mn-lt"/>
            </a:endParaRPr>
          </a:p>
          <a:p>
            <a:r>
              <a:rPr lang="nl-NL" sz="1200" dirty="0">
                <a:solidFill>
                  <a:srgbClr val="FFFFFF"/>
                </a:solidFill>
                <a:latin typeface="+mn-lt"/>
                <a:cs typeface="Times New Roman" pitchFamily="18" charset="0"/>
              </a:rPr>
              <a:t>Als hoe pijnlijk zou u uw HFSR typeren? 	</a:t>
            </a:r>
            <a:r>
              <a:rPr lang="nl-NL" sz="1200" dirty="0" smtClean="0">
                <a:solidFill>
                  <a:srgbClr val="FFFFFF"/>
                </a:solidFill>
                <a:latin typeface="+mn-lt"/>
                <a:cs typeface="Times New Roman" pitchFamily="18" charset="0"/>
              </a:rPr>
              <a:t>1 </a:t>
            </a:r>
            <a:r>
              <a:rPr lang="nl-NL" sz="1200" dirty="0">
                <a:solidFill>
                  <a:srgbClr val="FFFFFF"/>
                </a:solidFill>
                <a:latin typeface="+mn-lt"/>
                <a:cs typeface="Times New Roman" pitchFamily="18" charset="0"/>
              </a:rPr>
              <a:t>Zeer pijnlijk  </a:t>
            </a:r>
            <a:r>
              <a:rPr lang="nl-NL" sz="1200" dirty="0" smtClean="0">
                <a:solidFill>
                  <a:srgbClr val="FFFFFF"/>
                </a:solidFill>
                <a:latin typeface="+mn-lt"/>
                <a:cs typeface="Times New Roman" pitchFamily="18" charset="0"/>
              </a:rPr>
              <a:t>	2 </a:t>
            </a:r>
            <a:r>
              <a:rPr lang="nl-NL" sz="1200" dirty="0">
                <a:solidFill>
                  <a:srgbClr val="FFFFFF"/>
                </a:solidFill>
                <a:latin typeface="+mn-lt"/>
                <a:cs typeface="Times New Roman" pitchFamily="18" charset="0"/>
              </a:rPr>
              <a:t>Matig pijnlijk  3 Niet pijnlijk</a:t>
            </a:r>
            <a:endParaRPr lang="en-US" sz="1200" dirty="0">
              <a:solidFill>
                <a:srgbClr val="FFFFFF"/>
              </a:solidFill>
              <a:latin typeface="+mn-lt"/>
            </a:endParaRPr>
          </a:p>
          <a:p>
            <a:r>
              <a:rPr lang="nl-NL" sz="1200" dirty="0" smtClean="0">
                <a:solidFill>
                  <a:srgbClr val="FF0000"/>
                </a:solidFill>
                <a:latin typeface="+mn-lt"/>
                <a:cs typeface="Times New Roman" pitchFamily="18" charset="0"/>
              </a:rPr>
              <a:t>Probeer </a:t>
            </a:r>
            <a:r>
              <a:rPr lang="nl-NL" sz="1200" dirty="0">
                <a:solidFill>
                  <a:srgbClr val="FF0000"/>
                </a:solidFill>
                <a:latin typeface="+mn-lt"/>
                <a:cs typeface="Times New Roman" pitchFamily="18" charset="0"/>
              </a:rPr>
              <a:t>op de volgende vragen zo spontaan mogelijk te antwoorden. Er is geen goed of fout antwoord; het gaat erom welk antwoord het beste beschrijft wat u dagelijks ervaart. </a:t>
            </a:r>
            <a:r>
              <a:rPr lang="nl-NL" sz="1200" dirty="0" smtClean="0">
                <a:solidFill>
                  <a:srgbClr val="FFFFFF"/>
                </a:solidFill>
                <a:latin typeface="+mn-lt"/>
                <a:cs typeface="Times New Roman" pitchFamily="18" charset="0"/>
              </a:rPr>
              <a:t>(</a:t>
            </a:r>
            <a:r>
              <a:rPr lang="nl-NL" sz="1200" dirty="0">
                <a:solidFill>
                  <a:srgbClr val="FFFFFF"/>
                </a:solidFill>
                <a:latin typeface="+mn-lt"/>
                <a:cs typeface="Times New Roman" pitchFamily="18" charset="0"/>
              </a:rPr>
              <a:t>1 </a:t>
            </a:r>
            <a:r>
              <a:rPr lang="nl-NL" sz="1200" dirty="0" err="1" smtClean="0">
                <a:solidFill>
                  <a:srgbClr val="FFFFFF"/>
                </a:solidFill>
                <a:latin typeface="+mn-lt"/>
                <a:cs typeface="Times New Roman" pitchFamily="18" charset="0"/>
              </a:rPr>
              <a:t>Ja,altijd</a:t>
            </a:r>
            <a:r>
              <a:rPr lang="nl-NL" sz="1200" dirty="0">
                <a:solidFill>
                  <a:srgbClr val="FFFFFF"/>
                </a:solidFill>
                <a:latin typeface="+mn-lt"/>
                <a:cs typeface="Times New Roman" pitchFamily="18" charset="0"/>
              </a:rPr>
              <a:t>, </a:t>
            </a:r>
            <a:r>
              <a:rPr lang="nl-NL" sz="1200" dirty="0" smtClean="0">
                <a:solidFill>
                  <a:srgbClr val="FFFFFF"/>
                </a:solidFill>
                <a:latin typeface="+mn-lt"/>
                <a:cs typeface="Times New Roman" pitchFamily="18" charset="0"/>
              </a:rPr>
              <a:t>2 </a:t>
            </a:r>
            <a:r>
              <a:rPr lang="nl-NL" sz="1200" dirty="0" err="1" smtClean="0">
                <a:solidFill>
                  <a:srgbClr val="FFFFFF"/>
                </a:solidFill>
                <a:latin typeface="+mn-lt"/>
                <a:cs typeface="Times New Roman" pitchFamily="18" charset="0"/>
              </a:rPr>
              <a:t>Ja,af</a:t>
            </a:r>
            <a:r>
              <a:rPr lang="nl-NL" sz="1200" dirty="0" smtClean="0">
                <a:solidFill>
                  <a:srgbClr val="FFFFFF"/>
                </a:solidFill>
                <a:latin typeface="+mn-lt"/>
                <a:cs typeface="Times New Roman" pitchFamily="18" charset="0"/>
              </a:rPr>
              <a:t> </a:t>
            </a:r>
            <a:r>
              <a:rPr lang="nl-NL" sz="1200" dirty="0">
                <a:solidFill>
                  <a:srgbClr val="FFFFFF"/>
                </a:solidFill>
                <a:latin typeface="+mn-lt"/>
                <a:cs typeface="Times New Roman" pitchFamily="18" charset="0"/>
              </a:rPr>
              <a:t>en toe, </a:t>
            </a:r>
            <a:r>
              <a:rPr lang="nl-NL" sz="1200" dirty="0" smtClean="0">
                <a:solidFill>
                  <a:srgbClr val="FFFFFF"/>
                </a:solidFill>
                <a:latin typeface="+mn-lt"/>
                <a:cs typeface="Times New Roman" pitchFamily="18" charset="0"/>
              </a:rPr>
              <a:t>3 </a:t>
            </a:r>
            <a:r>
              <a:rPr lang="nl-NL" sz="1200" dirty="0" err="1" smtClean="0">
                <a:solidFill>
                  <a:srgbClr val="FFFFFF"/>
                </a:solidFill>
                <a:latin typeface="+mn-lt"/>
                <a:cs typeface="Times New Roman" pitchFamily="18" charset="0"/>
              </a:rPr>
              <a:t>Nee,nooit</a:t>
            </a:r>
            <a:r>
              <a:rPr lang="nl-NL" sz="1200" dirty="0">
                <a:solidFill>
                  <a:srgbClr val="FFFFFF"/>
                </a:solidFill>
                <a:latin typeface="+mn-lt"/>
                <a:cs typeface="Times New Roman" pitchFamily="18" charset="0"/>
              </a:rPr>
              <a:t>, 4 n.v.t.)</a:t>
            </a:r>
          </a:p>
          <a:p>
            <a:pPr>
              <a:buFont typeface="Times" charset="0"/>
              <a:buAutoNum type="arabicPeriod"/>
            </a:pPr>
            <a:r>
              <a:rPr lang="nl-NL" sz="1200" dirty="0" smtClean="0">
                <a:solidFill>
                  <a:srgbClr val="FFFFFF"/>
                </a:solidFill>
                <a:latin typeface="+mn-lt"/>
                <a:cs typeface="Times New Roman" pitchFamily="18" charset="0"/>
              </a:rPr>
              <a:t>  </a:t>
            </a:r>
            <a:r>
              <a:rPr lang="nl-NL" sz="1200" dirty="0">
                <a:solidFill>
                  <a:srgbClr val="FFFFFF"/>
                </a:solidFill>
                <a:latin typeface="+mn-lt"/>
                <a:cs typeface="Times New Roman" pitchFamily="18" charset="0"/>
              </a:rPr>
              <a:t>Het kost me moeite de sleutel in mijn deur om te draaien vanwege mijn HFSR:</a:t>
            </a:r>
            <a:endParaRPr lang="en-US" sz="1200" dirty="0">
              <a:solidFill>
                <a:srgbClr val="FFFFFF"/>
              </a:solidFill>
              <a:latin typeface="+mn-lt"/>
            </a:endParaRPr>
          </a:p>
          <a:p>
            <a:pPr>
              <a:buFont typeface="Times" charset="0"/>
              <a:buAutoNum type="arabicPeriod"/>
            </a:pPr>
            <a:r>
              <a:rPr lang="nl-NL" sz="1200" dirty="0">
                <a:solidFill>
                  <a:srgbClr val="FFFFFF"/>
                </a:solidFill>
                <a:latin typeface="+mn-lt"/>
                <a:cs typeface="Times New Roman" pitchFamily="18" charset="0"/>
              </a:rPr>
              <a:t>  Het kost me moeite mijn maaltijden te bereiden vanwege mijn HFSR:</a:t>
            </a:r>
          </a:p>
          <a:p>
            <a:pPr>
              <a:buFont typeface="Times" charset="0"/>
              <a:buAutoNum type="arabicPeriod"/>
            </a:pPr>
            <a:r>
              <a:rPr lang="nl-NL" sz="1200" dirty="0">
                <a:solidFill>
                  <a:srgbClr val="FFFFFF"/>
                </a:solidFill>
                <a:latin typeface="+mn-lt"/>
                <a:cs typeface="Times New Roman" pitchFamily="18" charset="0"/>
              </a:rPr>
              <a:t>  Het kost me moeite alledaagse taken uit te voeren vanwege mijn HFSR:</a:t>
            </a:r>
          </a:p>
          <a:p>
            <a:pPr>
              <a:buFont typeface="Times" charset="0"/>
              <a:buAutoNum type="arabicPeriod"/>
            </a:pPr>
            <a:r>
              <a:rPr lang="nl-NL" sz="1200" dirty="0">
                <a:solidFill>
                  <a:srgbClr val="FFFFFF"/>
                </a:solidFill>
                <a:latin typeface="+mn-lt"/>
                <a:cs typeface="Times New Roman" pitchFamily="18" charset="0"/>
              </a:rPr>
              <a:t>  Het kost me moeite mezelf te wassen, me op te maken (of te scheren) vanwege mijn HFSR:</a:t>
            </a:r>
          </a:p>
          <a:p>
            <a:pPr>
              <a:buFont typeface="Times" charset="0"/>
              <a:buAutoNum type="arabicPeriod"/>
            </a:pPr>
            <a:r>
              <a:rPr lang="nl-NL" sz="1200" dirty="0">
                <a:solidFill>
                  <a:srgbClr val="FFFFFF"/>
                </a:solidFill>
                <a:latin typeface="+mn-lt"/>
                <a:cs typeface="Times New Roman" pitchFamily="18" charset="0"/>
              </a:rPr>
              <a:t>  Het kost me moeite om auto te rijden vanwege mijn HFSR:</a:t>
            </a:r>
          </a:p>
          <a:p>
            <a:pPr>
              <a:buFont typeface="Times" charset="0"/>
              <a:buAutoNum type="arabicPeriod"/>
            </a:pPr>
            <a:r>
              <a:rPr lang="nl-NL" sz="1200" dirty="0">
                <a:solidFill>
                  <a:srgbClr val="FFFFFF"/>
                </a:solidFill>
                <a:latin typeface="+mn-lt"/>
                <a:cs typeface="Times New Roman" pitchFamily="18" charset="0"/>
              </a:rPr>
              <a:t>  Het kost me moeite mijn kousen/panty’s (of mijn sokken) aan te trekken vanwege mijn HFSR:</a:t>
            </a:r>
          </a:p>
          <a:p>
            <a:pPr>
              <a:buFont typeface="Times" charset="0"/>
              <a:buAutoNum type="arabicPeriod"/>
            </a:pPr>
            <a:r>
              <a:rPr lang="nl-NL" sz="1200" dirty="0">
                <a:solidFill>
                  <a:srgbClr val="FFFFFF"/>
                </a:solidFill>
                <a:latin typeface="+mn-lt"/>
                <a:cs typeface="Times New Roman" pitchFamily="18" charset="0"/>
              </a:rPr>
              <a:t>  Ik heb langer dan gewoonlijk nodig om me aan te kleden vanwege mijn HFSR:</a:t>
            </a:r>
          </a:p>
          <a:p>
            <a:pPr>
              <a:buFont typeface="Times" charset="0"/>
              <a:buAutoNum type="arabicPeriod"/>
            </a:pPr>
            <a:r>
              <a:rPr lang="nl-NL" sz="1200" dirty="0">
                <a:solidFill>
                  <a:srgbClr val="FFFFFF"/>
                </a:solidFill>
                <a:latin typeface="+mn-lt"/>
                <a:cs typeface="Times New Roman" pitchFamily="18" charset="0"/>
              </a:rPr>
              <a:t>  Het kost me moeite mijn schoenen aan te trekken vanwege mijn HFSR:</a:t>
            </a:r>
          </a:p>
          <a:p>
            <a:pPr>
              <a:buFont typeface="Times" charset="0"/>
              <a:buAutoNum type="arabicPeriod"/>
            </a:pPr>
            <a:r>
              <a:rPr lang="nl-NL" sz="1200" dirty="0">
                <a:solidFill>
                  <a:srgbClr val="FFFFFF"/>
                </a:solidFill>
                <a:latin typeface="+mn-lt"/>
                <a:cs typeface="Times New Roman" pitchFamily="18" charset="0"/>
              </a:rPr>
              <a:t>  Staan is moeilijk voor mij vanwege mijn HFSR:</a:t>
            </a:r>
          </a:p>
          <a:p>
            <a:pPr>
              <a:buFont typeface="Times" charset="0"/>
              <a:buAutoNum type="arabicPeriod"/>
            </a:pPr>
            <a:r>
              <a:rPr lang="nl-NL" sz="1200" dirty="0">
                <a:solidFill>
                  <a:srgbClr val="FFFFFF"/>
                </a:solidFill>
                <a:latin typeface="+mn-lt"/>
                <a:cs typeface="Times New Roman" pitchFamily="18" charset="0"/>
              </a:rPr>
              <a:t> Lopen, zelfs korte afstanden, kost me moeite vanwege mijn HFSR:</a:t>
            </a:r>
          </a:p>
          <a:p>
            <a:pPr>
              <a:buFont typeface="Times" charset="0"/>
              <a:buAutoNum type="arabicPeriod"/>
            </a:pPr>
            <a:r>
              <a:rPr lang="nl-NL" sz="1200" dirty="0">
                <a:solidFill>
                  <a:srgbClr val="FFFFFF"/>
                </a:solidFill>
                <a:latin typeface="+mn-lt"/>
                <a:cs typeface="Times New Roman" pitchFamily="18" charset="0"/>
              </a:rPr>
              <a:t> Ik heb de neiging te blijven zitten of te liggen vanwege mijn HFSR:</a:t>
            </a:r>
          </a:p>
          <a:p>
            <a:pPr>
              <a:buFont typeface="Times" charset="0"/>
              <a:buAutoNum type="arabicPeriod"/>
            </a:pPr>
            <a:r>
              <a:rPr lang="nl-NL" sz="1200" dirty="0">
                <a:solidFill>
                  <a:srgbClr val="FFFFFF"/>
                </a:solidFill>
                <a:latin typeface="+mn-lt"/>
                <a:cs typeface="Times New Roman" pitchFamily="18" charset="0"/>
              </a:rPr>
              <a:t> Het kost me moeite in slaap te vallen vanwege mijn </a:t>
            </a:r>
            <a:r>
              <a:rPr lang="nl-NL" sz="1200" dirty="0" smtClean="0">
                <a:solidFill>
                  <a:srgbClr val="FFFFFF"/>
                </a:solidFill>
                <a:latin typeface="+mn-lt"/>
                <a:cs typeface="Times New Roman" pitchFamily="18" charset="0"/>
              </a:rPr>
              <a:t>HFSR:</a:t>
            </a:r>
            <a:endParaRPr lang="nl-NL" sz="1200" dirty="0">
              <a:solidFill>
                <a:srgbClr val="FFFFFF"/>
              </a:solidFill>
              <a:latin typeface="+mn-lt"/>
              <a:cs typeface="Tahoma" pitchFamily="34" charset="0"/>
            </a:endParaRPr>
          </a:p>
          <a:p>
            <a:pPr>
              <a:buFont typeface="Times" charset="0"/>
              <a:buAutoNum type="arabicPeriod"/>
            </a:pPr>
            <a:r>
              <a:rPr lang="nl-NL" sz="1200" dirty="0" smtClean="0">
                <a:solidFill>
                  <a:srgbClr val="FFFFFF"/>
                </a:solidFill>
                <a:latin typeface="+mn-lt"/>
                <a:cs typeface="Times New Roman" pitchFamily="18" charset="0"/>
              </a:rPr>
              <a:t> </a:t>
            </a:r>
            <a:r>
              <a:rPr lang="nl-NL" sz="1200" dirty="0">
                <a:solidFill>
                  <a:srgbClr val="FFFFFF"/>
                </a:solidFill>
                <a:latin typeface="+mn-lt"/>
                <a:cs typeface="Times New Roman" pitchFamily="18" charset="0"/>
              </a:rPr>
              <a:t>Mijn werk lijdt onder mijn HFSR</a:t>
            </a:r>
            <a:r>
              <a:rPr lang="nl-NL" sz="1200" dirty="0" smtClean="0">
                <a:solidFill>
                  <a:srgbClr val="FFFFFF"/>
                </a:solidFill>
                <a:latin typeface="+mn-lt"/>
                <a:cs typeface="Times New Roman" pitchFamily="18" charset="0"/>
              </a:rPr>
              <a:t>:</a:t>
            </a:r>
            <a:endParaRPr lang="en-US" sz="1200" dirty="0">
              <a:solidFill>
                <a:srgbClr val="FFFFFF"/>
              </a:solidFill>
              <a:latin typeface="+mn-lt"/>
            </a:endParaRPr>
          </a:p>
          <a:p>
            <a:pPr>
              <a:buFont typeface="Times" charset="0"/>
              <a:buAutoNum type="arabicPeriod"/>
            </a:pPr>
            <a:r>
              <a:rPr lang="nl-NL" sz="1200" dirty="0">
                <a:solidFill>
                  <a:srgbClr val="FFFFFF"/>
                </a:solidFill>
                <a:latin typeface="+mn-lt"/>
                <a:cs typeface="Times New Roman" pitchFamily="18" charset="0"/>
              </a:rPr>
              <a:t> Mijn relaties met anderen zijn minder hecht vanwege mijn HFSR:</a:t>
            </a:r>
          </a:p>
          <a:p>
            <a:r>
              <a:rPr lang="nl-NL" sz="1200" dirty="0" smtClean="0">
                <a:solidFill>
                  <a:srgbClr val="FF0000"/>
                </a:solidFill>
                <a:latin typeface="+mn-lt"/>
                <a:cs typeface="Times New Roman" pitchFamily="18" charset="0"/>
              </a:rPr>
              <a:t>Geef </a:t>
            </a:r>
            <a:r>
              <a:rPr lang="nl-NL" sz="1200" dirty="0">
                <a:solidFill>
                  <a:srgbClr val="FF0000"/>
                </a:solidFill>
                <a:latin typeface="+mn-lt"/>
                <a:cs typeface="Times New Roman" pitchFamily="18" charset="0"/>
              </a:rPr>
              <a:t>hieronder het niveau van uw pijn aan door een verticaal streepje te zetten tussen ‘Geen pijn’ en ‘Ergste pijn die u zich kunt voorstellen’.</a:t>
            </a:r>
            <a:endParaRPr lang="en-US" sz="1200" dirty="0">
              <a:solidFill>
                <a:srgbClr val="FF0000"/>
              </a:solidFill>
              <a:latin typeface="+mn-lt"/>
            </a:endParaRPr>
          </a:p>
          <a:p>
            <a:r>
              <a:rPr lang="nl-NL" sz="1200" dirty="0">
                <a:solidFill>
                  <a:srgbClr val="FFFFFF"/>
                </a:solidFill>
                <a:latin typeface="+mn-lt"/>
                <a:cs typeface="Times New Roman" pitchFamily="18" charset="0"/>
              </a:rPr>
              <a:t>Geen pijn [-------------------------------------------------------] Ergste pijn die u zich kunt voorstellen</a:t>
            </a:r>
            <a:endParaRPr lang="nl-NL" sz="1200" dirty="0">
              <a:solidFill>
                <a:srgbClr val="FFFFFF"/>
              </a:solidFill>
              <a:latin typeface="+mn-lt"/>
            </a:endParaRPr>
          </a:p>
        </p:txBody>
      </p:sp>
      <p:sp>
        <p:nvSpPr>
          <p:cNvPr id="45062" name="Rectangle 4"/>
          <p:cNvSpPr>
            <a:spLocks noChangeArrowheads="1"/>
          </p:cNvSpPr>
          <p:nvPr/>
        </p:nvSpPr>
        <p:spPr bwMode="auto">
          <a:xfrm>
            <a:off x="1143000" y="122238"/>
            <a:ext cx="7893496"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eaLnBrk="1" hangingPunct="1"/>
            <a:r>
              <a:rPr lang="nl-NL" i="1" dirty="0">
                <a:solidFill>
                  <a:srgbClr val="111166"/>
                </a:solidFill>
                <a:latin typeface="Times" charset="0"/>
              </a:rPr>
              <a:t> </a:t>
            </a:r>
            <a:r>
              <a:rPr lang="nl-NL" i="1" dirty="0">
                <a:solidFill>
                  <a:srgbClr val="111166"/>
                </a:solidFill>
                <a:latin typeface="+mj-lt"/>
              </a:rPr>
              <a:t>HFSR</a:t>
            </a:r>
            <a:r>
              <a:rPr lang="nl-NL" i="1" dirty="0">
                <a:solidFill>
                  <a:schemeClr val="bg1"/>
                </a:solidFill>
                <a:latin typeface="+mj-lt"/>
              </a:rPr>
              <a:t>:</a:t>
            </a:r>
            <a:r>
              <a:rPr lang="nl-NL" i="1" kern="0" dirty="0">
                <a:solidFill>
                  <a:schemeClr val="bg1"/>
                </a:solidFill>
                <a:latin typeface="+mj-lt"/>
              </a:rPr>
              <a:t> uitvragen specifieke </a:t>
            </a:r>
            <a:r>
              <a:rPr lang="nl-NL" i="1" kern="0" dirty="0" err="1">
                <a:solidFill>
                  <a:schemeClr val="bg1"/>
                </a:solidFill>
                <a:latin typeface="+mj-lt"/>
              </a:rPr>
              <a:t>KvL</a:t>
            </a:r>
            <a:r>
              <a:rPr lang="nl-NL" i="1" kern="0" dirty="0">
                <a:solidFill>
                  <a:schemeClr val="bg1"/>
                </a:solidFill>
                <a:latin typeface="+mj-lt"/>
              </a:rPr>
              <a:t> vragenlijst (HFS-14)</a:t>
            </a:r>
            <a:endParaRPr lang="en-US" i="1" kern="0" dirty="0">
              <a:solidFill>
                <a:schemeClr val="bg1"/>
              </a:solidFill>
              <a:latin typeface="+mj-lt"/>
            </a:endParaRPr>
          </a:p>
        </p:txBody>
      </p:sp>
      <p:sp>
        <p:nvSpPr>
          <p:cNvPr id="2" name="Rechthoek 1"/>
          <p:cNvSpPr/>
          <p:nvPr/>
        </p:nvSpPr>
        <p:spPr>
          <a:xfrm>
            <a:off x="6804248" y="6237312"/>
            <a:ext cx="2339752" cy="295466"/>
          </a:xfrm>
          <a:prstGeom prst="rect">
            <a:avLst/>
          </a:prstGeom>
        </p:spPr>
        <p:txBody>
          <a:bodyPr wrap="square">
            <a:spAutoFit/>
          </a:bodyPr>
          <a:lstStyle/>
          <a:p>
            <a:r>
              <a:rPr lang="nl-NL" sz="1100" dirty="0">
                <a:solidFill>
                  <a:srgbClr val="FFFFFF"/>
                </a:solidFill>
                <a:cs typeface="Tahoma" pitchFamily="34" charset="0"/>
              </a:rPr>
              <a:t>V. </a:t>
            </a:r>
            <a:r>
              <a:rPr lang="nl-NL" sz="1100" dirty="0" err="1">
                <a:solidFill>
                  <a:srgbClr val="FFFFFF"/>
                </a:solidFill>
                <a:cs typeface="Tahoma" pitchFamily="34" charset="0"/>
              </a:rPr>
              <a:t>Sibaud</a:t>
            </a:r>
            <a:r>
              <a:rPr lang="nl-NL" sz="1100" dirty="0">
                <a:solidFill>
                  <a:srgbClr val="FFFFFF"/>
                </a:solidFill>
                <a:cs typeface="Tahoma" pitchFamily="34" charset="0"/>
              </a:rPr>
              <a:t> 2011, The </a:t>
            </a:r>
            <a:r>
              <a:rPr lang="nl-NL" sz="1100" dirty="0" err="1">
                <a:solidFill>
                  <a:srgbClr val="FFFFFF"/>
                </a:solidFill>
                <a:cs typeface="Tahoma" pitchFamily="34" charset="0"/>
              </a:rPr>
              <a:t>Oncologist</a:t>
            </a:r>
            <a:endParaRPr lang="nl-NL" sz="1100" dirty="0"/>
          </a:p>
        </p:txBody>
      </p:sp>
    </p:spTree>
    <p:extLst>
      <p:ext uri="{BB962C8B-B14F-4D97-AF65-F5344CB8AC3E}">
        <p14:creationId xmlns:p14="http://schemas.microsoft.com/office/powerpoint/2010/main" val="392617685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1638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8A840414-E264-4368-A4D4-70878985AD62}" type="slidenum">
              <a:rPr lang="en-GB" sz="1200" smtClean="0">
                <a:solidFill>
                  <a:srgbClr val="111166"/>
                </a:solidFill>
              </a:rPr>
              <a:pPr/>
              <a:t>4</a:t>
            </a:fld>
            <a:endParaRPr lang="en-GB" sz="1200" smtClean="0">
              <a:solidFill>
                <a:srgbClr val="111166"/>
              </a:solidFill>
            </a:endParaRPr>
          </a:p>
        </p:txBody>
      </p:sp>
      <p:sp>
        <p:nvSpPr>
          <p:cNvPr id="16388" name="Slide Number Placeholder 5"/>
          <p:cNvSpPr txBox="1">
            <a:spLocks noGrp="1"/>
          </p:cNvSpPr>
          <p:nvPr/>
        </p:nvSpPr>
        <p:spPr bwMode="auto">
          <a:xfrm>
            <a:off x="4267200" y="65532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ctr">
              <a:lnSpc>
                <a:spcPct val="100000"/>
              </a:lnSpc>
              <a:spcBef>
                <a:spcPct val="0"/>
              </a:spcBef>
            </a:pPr>
            <a:fld id="{6482F3D8-E26D-4DF1-B1B9-86F08702AF4E}" type="slidenum">
              <a:rPr lang="en-GB" sz="1200">
                <a:solidFill>
                  <a:srgbClr val="111166"/>
                </a:solidFill>
              </a:rPr>
              <a:pPr algn="ctr">
                <a:lnSpc>
                  <a:spcPct val="100000"/>
                </a:lnSpc>
                <a:spcBef>
                  <a:spcPct val="0"/>
                </a:spcBef>
              </a:pPr>
              <a:t>4</a:t>
            </a:fld>
            <a:endParaRPr lang="en-GB" sz="1200">
              <a:solidFill>
                <a:srgbClr val="111166"/>
              </a:solidFill>
            </a:endParaRPr>
          </a:p>
        </p:txBody>
      </p:sp>
      <p:sp>
        <p:nvSpPr>
          <p:cNvPr id="16389" name="Rectangle 2"/>
          <p:cNvSpPr>
            <a:spLocks noGrp="1" noChangeArrowheads="1"/>
          </p:cNvSpPr>
          <p:nvPr>
            <p:ph type="body" idx="4294967295"/>
          </p:nvPr>
        </p:nvSpPr>
        <p:spPr>
          <a:xfrm>
            <a:off x="468313" y="1268413"/>
            <a:ext cx="8382000" cy="4648200"/>
          </a:xfrm>
        </p:spPr>
        <p:txBody>
          <a:bodyPr/>
          <a:lstStyle/>
          <a:p>
            <a:pPr marL="419100" indent="-419100">
              <a:buFontTx/>
              <a:buAutoNum type="arabicPeriod"/>
            </a:pPr>
            <a:r>
              <a:rPr lang="nl-NL" sz="2800" smtClean="0"/>
              <a:t>‘nieuwe’ middelen met een specifiek bijwerkingenprofiel</a:t>
            </a:r>
          </a:p>
          <a:p>
            <a:pPr marL="419100" indent="-419100">
              <a:buFontTx/>
              <a:buAutoNum type="arabicPeriod"/>
            </a:pPr>
            <a:r>
              <a:rPr lang="nl-NL" sz="2800" smtClean="0"/>
              <a:t>bijwerkingen komen ons bekend voor – zijn anders</a:t>
            </a:r>
          </a:p>
          <a:p>
            <a:pPr marL="419100" indent="-419100">
              <a:buFontTx/>
              <a:buAutoNum type="arabicPeriod"/>
            </a:pPr>
            <a:r>
              <a:rPr lang="nl-NL" sz="2800" smtClean="0"/>
              <a:t>probleem:</a:t>
            </a:r>
          </a:p>
          <a:p>
            <a:pPr marL="419100" indent="-419100">
              <a:buFontTx/>
              <a:buNone/>
            </a:pPr>
            <a:r>
              <a:rPr lang="nl-NL" smtClean="0"/>
              <a:t>	wij denken te weten hoe te managen, maar:</a:t>
            </a:r>
          </a:p>
          <a:p>
            <a:pPr marL="838200" lvl="1" indent="-381000">
              <a:buFontTx/>
              <a:buChar char="•"/>
            </a:pPr>
            <a:r>
              <a:rPr lang="nl-NL" smtClean="0"/>
              <a:t>wij weten niet exact met welke bijwerkingen wij te maken hebben</a:t>
            </a:r>
          </a:p>
          <a:p>
            <a:pPr marL="838200" lvl="1" indent="-381000">
              <a:buFontTx/>
              <a:buChar char="•"/>
            </a:pPr>
            <a:r>
              <a:rPr lang="nl-NL" smtClean="0"/>
              <a:t>wij hebben geen targeted therapy specifieke meetinstrumenten</a:t>
            </a:r>
          </a:p>
          <a:p>
            <a:pPr marL="838200" lvl="1" indent="-381000">
              <a:buFontTx/>
              <a:buChar char="•"/>
            </a:pPr>
            <a:r>
              <a:rPr lang="nl-NL" smtClean="0"/>
              <a:t>wij hebben geen evidence based management richtlijnen</a:t>
            </a:r>
          </a:p>
          <a:p>
            <a:pPr marL="838200" lvl="1" indent="-381000">
              <a:buFontTx/>
              <a:buChar char="•"/>
            </a:pPr>
            <a:r>
              <a:rPr lang="nl-NL" smtClean="0"/>
              <a:t>bovenstaand heeft invloed op indicatiegebied &amp; therapietrouw</a:t>
            </a:r>
          </a:p>
          <a:p>
            <a:pPr marL="419100" indent="-419100">
              <a:buFontTx/>
              <a:buNone/>
            </a:pPr>
            <a:endParaRPr lang="en-US" sz="2000" smtClean="0"/>
          </a:p>
        </p:txBody>
      </p:sp>
      <p:sp>
        <p:nvSpPr>
          <p:cNvPr id="16390" name="Rectangle 4"/>
          <p:cNvSpPr>
            <a:spLocks noGrp="1" noChangeArrowheads="1"/>
          </p:cNvSpPr>
          <p:nvPr>
            <p:ph type="title" idx="4294967295"/>
          </p:nvPr>
        </p:nvSpPr>
        <p:spPr>
          <a:xfrm>
            <a:off x="1143000" y="122238"/>
            <a:ext cx="7100888" cy="735012"/>
          </a:xfrm>
        </p:spPr>
        <p:txBody>
          <a:bodyPr/>
          <a:lstStyle/>
          <a:p>
            <a:pPr eaLnBrk="1" hangingPunct="1"/>
            <a:r>
              <a:rPr lang="nl-NL" smtClean="0"/>
              <a:t>Het probleem met targeted therapy</a:t>
            </a:r>
          </a:p>
        </p:txBody>
      </p:sp>
      <p:sp>
        <p:nvSpPr>
          <p:cNvPr id="16391" name="Tijdelijke aanduiding voor voettekst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p>
        </p:txBody>
      </p:sp>
    </p:spTree>
    <p:extLst>
      <p:ext uri="{BB962C8B-B14F-4D97-AF65-F5344CB8AC3E}">
        <p14:creationId xmlns:p14="http://schemas.microsoft.com/office/powerpoint/2010/main" val="1824670900"/>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jdelijke aanduiding voor datum 4"/>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50179" name="Tijdelijke aanduiding voor voettekst 5"/>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50180" name="Tijdelijke aanduiding voor dianummer 6"/>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7B290A96-1BEE-4D10-B6A2-5369E3632BE0}" type="slidenum">
              <a:rPr lang="en-GB" sz="1200">
                <a:solidFill>
                  <a:srgbClr val="111166"/>
                </a:solidFill>
              </a:rPr>
              <a:pPr/>
              <a:t>40</a:t>
            </a:fld>
            <a:endParaRPr lang="en-GB" sz="1200">
              <a:solidFill>
                <a:srgbClr val="111166"/>
              </a:solidFill>
            </a:endParaRPr>
          </a:p>
        </p:txBody>
      </p:sp>
      <p:sp>
        <p:nvSpPr>
          <p:cNvPr id="50181" name="Rectangle 2"/>
          <p:cNvSpPr>
            <a:spLocks noGrp="1" noChangeArrowheads="1"/>
          </p:cNvSpPr>
          <p:nvPr>
            <p:ph type="body" sz="half" idx="1"/>
          </p:nvPr>
        </p:nvSpPr>
        <p:spPr>
          <a:xfrm>
            <a:off x="468315" y="1052513"/>
            <a:ext cx="4319587" cy="5257800"/>
          </a:xfrm>
        </p:spPr>
        <p:txBody>
          <a:bodyPr/>
          <a:lstStyle/>
          <a:p>
            <a:pPr eaLnBrk="1" hangingPunct="1">
              <a:buFontTx/>
              <a:buNone/>
            </a:pPr>
            <a:r>
              <a:rPr lang="nl-NL" sz="2000" b="1" dirty="0">
                <a:latin typeface="Arial Narrow" pitchFamily="34" charset="0"/>
              </a:rPr>
              <a:t>HFSR</a:t>
            </a:r>
          </a:p>
          <a:p>
            <a:pPr eaLnBrk="1" hangingPunct="1"/>
            <a:r>
              <a:rPr lang="nl-NL" sz="2000" dirty="0" err="1">
                <a:latin typeface="Arial Narrow" pitchFamily="34" charset="0"/>
              </a:rPr>
              <a:t>targeted</a:t>
            </a:r>
            <a:r>
              <a:rPr lang="nl-NL" sz="2000" dirty="0">
                <a:latin typeface="Arial Narrow" pitchFamily="34" charset="0"/>
              </a:rPr>
              <a:t> therapie</a:t>
            </a:r>
          </a:p>
          <a:p>
            <a:pPr eaLnBrk="1" hangingPunct="1"/>
            <a:r>
              <a:rPr lang="nl-NL" sz="2000" dirty="0">
                <a:latin typeface="Arial Narrow" pitchFamily="34" charset="0"/>
              </a:rPr>
              <a:t>o.a. </a:t>
            </a:r>
            <a:r>
              <a:rPr lang="nl-NL" sz="2000" dirty="0" err="1">
                <a:latin typeface="Arial Narrow" pitchFamily="34" charset="0"/>
              </a:rPr>
              <a:t>lapatinib</a:t>
            </a:r>
            <a:r>
              <a:rPr lang="nl-NL" sz="2000" dirty="0">
                <a:latin typeface="Arial Narrow" pitchFamily="34" charset="0"/>
              </a:rPr>
              <a:t>, sorafenib, sunitinib, pazopanib, everolimus, temsirolimus</a:t>
            </a:r>
          </a:p>
          <a:p>
            <a:pPr eaLnBrk="1" hangingPunct="1"/>
            <a:endParaRPr lang="nl-NL" sz="2000" dirty="0">
              <a:latin typeface="Arial Narrow" pitchFamily="34" charset="0"/>
            </a:endParaRPr>
          </a:p>
          <a:p>
            <a:pPr eaLnBrk="1" hangingPunct="1"/>
            <a:endParaRPr lang="nl-NL" sz="2000" dirty="0">
              <a:latin typeface="Arial Narrow" pitchFamily="34" charset="0"/>
            </a:endParaRPr>
          </a:p>
          <a:p>
            <a:pPr eaLnBrk="1" hangingPunct="1"/>
            <a:r>
              <a:rPr lang="nl-NL" sz="2000" u="sng" dirty="0">
                <a:latin typeface="Arial Narrow" pitchFamily="34" charset="0"/>
              </a:rPr>
              <a:t>frequent:</a:t>
            </a:r>
            <a:r>
              <a:rPr lang="nl-NL" sz="2000" dirty="0">
                <a:latin typeface="Arial Narrow" pitchFamily="34" charset="0"/>
              </a:rPr>
              <a:t> eeltlaag, blaren, </a:t>
            </a:r>
            <a:r>
              <a:rPr lang="nl-NL" sz="2000" dirty="0" err="1">
                <a:latin typeface="Arial Narrow" pitchFamily="34" charset="0"/>
              </a:rPr>
              <a:t>erythemateus</a:t>
            </a:r>
            <a:r>
              <a:rPr lang="nl-NL" sz="2000" dirty="0">
                <a:latin typeface="Arial Narrow" pitchFamily="34" charset="0"/>
              </a:rPr>
              <a:t> halo</a:t>
            </a:r>
          </a:p>
          <a:p>
            <a:pPr eaLnBrk="1" hangingPunct="1"/>
            <a:r>
              <a:rPr lang="nl-NL" sz="2000" dirty="0">
                <a:latin typeface="Arial Narrow" pitchFamily="34" charset="0"/>
              </a:rPr>
              <a:t>vooral op </a:t>
            </a:r>
            <a:r>
              <a:rPr lang="nl-NL" sz="2000" dirty="0" smtClean="0">
                <a:latin typeface="Arial Narrow" pitchFamily="34" charset="0"/>
              </a:rPr>
              <a:t>druk-</a:t>
            </a:r>
            <a:br>
              <a:rPr lang="nl-NL" sz="2000" dirty="0" smtClean="0">
                <a:latin typeface="Arial Narrow" pitchFamily="34" charset="0"/>
              </a:rPr>
            </a:br>
            <a:r>
              <a:rPr lang="nl-NL" sz="2000" dirty="0" smtClean="0">
                <a:latin typeface="Arial Narrow" pitchFamily="34" charset="0"/>
              </a:rPr>
              <a:t>plaatsen</a:t>
            </a:r>
            <a:endParaRPr lang="nl-NL" sz="2000" dirty="0">
              <a:latin typeface="Arial Narrow" pitchFamily="34" charset="0"/>
            </a:endParaRPr>
          </a:p>
          <a:p>
            <a:pPr eaLnBrk="1" hangingPunct="1"/>
            <a:r>
              <a:rPr lang="nl-NL" sz="2000" dirty="0">
                <a:latin typeface="Arial Narrow" pitchFamily="34" charset="0"/>
              </a:rPr>
              <a:t>meestal </a:t>
            </a:r>
            <a:r>
              <a:rPr lang="nl-NL" sz="2000" dirty="0" smtClean="0">
                <a:latin typeface="Arial Narrow" pitchFamily="34" charset="0"/>
              </a:rPr>
              <a:t/>
            </a:r>
            <a:br>
              <a:rPr lang="nl-NL" sz="2000" dirty="0" smtClean="0">
                <a:latin typeface="Arial Narrow" pitchFamily="34" charset="0"/>
              </a:rPr>
            </a:br>
            <a:r>
              <a:rPr lang="nl-NL" sz="2000" dirty="0" smtClean="0">
                <a:latin typeface="Arial Narrow" pitchFamily="34" charset="0"/>
              </a:rPr>
              <a:t>graad </a:t>
            </a:r>
            <a:r>
              <a:rPr lang="nl-NL" sz="2000" dirty="0">
                <a:latin typeface="Arial Narrow" pitchFamily="34" charset="0"/>
              </a:rPr>
              <a:t>2-3</a:t>
            </a:r>
          </a:p>
        </p:txBody>
      </p:sp>
      <p:sp>
        <p:nvSpPr>
          <p:cNvPr id="50182" name="Rectangle 3"/>
          <p:cNvSpPr>
            <a:spLocks noGrp="1" noChangeArrowheads="1"/>
          </p:cNvSpPr>
          <p:nvPr>
            <p:ph type="body" sz="half" idx="2"/>
          </p:nvPr>
        </p:nvSpPr>
        <p:spPr>
          <a:xfrm>
            <a:off x="4953000" y="1066800"/>
            <a:ext cx="4191000" cy="5257800"/>
          </a:xfrm>
        </p:spPr>
        <p:txBody>
          <a:bodyPr/>
          <a:lstStyle/>
          <a:p>
            <a:pPr eaLnBrk="1" hangingPunct="1">
              <a:lnSpc>
                <a:spcPct val="110000"/>
              </a:lnSpc>
              <a:buFontTx/>
              <a:buNone/>
            </a:pPr>
            <a:r>
              <a:rPr lang="nl-NL" sz="2000" b="1">
                <a:latin typeface="Arial Narrow" pitchFamily="34" charset="0"/>
              </a:rPr>
              <a:t>HFS</a:t>
            </a:r>
          </a:p>
          <a:p>
            <a:pPr eaLnBrk="1" hangingPunct="1">
              <a:lnSpc>
                <a:spcPct val="110000"/>
              </a:lnSpc>
            </a:pPr>
            <a:r>
              <a:rPr lang="nl-NL" sz="2000">
                <a:latin typeface="Arial Narrow" pitchFamily="34" charset="0"/>
              </a:rPr>
              <a:t>chemotherapie</a:t>
            </a:r>
          </a:p>
          <a:p>
            <a:pPr eaLnBrk="1" hangingPunct="1">
              <a:lnSpc>
                <a:spcPct val="110000"/>
              </a:lnSpc>
            </a:pPr>
            <a:r>
              <a:rPr lang="nl-NL" sz="2000">
                <a:latin typeface="Arial Narrow" pitchFamily="34" charset="0"/>
              </a:rPr>
              <a:t>o.a.  capecitabine (Xeloda®), cytarabine (Cytosar-U ®), floxuridine (FUDR®), idarubicine (Idamycine®), liposomaal doxorubicine (Doxil®), 5-fluoruracil, etoposide</a:t>
            </a:r>
          </a:p>
          <a:p>
            <a:pPr eaLnBrk="1" hangingPunct="1">
              <a:lnSpc>
                <a:spcPct val="110000"/>
              </a:lnSpc>
            </a:pPr>
            <a:r>
              <a:rPr lang="nl-NL" sz="2000" u="sng">
                <a:latin typeface="Arial Narrow" pitchFamily="34" charset="0"/>
              </a:rPr>
              <a:t>frequent:</a:t>
            </a:r>
            <a:r>
              <a:rPr lang="nl-NL" sz="2000">
                <a:latin typeface="Arial Narrow" pitchFamily="34" charset="0"/>
              </a:rPr>
              <a:t> vervelling, oedeem, branderig gevoel</a:t>
            </a:r>
          </a:p>
          <a:p>
            <a:pPr eaLnBrk="1" hangingPunct="1">
              <a:lnSpc>
                <a:spcPct val="110000"/>
              </a:lnSpc>
            </a:pPr>
            <a:r>
              <a:rPr lang="nl-NL" sz="2000">
                <a:latin typeface="Arial Narrow" pitchFamily="34" charset="0"/>
              </a:rPr>
              <a:t>gelijkmatiger verdeeld</a:t>
            </a:r>
          </a:p>
          <a:p>
            <a:pPr eaLnBrk="1" hangingPunct="1">
              <a:lnSpc>
                <a:spcPct val="110000"/>
              </a:lnSpc>
            </a:pPr>
            <a:r>
              <a:rPr lang="nl-NL" sz="2000">
                <a:latin typeface="Arial Narrow" pitchFamily="34" charset="0"/>
              </a:rPr>
              <a:t>meestal graad 1-2</a:t>
            </a:r>
          </a:p>
          <a:p>
            <a:pPr eaLnBrk="1" hangingPunct="1">
              <a:lnSpc>
                <a:spcPct val="110000"/>
              </a:lnSpc>
              <a:buFontTx/>
              <a:buNone/>
            </a:pPr>
            <a:r>
              <a:rPr lang="nl-NL" sz="2000">
                <a:latin typeface="Arial Narrow" pitchFamily="34" charset="0"/>
              </a:rPr>
              <a:t>Cave: vingerafdruk</a:t>
            </a:r>
          </a:p>
        </p:txBody>
      </p:sp>
      <p:sp>
        <p:nvSpPr>
          <p:cNvPr id="50183" name="Rectangle 5"/>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i="1" dirty="0">
                <a:solidFill>
                  <a:srgbClr val="111166"/>
                </a:solidFill>
                <a:latin typeface="Times" charset="0"/>
              </a:rPr>
              <a:t> </a:t>
            </a:r>
            <a:r>
              <a:rPr lang="nl-NL" i="1" dirty="0" smtClean="0">
                <a:solidFill>
                  <a:srgbClr val="111166"/>
                </a:solidFill>
                <a:latin typeface="Times" charset="0"/>
              </a:rPr>
              <a:t>HFSR </a:t>
            </a:r>
            <a:r>
              <a:rPr lang="nl-NL" i="1" dirty="0">
                <a:solidFill>
                  <a:srgbClr val="111166"/>
                </a:solidFill>
                <a:latin typeface="Times" charset="0"/>
              </a:rPr>
              <a:t>versus HFS</a:t>
            </a:r>
          </a:p>
        </p:txBody>
      </p:sp>
      <p:pic>
        <p:nvPicPr>
          <p:cNvPr id="8"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7501" t="32862" b="10483"/>
          <a:stretch/>
        </p:blipFill>
        <p:spPr bwMode="auto">
          <a:xfrm>
            <a:off x="2271490" y="4295775"/>
            <a:ext cx="2681139"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40495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jdelijke aanduiding voor datum 2"/>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51203" name="Tijdelijke aanduiding voor voettekst 3"/>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51204" name="Tijdelijke aanduiding voor dianummer 4"/>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922A4DDB-7CDA-4CBA-A6ED-E09852BC1BD4}" type="slidenum">
              <a:rPr lang="en-GB" sz="1200">
                <a:solidFill>
                  <a:srgbClr val="111166"/>
                </a:solidFill>
              </a:rPr>
              <a:pPr/>
              <a:t>41</a:t>
            </a:fld>
            <a:endParaRPr lang="en-GB" sz="1200">
              <a:solidFill>
                <a:srgbClr val="111166"/>
              </a:solidFill>
            </a:endParaRPr>
          </a:p>
        </p:txBody>
      </p:sp>
      <p:sp>
        <p:nvSpPr>
          <p:cNvPr id="51205" name="Rectangle 2"/>
          <p:cNvSpPr>
            <a:spLocks noChangeArrowheads="1"/>
          </p:cNvSpPr>
          <p:nvPr/>
        </p:nvSpPr>
        <p:spPr bwMode="auto">
          <a:xfrm>
            <a:off x="3148013" y="-19049"/>
            <a:ext cx="9144000" cy="61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nSpc>
                <a:spcPct val="120000"/>
              </a:lnSpc>
              <a:spcBef>
                <a:spcPct val="20000"/>
              </a:spcBef>
            </a:pPr>
            <a:endParaRPr lang="nl-NL">
              <a:solidFill>
                <a:srgbClr val="FFFFFF"/>
              </a:solidFill>
            </a:endParaRPr>
          </a:p>
        </p:txBody>
      </p:sp>
      <p:sp>
        <p:nvSpPr>
          <p:cNvPr id="51206" name="Rectangle 3"/>
          <p:cNvSpPr>
            <a:spLocks noChangeArrowheads="1"/>
          </p:cNvSpPr>
          <p:nvPr/>
        </p:nvSpPr>
        <p:spPr bwMode="auto">
          <a:xfrm>
            <a:off x="1" y="4005265"/>
            <a:ext cx="2987675" cy="31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r>
              <a:rPr lang="nl-NL" sz="1200">
                <a:solidFill>
                  <a:srgbClr val="FFFFFF"/>
                </a:solidFill>
                <a:latin typeface="Arial Narrow" pitchFamily="34" charset="0"/>
                <a:cs typeface="Times New Roman" pitchFamily="18" charset="0"/>
              </a:rPr>
              <a:t>Bron: M. Staehler, der Urologe, 2006</a:t>
            </a:r>
            <a:endParaRPr lang="nl-NL" sz="1200">
              <a:solidFill>
                <a:srgbClr val="FFFFFF"/>
              </a:solidFill>
              <a:latin typeface="Arial Narrow" pitchFamily="34" charset="0"/>
            </a:endParaRPr>
          </a:p>
        </p:txBody>
      </p:sp>
      <p:sp>
        <p:nvSpPr>
          <p:cNvPr id="51207" name="Rectangle 4"/>
          <p:cNvSpPr>
            <a:spLocks noChangeArrowheads="1"/>
          </p:cNvSpPr>
          <p:nvPr/>
        </p:nvSpPr>
        <p:spPr bwMode="auto">
          <a:xfrm>
            <a:off x="1938338" y="2200276"/>
            <a:ext cx="9144000" cy="61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nSpc>
                <a:spcPct val="120000"/>
              </a:lnSpc>
              <a:spcBef>
                <a:spcPct val="20000"/>
              </a:spcBef>
            </a:pPr>
            <a:endParaRPr lang="nl-NL">
              <a:solidFill>
                <a:srgbClr val="FFFFFF"/>
              </a:solidFill>
            </a:endParaRPr>
          </a:p>
        </p:txBody>
      </p:sp>
      <p:pic>
        <p:nvPicPr>
          <p:cNvPr id="512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313"/>
            <a:ext cx="5278438"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Rectangle 6"/>
          <p:cNvSpPr>
            <a:spLocks noChangeArrowheads="1"/>
          </p:cNvSpPr>
          <p:nvPr/>
        </p:nvSpPr>
        <p:spPr bwMode="auto">
          <a:xfrm>
            <a:off x="3543300" y="1162050"/>
            <a:ext cx="9144000" cy="61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nSpc>
                <a:spcPct val="120000"/>
              </a:lnSpc>
              <a:spcBef>
                <a:spcPct val="20000"/>
              </a:spcBef>
            </a:pPr>
            <a:endParaRPr lang="nl-NL">
              <a:solidFill>
                <a:srgbClr val="FFFFFF"/>
              </a:solidFill>
            </a:endParaRPr>
          </a:p>
        </p:txBody>
      </p:sp>
      <p:pic>
        <p:nvPicPr>
          <p:cNvPr id="51210" name="Picture 7"/>
          <p:cNvPicPr>
            <a:picLocks noChangeAspect="1" noChangeArrowheads="1"/>
          </p:cNvPicPr>
          <p:nvPr/>
        </p:nvPicPr>
        <p:blipFill>
          <a:blip r:embed="rId3">
            <a:extLst>
              <a:ext uri="{28A0092B-C50C-407E-A947-70E740481C1C}">
                <a14:useLocalDpi xmlns:a14="http://schemas.microsoft.com/office/drawing/2010/main" val="0"/>
              </a:ext>
            </a:extLst>
          </a:blip>
          <a:srcRect l="3703" t="3362" r="3703" b="21008"/>
          <a:stretch>
            <a:fillRect/>
          </a:stretch>
        </p:blipFill>
        <p:spPr bwMode="auto">
          <a:xfrm>
            <a:off x="6300790" y="1628775"/>
            <a:ext cx="211613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Rectangle 8"/>
          <p:cNvSpPr>
            <a:spLocks noChangeArrowheads="1"/>
          </p:cNvSpPr>
          <p:nvPr/>
        </p:nvSpPr>
        <p:spPr bwMode="auto">
          <a:xfrm>
            <a:off x="6372225" y="5392739"/>
            <a:ext cx="2209800" cy="1015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r>
              <a:rPr lang="nl-NL" sz="1800">
                <a:solidFill>
                  <a:srgbClr val="FFFFFF"/>
                </a:solidFill>
                <a:latin typeface="Arial Narrow" pitchFamily="34" charset="0"/>
                <a:cs typeface="Times New Roman" pitchFamily="18" charset="0"/>
              </a:rPr>
              <a:t>grade 2; secondary to capecitabine </a:t>
            </a:r>
          </a:p>
          <a:p>
            <a:r>
              <a:rPr lang="nl-NL" sz="1200">
                <a:solidFill>
                  <a:srgbClr val="FFFFFF"/>
                </a:solidFill>
                <a:latin typeface="Arial Narrow" pitchFamily="34" charset="0"/>
                <a:cs typeface="Times New Roman" pitchFamily="18" charset="0"/>
              </a:rPr>
              <a:t>Bron: P. Viale, CJON, 2006</a:t>
            </a:r>
            <a:endParaRPr lang="nl-NL" sz="1200">
              <a:solidFill>
                <a:srgbClr val="FFFFFF"/>
              </a:solidFill>
              <a:latin typeface="Arial Narrow" pitchFamily="34" charset="0"/>
            </a:endParaRPr>
          </a:p>
        </p:txBody>
      </p:sp>
      <p:sp>
        <p:nvSpPr>
          <p:cNvPr id="51212" name="Rectangle 9"/>
          <p:cNvSpPr>
            <a:spLocks noChangeArrowheads="1"/>
          </p:cNvSpPr>
          <p:nvPr/>
        </p:nvSpPr>
        <p:spPr bwMode="auto">
          <a:xfrm>
            <a:off x="1938338" y="728664"/>
            <a:ext cx="9144000" cy="61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nSpc>
                <a:spcPct val="120000"/>
              </a:lnSpc>
              <a:spcBef>
                <a:spcPct val="20000"/>
              </a:spcBef>
            </a:pPr>
            <a:endParaRPr lang="nl-NL">
              <a:solidFill>
                <a:srgbClr val="FFFFFF"/>
              </a:solidFill>
            </a:endParaRPr>
          </a:p>
        </p:txBody>
      </p:sp>
      <p:pic>
        <p:nvPicPr>
          <p:cNvPr id="51213" name="Picture 10"/>
          <p:cNvPicPr>
            <a:picLocks noChangeAspect="1" noChangeArrowheads="1"/>
          </p:cNvPicPr>
          <p:nvPr/>
        </p:nvPicPr>
        <p:blipFill>
          <a:blip r:embed="rId4">
            <a:extLst>
              <a:ext uri="{28A0092B-C50C-407E-A947-70E740481C1C}">
                <a14:useLocalDpi xmlns:a14="http://schemas.microsoft.com/office/drawing/2010/main" val="0"/>
              </a:ext>
            </a:extLst>
          </a:blip>
          <a:srcRect l="57147" t="3433" r="3851" b="44438"/>
          <a:stretch>
            <a:fillRect/>
          </a:stretch>
        </p:blipFill>
        <p:spPr bwMode="auto">
          <a:xfrm>
            <a:off x="3563938" y="4038600"/>
            <a:ext cx="2057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Rectangle 11"/>
          <p:cNvSpPr>
            <a:spLocks noChangeArrowheads="1"/>
          </p:cNvSpPr>
          <p:nvPr/>
        </p:nvSpPr>
        <p:spPr bwMode="auto">
          <a:xfrm>
            <a:off x="755650" y="4724401"/>
            <a:ext cx="2590800" cy="179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eaLnBrk="0" hangingPunct="0"/>
            <a:r>
              <a:rPr lang="en-US" sz="1800">
                <a:solidFill>
                  <a:srgbClr val="FFFFFF"/>
                </a:solidFill>
                <a:latin typeface="Arial Narrow" pitchFamily="34" charset="0"/>
                <a:cs typeface="Times New Roman" pitchFamily="18" charset="0"/>
              </a:rPr>
              <a:t>showing large sheets of desquamating skin overlying a tender erythematous plaque on the heel</a:t>
            </a:r>
            <a:r>
              <a:rPr lang="en-US" sz="2400">
                <a:solidFill>
                  <a:srgbClr val="FFFFFF"/>
                </a:solidFill>
                <a:latin typeface="Arial Narrow" pitchFamily="34" charset="0"/>
                <a:cs typeface="Times New Roman" pitchFamily="18" charset="0"/>
              </a:rPr>
              <a:t> </a:t>
            </a:r>
          </a:p>
          <a:p>
            <a:pPr eaLnBrk="0" hangingPunct="0"/>
            <a:r>
              <a:rPr lang="en-US" sz="1200">
                <a:solidFill>
                  <a:srgbClr val="FFFFFF"/>
                </a:solidFill>
                <a:latin typeface="Arial Narrow" pitchFamily="34" charset="0"/>
                <a:cs typeface="Times New Roman" pitchFamily="18" charset="0"/>
              </a:rPr>
              <a:t>Bron: NS Azad,</a:t>
            </a:r>
            <a:r>
              <a:rPr lang="nl-NL" sz="1200">
                <a:solidFill>
                  <a:srgbClr val="FFFFFF"/>
                </a:solidFill>
                <a:latin typeface="Arial Narrow" pitchFamily="34" charset="0"/>
                <a:cs typeface="Times New Roman" pitchFamily="18" charset="0"/>
              </a:rPr>
              <a:t> CCR, 2009</a:t>
            </a:r>
          </a:p>
        </p:txBody>
      </p:sp>
      <p:sp>
        <p:nvSpPr>
          <p:cNvPr id="51215" name="Rectangle 13"/>
          <p:cNvSpPr>
            <a:spLocks noGrp="1" noChangeArrowheads="1"/>
          </p:cNvSpPr>
          <p:nvPr>
            <p:ph type="title"/>
          </p:nvPr>
        </p:nvSpPr>
        <p:spPr>
          <a:xfrm>
            <a:off x="1143000" y="122238"/>
            <a:ext cx="7029450" cy="735012"/>
          </a:xfrm>
        </p:spPr>
        <p:txBody>
          <a:bodyPr/>
          <a:lstStyle/>
          <a:p>
            <a:pPr eaLnBrk="1" hangingPunct="1"/>
            <a:r>
              <a:rPr lang="nl-NL" b="1" smtClean="0"/>
              <a:t>Voetzolen: HFSR versus HFS</a:t>
            </a:r>
          </a:p>
        </p:txBody>
      </p:sp>
      <p:sp>
        <p:nvSpPr>
          <p:cNvPr id="51216" name="Rectangle 14"/>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i="1" dirty="0">
                <a:solidFill>
                  <a:srgbClr val="111166"/>
                </a:solidFill>
                <a:latin typeface="Times" charset="0"/>
              </a:rPr>
              <a:t> </a:t>
            </a:r>
            <a:r>
              <a:rPr lang="nl-NL" i="1" dirty="0" smtClean="0">
                <a:solidFill>
                  <a:srgbClr val="111166"/>
                </a:solidFill>
                <a:latin typeface="Times" charset="0"/>
              </a:rPr>
              <a:t>HFSR </a:t>
            </a:r>
            <a:r>
              <a:rPr lang="nl-NL" i="1" dirty="0">
                <a:solidFill>
                  <a:srgbClr val="111166"/>
                </a:solidFill>
                <a:latin typeface="Times" charset="0"/>
              </a:rPr>
              <a:t>versus HFS: voetzolen</a:t>
            </a:r>
          </a:p>
        </p:txBody>
      </p:sp>
    </p:spTree>
    <p:extLst>
      <p:ext uri="{BB962C8B-B14F-4D97-AF65-F5344CB8AC3E}">
        <p14:creationId xmlns:p14="http://schemas.microsoft.com/office/powerpoint/2010/main" val="42024188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atum 2"/>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52227" name="Tijdelijke aanduiding voor voettekst 3"/>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52228" name="Tijdelijke aanduiding voor dianummer 4"/>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85293722-5A00-4ECD-87E9-D934C30E5091}" type="slidenum">
              <a:rPr lang="en-GB" sz="1200">
                <a:solidFill>
                  <a:srgbClr val="111166"/>
                </a:solidFill>
              </a:rPr>
              <a:pPr/>
              <a:t>42</a:t>
            </a:fld>
            <a:endParaRPr lang="en-GB" sz="1200">
              <a:solidFill>
                <a:srgbClr val="111166"/>
              </a:solidFill>
            </a:endParaRPr>
          </a:p>
        </p:txBody>
      </p:sp>
      <p:sp>
        <p:nvSpPr>
          <p:cNvPr id="52229" name="Rectangle 2"/>
          <p:cNvSpPr>
            <a:spLocks noChangeArrowheads="1"/>
          </p:cNvSpPr>
          <p:nvPr/>
        </p:nvSpPr>
        <p:spPr bwMode="auto">
          <a:xfrm>
            <a:off x="1938338" y="1504950"/>
            <a:ext cx="9144000" cy="61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nSpc>
                <a:spcPct val="120000"/>
              </a:lnSpc>
              <a:spcBef>
                <a:spcPct val="20000"/>
              </a:spcBef>
            </a:pPr>
            <a:endParaRPr lang="nl-NL">
              <a:solidFill>
                <a:srgbClr val="FFFFFF"/>
              </a:solidFill>
            </a:endParaRPr>
          </a:p>
        </p:txBody>
      </p:sp>
      <p:pic>
        <p:nvPicPr>
          <p:cNvPr id="522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7" y="1916114"/>
            <a:ext cx="52673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4"/>
          <p:cNvSpPr>
            <a:spLocks noChangeArrowheads="1"/>
          </p:cNvSpPr>
          <p:nvPr/>
        </p:nvSpPr>
        <p:spPr bwMode="auto">
          <a:xfrm>
            <a:off x="3248025" y="1433514"/>
            <a:ext cx="9144000" cy="61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pPr>
              <a:lnSpc>
                <a:spcPct val="120000"/>
              </a:lnSpc>
              <a:spcBef>
                <a:spcPct val="20000"/>
              </a:spcBef>
            </a:pPr>
            <a:endParaRPr lang="nl-NL">
              <a:solidFill>
                <a:srgbClr val="FFFFFF"/>
              </a:solidFill>
            </a:endParaRPr>
          </a:p>
        </p:txBody>
      </p:sp>
      <p:pic>
        <p:nvPicPr>
          <p:cNvPr id="5223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4" y="1628775"/>
            <a:ext cx="2865437"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tangle 6"/>
          <p:cNvSpPr>
            <a:spLocks noChangeArrowheads="1"/>
          </p:cNvSpPr>
          <p:nvPr/>
        </p:nvSpPr>
        <p:spPr bwMode="auto">
          <a:xfrm>
            <a:off x="6084888" y="6021388"/>
            <a:ext cx="3059112" cy="60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r>
              <a:rPr lang="en-US" sz="1400">
                <a:solidFill>
                  <a:srgbClr val="FFFFFF"/>
                </a:solidFill>
                <a:latin typeface="Arial Narrow" pitchFamily="34" charset="0"/>
                <a:cs typeface="Times New Roman" pitchFamily="18" charset="0"/>
              </a:rPr>
              <a:t>HFS door etoposide </a:t>
            </a:r>
          </a:p>
          <a:p>
            <a:r>
              <a:rPr lang="nl-NL" sz="1200">
                <a:solidFill>
                  <a:srgbClr val="FFFFFF"/>
                </a:solidFill>
                <a:latin typeface="Arial Narrow" pitchFamily="34" charset="0"/>
                <a:cs typeface="Times New Roman" pitchFamily="18" charset="0"/>
              </a:rPr>
              <a:t>Bron: AJ Wyatt, 2006, </a:t>
            </a:r>
            <a:r>
              <a:rPr lang="nl-NL" sz="1200">
                <a:solidFill>
                  <a:srgbClr val="FFFFFF"/>
                </a:solidFill>
                <a:latin typeface="Arial Narrow" pitchFamily="34" charset="0"/>
              </a:rPr>
              <a:t>Am J Clin Dermatol</a:t>
            </a:r>
          </a:p>
        </p:txBody>
      </p:sp>
      <p:sp>
        <p:nvSpPr>
          <p:cNvPr id="52234" name="Rectangle 8"/>
          <p:cNvSpPr>
            <a:spLocks noChangeArrowheads="1"/>
          </p:cNvSpPr>
          <p:nvPr/>
        </p:nvSpPr>
        <p:spPr bwMode="auto">
          <a:xfrm>
            <a:off x="971551" y="5876925"/>
            <a:ext cx="2987675" cy="31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p>
            <a:r>
              <a:rPr lang="nl-NL" sz="1200">
                <a:solidFill>
                  <a:srgbClr val="FFFFFF"/>
                </a:solidFill>
                <a:latin typeface="Arial Narrow" pitchFamily="34" charset="0"/>
                <a:cs typeface="Times New Roman" pitchFamily="18" charset="0"/>
              </a:rPr>
              <a:t>Bron: M. Staehler, der Urologe, 2006</a:t>
            </a:r>
            <a:endParaRPr lang="nl-NL" sz="1200">
              <a:solidFill>
                <a:srgbClr val="FFFFFF"/>
              </a:solidFill>
              <a:latin typeface="Arial Narrow" pitchFamily="34" charset="0"/>
            </a:endParaRPr>
          </a:p>
        </p:txBody>
      </p:sp>
      <p:sp>
        <p:nvSpPr>
          <p:cNvPr id="52235" name="Rectangle 9"/>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i="1" dirty="0">
                <a:solidFill>
                  <a:srgbClr val="111166"/>
                </a:solidFill>
                <a:latin typeface="Times" charset="0"/>
              </a:rPr>
              <a:t> </a:t>
            </a:r>
            <a:r>
              <a:rPr lang="nl-NL" i="1" dirty="0" smtClean="0">
                <a:solidFill>
                  <a:srgbClr val="111166"/>
                </a:solidFill>
                <a:latin typeface="Times" charset="0"/>
              </a:rPr>
              <a:t>HFSR </a:t>
            </a:r>
            <a:r>
              <a:rPr lang="nl-NL" i="1" dirty="0">
                <a:solidFill>
                  <a:srgbClr val="111166"/>
                </a:solidFill>
                <a:latin typeface="Times" charset="0"/>
              </a:rPr>
              <a:t>versus HFS: vingers</a:t>
            </a:r>
          </a:p>
        </p:txBody>
      </p:sp>
    </p:spTree>
    <p:extLst>
      <p:ext uri="{BB962C8B-B14F-4D97-AF65-F5344CB8AC3E}">
        <p14:creationId xmlns:p14="http://schemas.microsoft.com/office/powerpoint/2010/main" val="35120377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jdelijke aanduiding voor datum 3"/>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55299" name="Tijdelijke aanduiding voor voettekst 4"/>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55300" name="Tijdelijke aanduiding voor dianummer 5"/>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FB518559-2F03-43C9-A458-AB59F49E5A05}" type="slidenum">
              <a:rPr lang="en-GB" sz="1200">
                <a:solidFill>
                  <a:srgbClr val="111166"/>
                </a:solidFill>
              </a:rPr>
              <a:pPr/>
              <a:t>43</a:t>
            </a:fld>
            <a:endParaRPr lang="en-GB" sz="1200">
              <a:solidFill>
                <a:srgbClr val="111166"/>
              </a:solidFill>
            </a:endParaRPr>
          </a:p>
        </p:txBody>
      </p:sp>
      <p:sp>
        <p:nvSpPr>
          <p:cNvPr id="55301" name="Rectangle 4"/>
          <p:cNvSpPr>
            <a:spLocks noChangeArrowheads="1"/>
          </p:cNvSpPr>
          <p:nvPr/>
        </p:nvSpPr>
        <p:spPr bwMode="auto">
          <a:xfrm>
            <a:off x="1143001" y="122238"/>
            <a:ext cx="7173913"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i="1" dirty="0">
                <a:solidFill>
                  <a:srgbClr val="111166"/>
                </a:solidFill>
                <a:latin typeface="Times" charset="0"/>
              </a:rPr>
              <a:t> HFSR: management</a:t>
            </a:r>
          </a:p>
        </p:txBody>
      </p:sp>
      <p:sp>
        <p:nvSpPr>
          <p:cNvPr id="55302" name="Content Placeholder 2"/>
          <p:cNvSpPr>
            <a:spLocks/>
          </p:cNvSpPr>
          <p:nvPr/>
        </p:nvSpPr>
        <p:spPr bwMode="auto">
          <a:xfrm>
            <a:off x="611188" y="1125538"/>
            <a:ext cx="8077200" cy="443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pPr marL="358738" indent="-358738"/>
            <a:r>
              <a:rPr lang="nl-NL" sz="2000" u="sng" dirty="0">
                <a:solidFill>
                  <a:srgbClr val="FFFFFF"/>
                </a:solidFill>
                <a:latin typeface="Arial Narrow" pitchFamily="34" charset="0"/>
              </a:rPr>
              <a:t>Vermijden:</a:t>
            </a:r>
            <a:endParaRPr lang="nl-NL" sz="2000" u="sng" dirty="0">
              <a:solidFill>
                <a:srgbClr val="E92011"/>
              </a:solidFill>
              <a:latin typeface="Arial Narrow" pitchFamily="34" charset="0"/>
            </a:endParaRPr>
          </a:p>
          <a:p>
            <a:pPr marL="358738" indent="-358738">
              <a:buFontTx/>
              <a:buChar char="•"/>
            </a:pPr>
            <a:r>
              <a:rPr lang="nl-NL" sz="1800" u="sng" dirty="0">
                <a:solidFill>
                  <a:srgbClr val="E92011"/>
                </a:solidFill>
                <a:latin typeface="Arial Narrow" pitchFamily="34" charset="0"/>
              </a:rPr>
              <a:t>heet water</a:t>
            </a:r>
            <a:r>
              <a:rPr lang="nl-NL" sz="1800" dirty="0">
                <a:solidFill>
                  <a:srgbClr val="FFFFFF"/>
                </a:solidFill>
                <a:latin typeface="Arial Narrow" pitchFamily="34" charset="0"/>
              </a:rPr>
              <a:t> (afwassen, langdurig douchen, hete baden) </a:t>
            </a:r>
          </a:p>
          <a:p>
            <a:pPr marL="358738" indent="-358738">
              <a:buFontTx/>
              <a:buChar char="•"/>
            </a:pPr>
            <a:r>
              <a:rPr lang="nl-NL" sz="1800" dirty="0">
                <a:solidFill>
                  <a:srgbClr val="FFFFFF"/>
                </a:solidFill>
                <a:latin typeface="Arial Narrow" pitchFamily="34" charset="0"/>
              </a:rPr>
              <a:t>te veel </a:t>
            </a:r>
            <a:r>
              <a:rPr lang="nl-NL" sz="1800" u="sng" dirty="0">
                <a:solidFill>
                  <a:srgbClr val="E92011"/>
                </a:solidFill>
                <a:latin typeface="Arial Narrow" pitchFamily="34" charset="0"/>
              </a:rPr>
              <a:t>druk</a:t>
            </a:r>
            <a:r>
              <a:rPr lang="nl-NL" sz="1800" dirty="0">
                <a:solidFill>
                  <a:srgbClr val="FFFFFF"/>
                </a:solidFill>
                <a:latin typeface="Arial Narrow" pitchFamily="34" charset="0"/>
              </a:rPr>
              <a:t> op de voeten (joggen, aerobics, wandelen, springen, strakke schoenen, hoge hakken)</a:t>
            </a:r>
          </a:p>
          <a:p>
            <a:pPr marL="358738" indent="-358738">
              <a:buFontTx/>
              <a:buChar char="•"/>
            </a:pPr>
            <a:r>
              <a:rPr lang="nl-NL" sz="1800" u="sng" dirty="0">
                <a:solidFill>
                  <a:srgbClr val="E92011"/>
                </a:solidFill>
                <a:latin typeface="Arial Narrow" pitchFamily="34" charset="0"/>
              </a:rPr>
              <a:t>gereedschap</a:t>
            </a:r>
            <a:r>
              <a:rPr lang="nl-NL" sz="1800" dirty="0">
                <a:solidFill>
                  <a:srgbClr val="FFFFFF"/>
                </a:solidFill>
                <a:latin typeface="Arial Narrow" pitchFamily="34" charset="0"/>
              </a:rPr>
              <a:t> gebruiken waarmee met de hand </a:t>
            </a:r>
            <a:r>
              <a:rPr lang="nl-NL" sz="1800" u="sng" dirty="0">
                <a:solidFill>
                  <a:srgbClr val="E92011"/>
                </a:solidFill>
                <a:latin typeface="Arial Narrow" pitchFamily="34" charset="0"/>
              </a:rPr>
              <a:t>druk</a:t>
            </a:r>
            <a:r>
              <a:rPr lang="nl-NL" sz="1800" dirty="0">
                <a:solidFill>
                  <a:srgbClr val="FFFFFF"/>
                </a:solidFill>
                <a:latin typeface="Arial Narrow" pitchFamily="34" charset="0"/>
              </a:rPr>
              <a:t> moet worden uitgeoefend op een hard oppervlak (tuingereedschap, huishoudelijk gereedschap, keukenmessen) </a:t>
            </a:r>
          </a:p>
          <a:p>
            <a:pPr marL="358738" indent="-358738">
              <a:buFontTx/>
              <a:buChar char="•"/>
            </a:pPr>
            <a:r>
              <a:rPr lang="nl-NL" sz="1800" dirty="0">
                <a:solidFill>
                  <a:srgbClr val="FFFFFF"/>
                </a:solidFill>
                <a:latin typeface="Arial Narrow" pitchFamily="34" charset="0"/>
              </a:rPr>
              <a:t>wrijven, vooral </a:t>
            </a:r>
            <a:r>
              <a:rPr lang="nl-NL" sz="1800" u="sng" dirty="0">
                <a:solidFill>
                  <a:srgbClr val="E92011"/>
                </a:solidFill>
                <a:latin typeface="Arial Narrow" pitchFamily="34" charset="0"/>
              </a:rPr>
              <a:t>stevig wrijven</a:t>
            </a:r>
            <a:r>
              <a:rPr lang="nl-NL" sz="1800" dirty="0">
                <a:solidFill>
                  <a:srgbClr val="FFFFFF"/>
                </a:solidFill>
                <a:latin typeface="Arial Narrow" pitchFamily="34" charset="0"/>
              </a:rPr>
              <a:t> (aanbrengen van lotion, massage)</a:t>
            </a:r>
          </a:p>
          <a:p>
            <a:pPr marL="358738" indent="-358738">
              <a:buFontTx/>
              <a:buChar char="•"/>
            </a:pPr>
            <a:endParaRPr lang="nl-NL" sz="1800" dirty="0">
              <a:solidFill>
                <a:srgbClr val="FFFFFF"/>
              </a:solidFill>
              <a:latin typeface="Arial Narrow" pitchFamily="34" charset="0"/>
            </a:endParaRPr>
          </a:p>
          <a:p>
            <a:pPr marL="358738" indent="-358738"/>
            <a:r>
              <a:rPr lang="nl-NL" sz="2000" u="sng" dirty="0">
                <a:solidFill>
                  <a:srgbClr val="FFFFFF"/>
                </a:solidFill>
                <a:latin typeface="Arial Narrow" pitchFamily="34" charset="0"/>
              </a:rPr>
              <a:t>Wel doen:</a:t>
            </a:r>
          </a:p>
          <a:p>
            <a:pPr marL="358738" indent="-358738">
              <a:buFontTx/>
              <a:buChar char="•"/>
            </a:pPr>
            <a:r>
              <a:rPr lang="nl-NL" sz="1800" u="sng" dirty="0">
                <a:solidFill>
                  <a:srgbClr val="E92011"/>
                </a:solidFill>
                <a:latin typeface="Arial Narrow" pitchFamily="34" charset="0"/>
              </a:rPr>
              <a:t>koelen</a:t>
            </a:r>
            <a:r>
              <a:rPr lang="nl-NL" sz="1800" dirty="0">
                <a:solidFill>
                  <a:srgbClr val="FFFFFF"/>
                </a:solidFill>
                <a:latin typeface="Arial Narrow" pitchFamily="34" charset="0"/>
              </a:rPr>
              <a:t> met een ijskompres, 15-20 minuten per keer (als de chemotherapeutische middelen dit toelaten, bijv. niet mogelijk met </a:t>
            </a:r>
            <a:r>
              <a:rPr lang="nl-NL" sz="1800" dirty="0" err="1">
                <a:solidFill>
                  <a:srgbClr val="FFFFFF"/>
                </a:solidFill>
                <a:latin typeface="Arial Narrow" pitchFamily="34" charset="0"/>
              </a:rPr>
              <a:t>oxaliplatine</a:t>
            </a:r>
            <a:r>
              <a:rPr lang="nl-NL" sz="1800" dirty="0">
                <a:solidFill>
                  <a:srgbClr val="FFFFFF"/>
                </a:solidFill>
                <a:latin typeface="Arial Narrow" pitchFamily="34" charset="0"/>
              </a:rPr>
              <a:t>)</a:t>
            </a:r>
            <a:endParaRPr lang="nl-NL" sz="2000" dirty="0">
              <a:solidFill>
                <a:srgbClr val="FFFFFF"/>
              </a:solidFill>
              <a:latin typeface="Arial Narrow" pitchFamily="34" charset="0"/>
            </a:endParaRPr>
          </a:p>
        </p:txBody>
      </p:sp>
    </p:spTree>
    <p:extLst>
      <p:ext uri="{BB962C8B-B14F-4D97-AF65-F5344CB8AC3E}">
        <p14:creationId xmlns:p14="http://schemas.microsoft.com/office/powerpoint/2010/main" val="6531084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30723"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30724"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1C026A77-04E3-467F-A4F7-8A585CBE6FB1}" type="slidenum">
              <a:rPr lang="en-GB" sz="1200">
                <a:solidFill>
                  <a:schemeClr val="bg1"/>
                </a:solidFill>
              </a:rPr>
              <a:pPr/>
              <a:t>44</a:t>
            </a:fld>
            <a:endParaRPr lang="en-GB" sz="1200">
              <a:solidFill>
                <a:schemeClr val="bg1"/>
              </a:solidFill>
            </a:endParaRPr>
          </a:p>
        </p:txBody>
      </p:sp>
      <p:sp>
        <p:nvSpPr>
          <p:cNvPr id="30725" name="Rectangle 3"/>
          <p:cNvSpPr>
            <a:spLocks noGrp="1" noChangeArrowheads="1"/>
          </p:cNvSpPr>
          <p:nvPr>
            <p:ph type="body" sz="half" idx="4294967295"/>
          </p:nvPr>
        </p:nvSpPr>
        <p:spPr>
          <a:xfrm>
            <a:off x="467544" y="1125538"/>
            <a:ext cx="8496944" cy="5256212"/>
          </a:xfrm>
          <a:noFill/>
        </p:spPr>
        <p:txBody>
          <a:bodyPr/>
          <a:lstStyle/>
          <a:p>
            <a:pPr marL="361950" indent="-361950" eaLnBrk="1" hangingPunct="1">
              <a:buFontTx/>
              <a:buNone/>
            </a:pPr>
            <a:r>
              <a:rPr lang="nl-NL" sz="2800" b="1" dirty="0" smtClean="0">
                <a:latin typeface="Arial Narrow" pitchFamily="34" charset="0"/>
              </a:rPr>
              <a:t>Ingezet beleid:</a:t>
            </a:r>
          </a:p>
          <a:p>
            <a:pPr marL="0" indent="0" eaLnBrk="1" hangingPunct="1">
              <a:buNone/>
            </a:pPr>
            <a:r>
              <a:rPr lang="en-US" sz="1800" b="1" u="sng" dirty="0" smtClean="0">
                <a:latin typeface="Arial Narrow" pitchFamily="34" charset="0"/>
              </a:rPr>
              <a:t>stomatitis:</a:t>
            </a:r>
          </a:p>
          <a:p>
            <a:pPr marL="361950" indent="-361950" eaLnBrk="1" hangingPunct="1"/>
            <a:r>
              <a:rPr lang="en-US" sz="1800" dirty="0" err="1" smtClean="0">
                <a:latin typeface="Arial Narrow" pitchFamily="34" charset="0"/>
              </a:rPr>
              <a:t>pijn</a:t>
            </a:r>
            <a:r>
              <a:rPr lang="en-US" sz="1800" dirty="0">
                <a:latin typeface="Arial Narrow" pitchFamily="34" charset="0"/>
              </a:rPr>
              <a:t>: 	</a:t>
            </a:r>
            <a:r>
              <a:rPr lang="en-US" sz="1800" dirty="0" err="1" smtClean="0">
                <a:latin typeface="Arial Narrow" pitchFamily="34" charset="0"/>
              </a:rPr>
              <a:t>pijnstilling</a:t>
            </a:r>
            <a:r>
              <a:rPr lang="en-US" sz="1800" dirty="0" smtClean="0">
                <a:latin typeface="Arial Narrow" pitchFamily="34" charset="0"/>
              </a:rPr>
              <a:t> </a:t>
            </a:r>
            <a:r>
              <a:rPr lang="en-US" sz="1800" dirty="0" err="1">
                <a:latin typeface="Arial Narrow" pitchFamily="34" charset="0"/>
              </a:rPr>
              <a:t>verhogen</a:t>
            </a:r>
            <a:r>
              <a:rPr lang="en-US" sz="1800" dirty="0">
                <a:latin typeface="Arial Narrow" pitchFamily="34" charset="0"/>
              </a:rPr>
              <a:t> (NSAID)</a:t>
            </a:r>
          </a:p>
          <a:p>
            <a:pPr marL="361950" indent="-361950" eaLnBrk="1" hangingPunct="1"/>
            <a:r>
              <a:rPr lang="en-US" sz="1800" dirty="0" err="1">
                <a:latin typeface="Arial Narrow" pitchFamily="34" charset="0"/>
              </a:rPr>
              <a:t>slikklachten</a:t>
            </a:r>
            <a:r>
              <a:rPr lang="en-US" sz="1800" dirty="0">
                <a:latin typeface="Arial Narrow" pitchFamily="34" charset="0"/>
              </a:rPr>
              <a:t>:	</a:t>
            </a:r>
            <a:r>
              <a:rPr lang="en-US" sz="1800" dirty="0" err="1">
                <a:latin typeface="Arial Narrow" pitchFamily="34" charset="0"/>
              </a:rPr>
              <a:t>kauwgom</a:t>
            </a:r>
            <a:r>
              <a:rPr lang="en-US" sz="1800" dirty="0">
                <a:latin typeface="Arial Narrow" pitchFamily="34" charset="0"/>
              </a:rPr>
              <a:t>/-bonbon (</a:t>
            </a:r>
            <a:r>
              <a:rPr lang="en-US" sz="1800" dirty="0" err="1">
                <a:latin typeface="Arial Narrow" pitchFamily="34" charset="0"/>
              </a:rPr>
              <a:t>verhoogt</a:t>
            </a:r>
            <a:r>
              <a:rPr lang="en-US" sz="1800" dirty="0">
                <a:latin typeface="Arial Narrow" pitchFamily="34" charset="0"/>
              </a:rPr>
              <a:t> de </a:t>
            </a:r>
            <a:r>
              <a:rPr lang="en-US" sz="1800" dirty="0" err="1">
                <a:latin typeface="Arial Narrow" pitchFamily="34" charset="0"/>
              </a:rPr>
              <a:t>speekselproductie</a:t>
            </a:r>
            <a:r>
              <a:rPr lang="en-US" sz="1800" dirty="0" smtClean="0">
                <a:latin typeface="Arial Narrow" pitchFamily="34" charset="0"/>
              </a:rPr>
              <a:t>); </a:t>
            </a:r>
            <a:r>
              <a:rPr lang="en-US" sz="1800" dirty="0" err="1" smtClean="0">
                <a:latin typeface="Arial Narrow" pitchFamily="34" charset="0"/>
              </a:rPr>
              <a:t>verdovende</a:t>
            </a:r>
            <a:r>
              <a:rPr lang="en-US" sz="1800" dirty="0" smtClean="0">
                <a:latin typeface="Arial Narrow" pitchFamily="34" charset="0"/>
              </a:rPr>
              <a:t> </a:t>
            </a:r>
            <a:r>
              <a:rPr lang="en-US" sz="1800" dirty="0">
                <a:latin typeface="Arial Narrow" pitchFamily="34" charset="0"/>
              </a:rPr>
              <a:t>gel (</a:t>
            </a:r>
            <a:r>
              <a:rPr lang="en-US" sz="1800" dirty="0" err="1">
                <a:latin typeface="Arial Narrow" pitchFamily="34" charset="0"/>
              </a:rPr>
              <a:t>Lidocaine</a:t>
            </a:r>
            <a:r>
              <a:rPr lang="en-US" sz="1800" dirty="0">
                <a:latin typeface="Arial Narrow" pitchFamily="34" charset="0"/>
              </a:rPr>
              <a:t>) </a:t>
            </a:r>
            <a:r>
              <a:rPr lang="en-US" sz="1800" dirty="0" err="1">
                <a:latin typeface="Arial Narrow" pitchFamily="34" charset="0"/>
              </a:rPr>
              <a:t>voor</a:t>
            </a:r>
            <a:r>
              <a:rPr lang="en-US" sz="1800" dirty="0">
                <a:latin typeface="Arial Narrow" pitchFamily="34" charset="0"/>
              </a:rPr>
              <a:t> het </a:t>
            </a:r>
            <a:r>
              <a:rPr lang="en-US" sz="1800" dirty="0" err="1">
                <a:latin typeface="Arial Narrow" pitchFamily="34" charset="0"/>
              </a:rPr>
              <a:t>eten</a:t>
            </a:r>
            <a:r>
              <a:rPr lang="en-US" sz="1800" dirty="0">
                <a:latin typeface="Arial Narrow" pitchFamily="34" charset="0"/>
              </a:rPr>
              <a:t> </a:t>
            </a:r>
          </a:p>
          <a:p>
            <a:pPr marL="361950" indent="-361950" eaLnBrk="1" hangingPunct="1"/>
            <a:r>
              <a:rPr lang="en-US" sz="1800" dirty="0" err="1" smtClean="0">
                <a:latin typeface="Arial Narrow" pitchFamily="34" charset="0"/>
              </a:rPr>
              <a:t>aften</a:t>
            </a:r>
            <a:r>
              <a:rPr lang="en-US" sz="1800" dirty="0" smtClean="0">
                <a:latin typeface="Arial Narrow" pitchFamily="34" charset="0"/>
              </a:rPr>
              <a:t>: </a:t>
            </a:r>
            <a:r>
              <a:rPr lang="en-US" sz="1800" dirty="0" err="1" smtClean="0">
                <a:latin typeface="Arial Narrow" pitchFamily="34" charset="0"/>
              </a:rPr>
              <a:t>steroïd</a:t>
            </a:r>
            <a:r>
              <a:rPr lang="en-US" sz="1800" dirty="0" smtClean="0">
                <a:latin typeface="Arial Narrow" pitchFamily="34" charset="0"/>
              </a:rPr>
              <a:t> gel of </a:t>
            </a:r>
            <a:r>
              <a:rPr lang="en-US" sz="1800" dirty="0" err="1" smtClean="0">
                <a:latin typeface="Arial Narrow" pitchFamily="34" charset="0"/>
              </a:rPr>
              <a:t>creme</a:t>
            </a:r>
            <a:r>
              <a:rPr lang="en-US" sz="1800" dirty="0" smtClean="0">
                <a:latin typeface="Arial Narrow" pitchFamily="34" charset="0"/>
              </a:rPr>
              <a:t> </a:t>
            </a:r>
            <a:r>
              <a:rPr lang="en-US" sz="1800" dirty="0">
                <a:latin typeface="Arial Narrow" pitchFamily="34" charset="0"/>
              </a:rPr>
              <a:t>(</a:t>
            </a:r>
            <a:r>
              <a:rPr lang="en-US" sz="1800" dirty="0" err="1">
                <a:latin typeface="Arial Narrow" pitchFamily="34" charset="0"/>
              </a:rPr>
              <a:t>Kenacort</a:t>
            </a:r>
            <a:r>
              <a:rPr lang="en-US" sz="1800" dirty="0">
                <a:latin typeface="Arial Narrow" pitchFamily="34" charset="0"/>
              </a:rPr>
              <a:t> A of Clobetasol)</a:t>
            </a:r>
          </a:p>
          <a:p>
            <a:pPr marL="0" indent="0" eaLnBrk="1" hangingPunct="1">
              <a:buNone/>
            </a:pPr>
            <a:r>
              <a:rPr lang="en-US" sz="1800" b="1" u="sng" dirty="0" smtClean="0">
                <a:latin typeface="Arial Narrow" pitchFamily="34" charset="0"/>
              </a:rPr>
              <a:t>HFSR</a:t>
            </a:r>
            <a:r>
              <a:rPr lang="en-US" sz="1800" b="1" u="sng" dirty="0" smtClean="0">
                <a:latin typeface="Arial Narrow" pitchFamily="34" charset="0"/>
              </a:rPr>
              <a:t>:</a:t>
            </a:r>
          </a:p>
          <a:p>
            <a:pPr marL="0" indent="0" eaLnBrk="1" hangingPunct="1">
              <a:buNone/>
            </a:pPr>
            <a:r>
              <a:rPr lang="nl-NL" sz="1800" dirty="0" smtClean="0">
                <a:latin typeface="Arial Narrow" pitchFamily="34" charset="0"/>
              </a:rPr>
              <a:t>koude kompressen, vette crème, bewustwording </a:t>
            </a:r>
            <a:r>
              <a:rPr lang="nl-NL" sz="1800" dirty="0">
                <a:latin typeface="Arial Narrow" pitchFamily="34" charset="0"/>
              </a:rPr>
              <a:t>drukplaatsen (vrachtwagenchauffeur, stuur vasthouden geeft veel druk op </a:t>
            </a:r>
            <a:r>
              <a:rPr lang="nl-NL" sz="1800" dirty="0" smtClean="0">
                <a:latin typeface="Arial Narrow" pitchFamily="34" charset="0"/>
              </a:rPr>
              <a:t>handpalmen)</a:t>
            </a:r>
            <a:endParaRPr lang="en-US" sz="1800" dirty="0" smtClean="0">
              <a:latin typeface="Arial Narrow" pitchFamily="34" charset="0"/>
            </a:endParaRPr>
          </a:p>
          <a:p>
            <a:pPr marL="0" indent="0" eaLnBrk="1" hangingPunct="1">
              <a:buNone/>
            </a:pPr>
            <a:r>
              <a:rPr lang="en-US" sz="1800" b="1" u="sng" dirty="0" err="1" smtClean="0">
                <a:latin typeface="Arial Narrow" pitchFamily="34" charset="0"/>
              </a:rPr>
              <a:t>diarree</a:t>
            </a:r>
            <a:r>
              <a:rPr lang="en-US" sz="1800" b="1" u="sng" dirty="0" smtClean="0">
                <a:latin typeface="Arial Narrow" pitchFamily="34" charset="0"/>
              </a:rPr>
              <a:t>:</a:t>
            </a:r>
          </a:p>
          <a:p>
            <a:pPr marL="0" indent="0">
              <a:lnSpc>
                <a:spcPct val="100000"/>
              </a:lnSpc>
              <a:buClr>
                <a:schemeClr val="tx1"/>
              </a:buClr>
              <a:buNone/>
            </a:pPr>
            <a:r>
              <a:rPr lang="nl-NL" sz="1800" dirty="0" smtClean="0">
                <a:latin typeface="Arial Narrow" pitchFamily="34" charset="0"/>
                <a:ea typeface="Arial Unicode MS" pitchFamily="34" charset="-128"/>
                <a:cs typeface="Arial Unicode MS" pitchFamily="34" charset="-128"/>
              </a:rPr>
              <a:t>Diagnose: patiënt </a:t>
            </a:r>
            <a:r>
              <a:rPr lang="nl-NL" sz="1800" dirty="0">
                <a:latin typeface="Arial Narrow" pitchFamily="34" charset="0"/>
                <a:ea typeface="Arial Unicode MS" pitchFamily="34" charset="-128"/>
                <a:cs typeface="Arial Unicode MS" pitchFamily="34" charset="-128"/>
              </a:rPr>
              <a:t>had drie keer per dag </a:t>
            </a:r>
            <a:r>
              <a:rPr lang="nl-NL" sz="1800" dirty="0" smtClean="0">
                <a:latin typeface="Arial Narrow" pitchFamily="34" charset="0"/>
                <a:ea typeface="Arial Unicode MS" pitchFamily="34" charset="-128"/>
                <a:cs typeface="Arial Unicode MS" pitchFamily="34" charset="-128"/>
              </a:rPr>
              <a:t>defecatie </a:t>
            </a:r>
            <a:r>
              <a:rPr lang="nl-NL" sz="1800" dirty="0">
                <a:latin typeface="Arial Narrow" pitchFamily="34" charset="0"/>
                <a:ea typeface="Arial Unicode MS" pitchFamily="34" charset="-128"/>
                <a:cs typeface="Arial Unicode MS" pitchFamily="34" charset="-128"/>
              </a:rPr>
              <a:t>type 6 (</a:t>
            </a:r>
            <a:r>
              <a:rPr lang="nl-NL" sz="1800" dirty="0">
                <a:latin typeface="Arial Narrow" pitchFamily="34" charset="0"/>
              </a:rPr>
              <a:t>zacht/zeer zacht met onduidelijke contouren</a:t>
            </a:r>
            <a:r>
              <a:rPr lang="nl-NL" sz="1800" dirty="0" smtClean="0">
                <a:latin typeface="Arial Narrow" pitchFamily="34" charset="0"/>
              </a:rPr>
              <a:t>) dus </a:t>
            </a:r>
            <a:r>
              <a:rPr lang="nl-NL" sz="1800" dirty="0" smtClean="0">
                <a:latin typeface="Arial Narrow" pitchFamily="34" charset="0"/>
                <a:ea typeface="Arial Unicode MS" pitchFamily="34" charset="-128"/>
                <a:cs typeface="Arial Unicode MS" pitchFamily="34" charset="-128"/>
              </a:rPr>
              <a:t>dunne </a:t>
            </a:r>
            <a:r>
              <a:rPr lang="nl-NL" sz="1800" dirty="0">
                <a:latin typeface="Arial Narrow" pitchFamily="34" charset="0"/>
                <a:ea typeface="Arial Unicode MS" pitchFamily="34" charset="-128"/>
                <a:cs typeface="Arial Unicode MS" pitchFamily="34" charset="-128"/>
              </a:rPr>
              <a:t>ontlasting, </a:t>
            </a:r>
            <a:r>
              <a:rPr lang="nl-NL" sz="1800" b="1" u="sng" dirty="0">
                <a:latin typeface="Arial Narrow" pitchFamily="34" charset="0"/>
                <a:ea typeface="Arial Unicode MS" pitchFamily="34" charset="-128"/>
                <a:cs typeface="Arial Unicode MS" pitchFamily="34" charset="-128"/>
              </a:rPr>
              <a:t>geen</a:t>
            </a:r>
            <a:r>
              <a:rPr lang="nl-NL" sz="1800" dirty="0">
                <a:latin typeface="Arial Narrow" pitchFamily="34" charset="0"/>
                <a:ea typeface="Arial Unicode MS" pitchFamily="34" charset="-128"/>
                <a:cs typeface="Arial Unicode MS" pitchFamily="34" charset="-128"/>
              </a:rPr>
              <a:t> diarree; graad 1</a:t>
            </a:r>
          </a:p>
          <a:p>
            <a:pPr marL="0" indent="0">
              <a:lnSpc>
                <a:spcPct val="100000"/>
              </a:lnSpc>
              <a:buClr>
                <a:schemeClr val="tx1"/>
              </a:buClr>
              <a:buNone/>
            </a:pPr>
            <a:r>
              <a:rPr lang="nl-NL" sz="1800" u="sng" dirty="0" smtClean="0">
                <a:latin typeface="Arial Narrow" pitchFamily="34" charset="0"/>
                <a:ea typeface="Arial Unicode MS" pitchFamily="34" charset="-128"/>
                <a:cs typeface="Arial Unicode MS" pitchFamily="34" charset="-128"/>
              </a:rPr>
              <a:t>Ingezet </a:t>
            </a:r>
            <a:r>
              <a:rPr lang="nl-NL" sz="1800" u="sng" dirty="0">
                <a:latin typeface="Arial Narrow" pitchFamily="34" charset="0"/>
                <a:ea typeface="Arial Unicode MS" pitchFamily="34" charset="-128"/>
                <a:cs typeface="Arial Unicode MS" pitchFamily="34" charset="-128"/>
              </a:rPr>
              <a:t>beleid</a:t>
            </a:r>
            <a:r>
              <a:rPr lang="nl-NL" sz="1800" u="sng" dirty="0" smtClean="0">
                <a:latin typeface="Arial Narrow" pitchFamily="34" charset="0"/>
                <a:ea typeface="Arial Unicode MS" pitchFamily="34" charset="-128"/>
                <a:cs typeface="Arial Unicode MS" pitchFamily="34" charset="-128"/>
              </a:rPr>
              <a:t>: </a:t>
            </a:r>
            <a:r>
              <a:rPr lang="nl-NL" sz="1800" b="1" u="sng" dirty="0" smtClean="0">
                <a:latin typeface="Arial Narrow" pitchFamily="34" charset="0"/>
              </a:rPr>
              <a:t>geen</a:t>
            </a:r>
            <a:r>
              <a:rPr lang="nl-NL" sz="1800" dirty="0" smtClean="0">
                <a:latin typeface="Arial Narrow" pitchFamily="34" charset="0"/>
              </a:rPr>
              <a:t> </a:t>
            </a:r>
            <a:r>
              <a:rPr lang="nl-NL" sz="1800" dirty="0">
                <a:latin typeface="Arial Narrow" pitchFamily="34" charset="0"/>
              </a:rPr>
              <a:t>loperamide </a:t>
            </a:r>
            <a:r>
              <a:rPr lang="nl-NL" sz="1800" dirty="0" smtClean="0">
                <a:latin typeface="Arial Narrow" pitchFamily="34" charset="0"/>
              </a:rPr>
              <a:t>schema, dieetadvies, vochtintake, staken </a:t>
            </a:r>
            <a:r>
              <a:rPr lang="nl-NL" sz="1800" dirty="0">
                <a:latin typeface="Arial Narrow" pitchFamily="34" charset="0"/>
              </a:rPr>
              <a:t>laxantia</a:t>
            </a:r>
          </a:p>
          <a:p>
            <a:pPr marL="0" indent="0" eaLnBrk="1" hangingPunct="1">
              <a:buNone/>
            </a:pPr>
            <a:endParaRPr lang="en-US" sz="1800" dirty="0">
              <a:latin typeface="Arial Narrow" pitchFamily="34" charset="0"/>
            </a:endParaRPr>
          </a:p>
        </p:txBody>
      </p:sp>
      <p:sp>
        <p:nvSpPr>
          <p:cNvPr id="30726" name="Rectangle 3"/>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i="1" dirty="0" smtClean="0">
                <a:solidFill>
                  <a:schemeClr val="tx2"/>
                </a:solidFill>
                <a:latin typeface="Times" charset="0"/>
              </a:rPr>
              <a:t>Management casus 1</a:t>
            </a:r>
            <a:endParaRPr lang="nl-NL" i="1" dirty="0">
              <a:solidFill>
                <a:schemeClr val="tx2"/>
              </a:solidFill>
              <a:latin typeface="Times" charset="0"/>
            </a:endParaRPr>
          </a:p>
        </p:txBody>
      </p:sp>
    </p:spTree>
    <p:extLst>
      <p:ext uri="{BB962C8B-B14F-4D97-AF65-F5344CB8AC3E}">
        <p14:creationId xmlns:p14="http://schemas.microsoft.com/office/powerpoint/2010/main" val="317003559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96259"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96260"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7256627C-B630-4E46-8F18-50A4C1EFCA57}" type="slidenum">
              <a:rPr lang="en-GB" sz="1200">
                <a:solidFill>
                  <a:srgbClr val="111166"/>
                </a:solidFill>
              </a:rPr>
              <a:pPr/>
              <a:t>45</a:t>
            </a:fld>
            <a:endParaRPr lang="en-GB" sz="1200">
              <a:solidFill>
                <a:srgbClr val="111166"/>
              </a:solidFill>
            </a:endParaRPr>
          </a:p>
        </p:txBody>
      </p:sp>
      <p:sp>
        <p:nvSpPr>
          <p:cNvPr id="96261" name="Rectangle 2"/>
          <p:cNvSpPr>
            <a:spLocks noGrp="1" noChangeArrowheads="1"/>
          </p:cNvSpPr>
          <p:nvPr>
            <p:ph type="title"/>
          </p:nvPr>
        </p:nvSpPr>
        <p:spPr>
          <a:xfrm>
            <a:off x="0" y="2"/>
            <a:ext cx="9144000" cy="981075"/>
          </a:xfrm>
          <a:solidFill>
            <a:srgbClr val="333399"/>
          </a:solidFill>
        </p:spPr>
        <p:txBody>
          <a:bodyPr/>
          <a:lstStyle/>
          <a:p>
            <a:r>
              <a:rPr lang="en-US" sz="3200" b="1" i="0">
                <a:solidFill>
                  <a:srgbClr val="FFFF00"/>
                </a:solidFill>
                <a:latin typeface="Arial Narrow" pitchFamily="34" charset="0"/>
              </a:rPr>
              <a:t> Caphosol</a:t>
            </a:r>
            <a:r>
              <a:rPr lang="en-US" sz="3200" b="1" i="0" baseline="30000">
                <a:solidFill>
                  <a:srgbClr val="FFFF00"/>
                </a:solidFill>
                <a:latin typeface="Arial Narrow" pitchFamily="34" charset="0"/>
              </a:rPr>
              <a:t>®</a:t>
            </a:r>
            <a:r>
              <a:rPr lang="en-US" sz="3200" b="1" i="0">
                <a:solidFill>
                  <a:srgbClr val="FFFF00"/>
                </a:solidFill>
                <a:latin typeface="Arial Narrow" pitchFamily="34" charset="0"/>
              </a:rPr>
              <a:t> in Oral Mucositis due to </a:t>
            </a:r>
            <a:br>
              <a:rPr lang="en-US" sz="3200" b="1" i="0">
                <a:solidFill>
                  <a:srgbClr val="FFFF00"/>
                </a:solidFill>
                <a:latin typeface="Arial Narrow" pitchFamily="34" charset="0"/>
              </a:rPr>
            </a:br>
            <a:r>
              <a:rPr lang="en-US" sz="3200" b="1" i="0">
                <a:solidFill>
                  <a:srgbClr val="FFFF00"/>
                </a:solidFill>
                <a:latin typeface="Arial Narrow" pitchFamily="34" charset="0"/>
              </a:rPr>
              <a:t> Targeted Therapy (COMTT)</a:t>
            </a:r>
            <a:r>
              <a:rPr lang="en-US" sz="2200"/>
              <a:t> </a:t>
            </a:r>
          </a:p>
        </p:txBody>
      </p:sp>
      <p:sp>
        <p:nvSpPr>
          <p:cNvPr id="96262" name="Rounded Rectangle 3"/>
          <p:cNvSpPr>
            <a:spLocks noChangeArrowheads="1"/>
          </p:cNvSpPr>
          <p:nvPr/>
        </p:nvSpPr>
        <p:spPr bwMode="auto">
          <a:xfrm>
            <a:off x="438151" y="1905000"/>
            <a:ext cx="2209800" cy="381000"/>
          </a:xfrm>
          <a:prstGeom prst="roundRect">
            <a:avLst>
              <a:gd name="adj" fmla="val 16667"/>
            </a:avLst>
          </a:prstGeom>
          <a:solidFill>
            <a:srgbClr val="1478BC"/>
          </a:solidFill>
          <a:ln w="25400" algn="ctr">
            <a:solidFill>
              <a:srgbClr val="385D8A"/>
            </a:solidFill>
            <a:round/>
            <a:headEnd/>
            <a:tailEnd/>
          </a:ln>
        </p:spPr>
        <p:txBody>
          <a:bodyPr lIns="91430" tIns="45716" rIns="91430" bIns="45716" anchor="ctr"/>
          <a:lstStyle/>
          <a:p>
            <a:pPr algn="ctr"/>
            <a:r>
              <a:rPr lang="en-US" sz="1600">
                <a:solidFill>
                  <a:srgbClr val="FFFFFF"/>
                </a:solidFill>
                <a:cs typeface="Arial" pitchFamily="34" charset="0"/>
              </a:rPr>
              <a:t>RCC, HCC or GIST</a:t>
            </a:r>
          </a:p>
        </p:txBody>
      </p:sp>
      <p:cxnSp>
        <p:nvCxnSpPr>
          <p:cNvPr id="96263" name="Straight Arrow Connector 8"/>
          <p:cNvCxnSpPr>
            <a:cxnSpLocks noChangeShapeType="1"/>
          </p:cNvCxnSpPr>
          <p:nvPr/>
        </p:nvCxnSpPr>
        <p:spPr bwMode="auto">
          <a:xfrm>
            <a:off x="666750" y="2392365"/>
            <a:ext cx="0" cy="274637"/>
          </a:xfrm>
          <a:prstGeom prst="straightConnector1">
            <a:avLst/>
          </a:prstGeom>
          <a:noFill/>
          <a:ln w="25400"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6264" name="Rounded Rectangle 3"/>
          <p:cNvSpPr>
            <a:spLocks noChangeArrowheads="1"/>
          </p:cNvSpPr>
          <p:nvPr/>
        </p:nvSpPr>
        <p:spPr bwMode="auto">
          <a:xfrm>
            <a:off x="4476750" y="2514600"/>
            <a:ext cx="1295400" cy="381000"/>
          </a:xfrm>
          <a:prstGeom prst="roundRect">
            <a:avLst>
              <a:gd name="adj" fmla="val 16667"/>
            </a:avLst>
          </a:prstGeom>
          <a:solidFill>
            <a:srgbClr val="1478BC"/>
          </a:solidFill>
          <a:ln w="25400" algn="ctr">
            <a:solidFill>
              <a:srgbClr val="385D8A"/>
            </a:solidFill>
            <a:round/>
            <a:headEnd/>
            <a:tailEnd/>
          </a:ln>
        </p:spPr>
        <p:txBody>
          <a:bodyPr lIns="91430" tIns="45716" rIns="91430" bIns="45716" anchor="ctr"/>
          <a:lstStyle/>
          <a:p>
            <a:pPr>
              <a:lnSpc>
                <a:spcPct val="85000"/>
              </a:lnSpc>
              <a:buFont typeface="Arial" pitchFamily="34" charset="0"/>
              <a:buNone/>
            </a:pPr>
            <a:r>
              <a:rPr lang="en-US" sz="1600" u="sng">
                <a:solidFill>
                  <a:srgbClr val="FFFFFF"/>
                </a:solidFill>
                <a:cs typeface="Arial" pitchFamily="34" charset="0"/>
              </a:rPr>
              <a:t>Caphosol</a:t>
            </a:r>
            <a:r>
              <a:rPr lang="en-US" sz="1600" baseline="30000">
                <a:solidFill>
                  <a:srgbClr val="FFFFFF"/>
                </a:solidFill>
                <a:ea typeface="Arial Unicode MS" pitchFamily="34" charset="-128"/>
                <a:cs typeface="Arial Unicode MS" pitchFamily="34" charset="-128"/>
              </a:rPr>
              <a:t>®</a:t>
            </a:r>
          </a:p>
        </p:txBody>
      </p:sp>
      <p:sp>
        <p:nvSpPr>
          <p:cNvPr id="96265" name="Rounded Rectangle 3"/>
          <p:cNvSpPr>
            <a:spLocks noChangeArrowheads="1"/>
          </p:cNvSpPr>
          <p:nvPr/>
        </p:nvSpPr>
        <p:spPr bwMode="auto">
          <a:xfrm>
            <a:off x="209550" y="2753519"/>
            <a:ext cx="2971800" cy="1600200"/>
          </a:xfrm>
          <a:prstGeom prst="roundRect">
            <a:avLst>
              <a:gd name="adj" fmla="val 16667"/>
            </a:avLst>
          </a:prstGeom>
          <a:solidFill>
            <a:srgbClr val="1478BC"/>
          </a:solidFill>
          <a:ln w="25400" algn="ctr">
            <a:solidFill>
              <a:srgbClr val="385D8A"/>
            </a:solidFill>
            <a:round/>
            <a:headEnd/>
            <a:tailEnd/>
          </a:ln>
        </p:spPr>
        <p:txBody>
          <a:bodyPr lIns="91430" tIns="45716" rIns="91430" bIns="45716" anchor="ctr"/>
          <a:lstStyle/>
          <a:p>
            <a:pPr marL="107939" indent="-107939"/>
            <a:r>
              <a:rPr lang="en-US" sz="1400" dirty="0">
                <a:solidFill>
                  <a:srgbClr val="FFFF66"/>
                </a:solidFill>
                <a:cs typeface="Arial" pitchFamily="34" charset="0"/>
              </a:rPr>
              <a:t>Key eligibility criteria:</a:t>
            </a:r>
          </a:p>
          <a:p>
            <a:pPr marL="107939" indent="-107939">
              <a:spcBef>
                <a:spcPts val="300"/>
              </a:spcBef>
              <a:buFont typeface="Arial" pitchFamily="34" charset="0"/>
              <a:buChar char="•"/>
            </a:pPr>
            <a:r>
              <a:rPr lang="en-US" sz="1300" dirty="0">
                <a:solidFill>
                  <a:srgbClr val="FFFFFF"/>
                </a:solidFill>
                <a:cs typeface="Arial" pitchFamily="34" charset="0"/>
              </a:rPr>
              <a:t>Oral AEs &gt; grade 0 due to sunitinib, sorafenib, pazopanib, temsirolimus, or everolimus in mono therapy at study entry</a:t>
            </a:r>
          </a:p>
          <a:p>
            <a:pPr marL="107939" indent="-107939">
              <a:buFont typeface="Arial" pitchFamily="34" charset="0"/>
              <a:buChar char="•"/>
            </a:pPr>
            <a:r>
              <a:rPr lang="en-US" sz="1300" dirty="0">
                <a:solidFill>
                  <a:srgbClr val="FFFFFF"/>
                </a:solidFill>
                <a:cs typeface="Arial" pitchFamily="34" charset="0"/>
              </a:rPr>
              <a:t>ECOG performance status ≤ 2</a:t>
            </a:r>
          </a:p>
          <a:p>
            <a:pPr marL="107939" indent="-107939">
              <a:buFont typeface="Arial" pitchFamily="34" charset="0"/>
              <a:buChar char="•"/>
            </a:pPr>
            <a:r>
              <a:rPr lang="en-US" sz="1300" dirty="0">
                <a:solidFill>
                  <a:srgbClr val="FFFFFF"/>
                </a:solidFill>
                <a:cs typeface="Arial" pitchFamily="34" charset="0"/>
              </a:rPr>
              <a:t>≥18 years of age</a:t>
            </a:r>
          </a:p>
        </p:txBody>
      </p:sp>
      <p:sp>
        <p:nvSpPr>
          <p:cNvPr id="96266" name="Rectangle 15"/>
          <p:cNvSpPr>
            <a:spLocks noChangeArrowheads="1"/>
          </p:cNvSpPr>
          <p:nvPr/>
        </p:nvSpPr>
        <p:spPr bwMode="auto">
          <a:xfrm>
            <a:off x="895351" y="2374098"/>
            <a:ext cx="2452895" cy="350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nchor="ctr">
            <a:spAutoFit/>
          </a:bodyPr>
          <a:lstStyle/>
          <a:p>
            <a:r>
              <a:rPr lang="en-US" sz="1400">
                <a:solidFill>
                  <a:srgbClr val="FFFFFF"/>
                </a:solidFill>
                <a:cs typeface="Arial" pitchFamily="34" charset="0"/>
              </a:rPr>
              <a:t>Estimated enrollment: 60 pts</a:t>
            </a:r>
          </a:p>
        </p:txBody>
      </p:sp>
      <p:sp>
        <p:nvSpPr>
          <p:cNvPr id="96267" name="Rectangle 5"/>
          <p:cNvSpPr>
            <a:spLocks noChangeArrowheads="1"/>
          </p:cNvSpPr>
          <p:nvPr/>
        </p:nvSpPr>
        <p:spPr bwMode="auto">
          <a:xfrm>
            <a:off x="228600" y="1219201"/>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p>
            <a:pPr>
              <a:lnSpc>
                <a:spcPct val="80000"/>
              </a:lnSpc>
              <a:spcBef>
                <a:spcPct val="20000"/>
              </a:spcBef>
            </a:pPr>
            <a:r>
              <a:rPr lang="en-US" sz="1400">
                <a:solidFill>
                  <a:srgbClr val="FFFFFF"/>
                </a:solidFill>
                <a:cs typeface="Arial" pitchFamily="34" charset="0"/>
              </a:rPr>
              <a:t>Phase 3, randomized, double-blind, cross-over trial of Caphosol®, a supersaturated calcium-phosphate (Ca2+/PO43-) mouth rinse, versus NaCl 0.9% in the relief of oral mucositis in patients with RCC, HCC, and GIST receiving targeted therapy</a:t>
            </a:r>
          </a:p>
        </p:txBody>
      </p:sp>
      <p:sp>
        <p:nvSpPr>
          <p:cNvPr id="96268" name="Rectangle 9"/>
          <p:cNvSpPr>
            <a:spLocks noChangeArrowheads="1"/>
          </p:cNvSpPr>
          <p:nvPr/>
        </p:nvSpPr>
        <p:spPr bwMode="auto">
          <a:xfrm>
            <a:off x="4572000" y="3224998"/>
            <a:ext cx="4572000" cy="350857"/>
          </a:xfrm>
          <a:prstGeom prst="rect">
            <a:avLst/>
          </a:prstGeom>
          <a:noFill/>
          <a:ln>
            <a:noFill/>
          </a:ln>
          <a:effectLst/>
          <a:extLst>
            <a:ext uri="{909E8E84-426E-40DD-AFC4-6F175D3DCCD1}">
              <a14:hiddenFill xmlns:a14="http://schemas.microsoft.com/office/drawing/2010/main">
                <a:solidFill>
                  <a:srgbClr val="1478BC"/>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nchor="ctr">
            <a:spAutoFit/>
          </a:bodyPr>
          <a:lstStyle/>
          <a:p>
            <a:r>
              <a:rPr lang="en-US" sz="1400">
                <a:solidFill>
                  <a:srgbClr val="FFFFFF"/>
                </a:solidFill>
              </a:rPr>
              <a:t>Treatment: 4 times/d, 2 min. rinse with 30 ml solution</a:t>
            </a:r>
          </a:p>
        </p:txBody>
      </p:sp>
      <p:sp>
        <p:nvSpPr>
          <p:cNvPr id="96269" name="Rounded Rectangle 3"/>
          <p:cNvSpPr>
            <a:spLocks noChangeArrowheads="1"/>
          </p:cNvSpPr>
          <p:nvPr/>
        </p:nvSpPr>
        <p:spPr bwMode="auto">
          <a:xfrm>
            <a:off x="4476750" y="3829050"/>
            <a:ext cx="1371600" cy="381000"/>
          </a:xfrm>
          <a:prstGeom prst="roundRect">
            <a:avLst>
              <a:gd name="adj" fmla="val 16667"/>
            </a:avLst>
          </a:prstGeom>
          <a:solidFill>
            <a:srgbClr val="1478BC"/>
          </a:solidFill>
          <a:ln w="25400" algn="ctr">
            <a:solidFill>
              <a:srgbClr val="385D8A"/>
            </a:solidFill>
            <a:round/>
            <a:headEnd/>
            <a:tailEnd/>
          </a:ln>
        </p:spPr>
        <p:txBody>
          <a:bodyPr lIns="91430" tIns="45716" rIns="91430" bIns="45716" anchor="ctr"/>
          <a:lstStyle/>
          <a:p>
            <a:pPr>
              <a:lnSpc>
                <a:spcPct val="85000"/>
              </a:lnSpc>
              <a:buFont typeface="Arial" pitchFamily="34" charset="0"/>
              <a:buNone/>
            </a:pPr>
            <a:r>
              <a:rPr lang="en-US" sz="1600" u="sng">
                <a:solidFill>
                  <a:srgbClr val="FFFFFF"/>
                </a:solidFill>
                <a:cs typeface="Arial" pitchFamily="34" charset="0"/>
              </a:rPr>
              <a:t>NaCl 0.9%</a:t>
            </a:r>
          </a:p>
        </p:txBody>
      </p:sp>
      <p:cxnSp>
        <p:nvCxnSpPr>
          <p:cNvPr id="96270" name="Straight Arrow Connector 21"/>
          <p:cNvCxnSpPr>
            <a:cxnSpLocks noChangeShapeType="1"/>
            <a:stCxn id="96289" idx="7"/>
          </p:cNvCxnSpPr>
          <p:nvPr/>
        </p:nvCxnSpPr>
        <p:spPr bwMode="auto">
          <a:xfrm flipV="1">
            <a:off x="4017964" y="2857500"/>
            <a:ext cx="382587" cy="458788"/>
          </a:xfrm>
          <a:prstGeom prst="straightConnector1">
            <a:avLst/>
          </a:prstGeom>
          <a:noFill/>
          <a:ln w="25400"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6271" name="Straight Arrow Connector 13"/>
          <p:cNvCxnSpPr>
            <a:cxnSpLocks noChangeShapeType="1"/>
            <a:stCxn id="96289" idx="5"/>
          </p:cNvCxnSpPr>
          <p:nvPr/>
        </p:nvCxnSpPr>
        <p:spPr bwMode="auto">
          <a:xfrm>
            <a:off x="4017964" y="3694113"/>
            <a:ext cx="382587" cy="382587"/>
          </a:xfrm>
          <a:prstGeom prst="straightConnector1">
            <a:avLst/>
          </a:prstGeom>
          <a:noFill/>
          <a:ln w="25400"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96272" name="Group 23"/>
          <p:cNvGrpSpPr>
            <a:grpSpLocks/>
          </p:cNvGrpSpPr>
          <p:nvPr/>
        </p:nvGrpSpPr>
        <p:grpSpPr bwMode="auto">
          <a:xfrm>
            <a:off x="3562351" y="3238500"/>
            <a:ext cx="533400" cy="533400"/>
            <a:chOff x="-528" y="2736"/>
            <a:chExt cx="336" cy="336"/>
          </a:xfrm>
        </p:grpSpPr>
        <p:sp>
          <p:nvSpPr>
            <p:cNvPr id="96289" name="Oval 21"/>
            <p:cNvSpPr>
              <a:spLocks noChangeArrowheads="1"/>
            </p:cNvSpPr>
            <p:nvPr/>
          </p:nvSpPr>
          <p:spPr bwMode="auto">
            <a:xfrm>
              <a:off x="-528" y="2736"/>
              <a:ext cx="336" cy="336"/>
            </a:xfrm>
            <a:prstGeom prst="ellipse">
              <a:avLst/>
            </a:prstGeom>
            <a:solidFill>
              <a:srgbClr val="FFFF00"/>
            </a:solidFill>
            <a:ln w="9525">
              <a:solidFill>
                <a:schemeClr val="tx1"/>
              </a:solidFill>
              <a:round/>
              <a:headEnd/>
              <a:tailEnd/>
            </a:ln>
          </p:spPr>
          <p:txBody>
            <a:bodyPr wrap="none" anchor="ctr"/>
            <a:lstStyle/>
            <a:p>
              <a:endParaRPr lang="nl-NL" sz="1600">
                <a:solidFill>
                  <a:srgbClr val="FFFFFF"/>
                </a:solidFill>
                <a:cs typeface="Arial" pitchFamily="34" charset="0"/>
              </a:endParaRPr>
            </a:p>
          </p:txBody>
        </p:sp>
        <p:sp>
          <p:nvSpPr>
            <p:cNvPr id="96290" name="Text Box 22"/>
            <p:cNvSpPr txBox="1">
              <a:spLocks noChangeArrowheads="1"/>
            </p:cNvSpPr>
            <p:nvPr/>
          </p:nvSpPr>
          <p:spPr bwMode="auto">
            <a:xfrm>
              <a:off x="-504" y="2851"/>
              <a:ext cx="28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ctr" eaLnBrk="1" hangingPunct="1">
                <a:lnSpc>
                  <a:spcPct val="70000"/>
                </a:lnSpc>
              </a:pPr>
              <a:r>
                <a:rPr lang="en-US" sz="1600">
                  <a:solidFill>
                    <a:srgbClr val="111166"/>
                  </a:solidFill>
                  <a:cs typeface="Arial" pitchFamily="34" charset="0"/>
                </a:rPr>
                <a:t>R </a:t>
              </a:r>
            </a:p>
          </p:txBody>
        </p:sp>
      </p:grpSp>
      <p:cxnSp>
        <p:nvCxnSpPr>
          <p:cNvPr id="96273" name="Straight Arrow Connector 13"/>
          <p:cNvCxnSpPr>
            <a:cxnSpLocks noChangeShapeType="1"/>
          </p:cNvCxnSpPr>
          <p:nvPr/>
        </p:nvCxnSpPr>
        <p:spPr bwMode="auto">
          <a:xfrm>
            <a:off x="3333752" y="3517900"/>
            <a:ext cx="182563" cy="0"/>
          </a:xfrm>
          <a:prstGeom prst="straightConnector1">
            <a:avLst/>
          </a:prstGeom>
          <a:noFill/>
          <a:ln w="25400"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6274" name="Rounded Rectangle 3"/>
          <p:cNvSpPr>
            <a:spLocks noChangeArrowheads="1"/>
          </p:cNvSpPr>
          <p:nvPr/>
        </p:nvSpPr>
        <p:spPr bwMode="auto">
          <a:xfrm>
            <a:off x="7019925" y="3860800"/>
            <a:ext cx="1295400" cy="381000"/>
          </a:xfrm>
          <a:prstGeom prst="roundRect">
            <a:avLst>
              <a:gd name="adj" fmla="val 16667"/>
            </a:avLst>
          </a:prstGeom>
          <a:solidFill>
            <a:srgbClr val="1478BC"/>
          </a:solidFill>
          <a:ln w="25400" algn="ctr">
            <a:solidFill>
              <a:srgbClr val="385D8A"/>
            </a:solidFill>
            <a:round/>
            <a:headEnd/>
            <a:tailEnd/>
          </a:ln>
        </p:spPr>
        <p:txBody>
          <a:bodyPr lIns="91430" tIns="45716" rIns="91430" bIns="45716" anchor="ctr"/>
          <a:lstStyle/>
          <a:p>
            <a:pPr>
              <a:lnSpc>
                <a:spcPct val="85000"/>
              </a:lnSpc>
              <a:buFont typeface="Arial" pitchFamily="34" charset="0"/>
              <a:buNone/>
            </a:pPr>
            <a:r>
              <a:rPr lang="en-US" sz="1600" u="sng">
                <a:solidFill>
                  <a:srgbClr val="FFFFFF"/>
                </a:solidFill>
                <a:cs typeface="Arial" pitchFamily="34" charset="0"/>
              </a:rPr>
              <a:t>Caphosol</a:t>
            </a:r>
            <a:r>
              <a:rPr lang="en-US" sz="1600" baseline="30000">
                <a:solidFill>
                  <a:srgbClr val="FFFFFF"/>
                </a:solidFill>
                <a:ea typeface="Arial Unicode MS" pitchFamily="34" charset="-128"/>
                <a:cs typeface="Arial Unicode MS" pitchFamily="34" charset="-128"/>
              </a:rPr>
              <a:t>®</a:t>
            </a:r>
          </a:p>
        </p:txBody>
      </p:sp>
      <p:sp>
        <p:nvSpPr>
          <p:cNvPr id="96275" name="Rounded Rectangle 3"/>
          <p:cNvSpPr>
            <a:spLocks noChangeArrowheads="1"/>
          </p:cNvSpPr>
          <p:nvPr/>
        </p:nvSpPr>
        <p:spPr bwMode="auto">
          <a:xfrm>
            <a:off x="6977063" y="2486025"/>
            <a:ext cx="1371600" cy="381000"/>
          </a:xfrm>
          <a:prstGeom prst="roundRect">
            <a:avLst>
              <a:gd name="adj" fmla="val 16667"/>
            </a:avLst>
          </a:prstGeom>
          <a:solidFill>
            <a:srgbClr val="1478BC"/>
          </a:solidFill>
          <a:ln w="25400" algn="ctr">
            <a:solidFill>
              <a:srgbClr val="385D8A"/>
            </a:solidFill>
            <a:round/>
            <a:headEnd/>
            <a:tailEnd/>
          </a:ln>
        </p:spPr>
        <p:txBody>
          <a:bodyPr lIns="91430" tIns="45716" rIns="91430" bIns="45716" anchor="ctr"/>
          <a:lstStyle/>
          <a:p>
            <a:pPr>
              <a:lnSpc>
                <a:spcPct val="85000"/>
              </a:lnSpc>
              <a:buFont typeface="Arial" pitchFamily="34" charset="0"/>
              <a:buNone/>
            </a:pPr>
            <a:r>
              <a:rPr lang="en-US" sz="1600" u="sng">
                <a:solidFill>
                  <a:srgbClr val="FFFFFF"/>
                </a:solidFill>
                <a:cs typeface="Arial" pitchFamily="34" charset="0"/>
              </a:rPr>
              <a:t>NaCl 0.9%</a:t>
            </a:r>
          </a:p>
        </p:txBody>
      </p:sp>
      <p:cxnSp>
        <p:nvCxnSpPr>
          <p:cNvPr id="96276" name="Straight Arrow Connector 13"/>
          <p:cNvCxnSpPr>
            <a:cxnSpLocks noChangeShapeType="1"/>
          </p:cNvCxnSpPr>
          <p:nvPr/>
        </p:nvCxnSpPr>
        <p:spPr bwMode="auto">
          <a:xfrm>
            <a:off x="6229351" y="2667000"/>
            <a:ext cx="487363" cy="1588"/>
          </a:xfrm>
          <a:prstGeom prst="straightConnector1">
            <a:avLst/>
          </a:prstGeom>
          <a:noFill/>
          <a:ln w="25400"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6277" name="Straight Arrow Connector 13"/>
          <p:cNvCxnSpPr>
            <a:cxnSpLocks noChangeShapeType="1"/>
          </p:cNvCxnSpPr>
          <p:nvPr/>
        </p:nvCxnSpPr>
        <p:spPr bwMode="auto">
          <a:xfrm>
            <a:off x="6229351" y="3981450"/>
            <a:ext cx="487363" cy="1588"/>
          </a:xfrm>
          <a:prstGeom prst="straightConnector1">
            <a:avLst/>
          </a:prstGeom>
          <a:noFill/>
          <a:ln w="25400"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6278" name="Rectangle 21"/>
          <p:cNvSpPr>
            <a:spLocks noChangeArrowheads="1"/>
          </p:cNvSpPr>
          <p:nvPr/>
        </p:nvSpPr>
        <p:spPr bwMode="auto">
          <a:xfrm>
            <a:off x="4400551" y="2034373"/>
            <a:ext cx="2193209" cy="35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nchor="ctr">
            <a:spAutoFit/>
          </a:bodyPr>
          <a:lstStyle/>
          <a:p>
            <a:r>
              <a:rPr lang="en-US" sz="1400">
                <a:solidFill>
                  <a:srgbClr val="FFFFFF"/>
                </a:solidFill>
              </a:rPr>
              <a:t>First rinse period (2 wks) </a:t>
            </a:r>
          </a:p>
        </p:txBody>
      </p:sp>
      <p:sp>
        <p:nvSpPr>
          <p:cNvPr id="96279" name="Rectangle 22"/>
          <p:cNvSpPr>
            <a:spLocks noChangeArrowheads="1"/>
          </p:cNvSpPr>
          <p:nvPr/>
        </p:nvSpPr>
        <p:spPr bwMode="auto">
          <a:xfrm>
            <a:off x="6762750" y="2034373"/>
            <a:ext cx="2452895" cy="35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6" rIns="91430" bIns="45716" anchor="ctr">
            <a:spAutoFit/>
          </a:bodyPr>
          <a:lstStyle/>
          <a:p>
            <a:r>
              <a:rPr lang="en-US" sz="1400">
                <a:solidFill>
                  <a:srgbClr val="FFFFFF"/>
                </a:solidFill>
              </a:rPr>
              <a:t>Second rinse period (2 wks)</a:t>
            </a:r>
            <a:r>
              <a:rPr lang="en-US" sz="1400">
                <a:solidFill>
                  <a:srgbClr val="111166"/>
                </a:solidFill>
              </a:rPr>
              <a:t> </a:t>
            </a:r>
          </a:p>
        </p:txBody>
      </p:sp>
      <p:graphicFrame>
        <p:nvGraphicFramePr>
          <p:cNvPr id="439319" name="Group 23"/>
          <p:cNvGraphicFramePr>
            <a:graphicFrameLocks noGrp="1"/>
          </p:cNvGraphicFramePr>
          <p:nvPr/>
        </p:nvGraphicFramePr>
        <p:xfrm>
          <a:off x="95250" y="4365625"/>
          <a:ext cx="8991600" cy="2249654"/>
        </p:xfrm>
        <a:graphic>
          <a:graphicData uri="http://schemas.openxmlformats.org/drawingml/2006/table">
            <a:tbl>
              <a:tblPr/>
              <a:tblGrid>
                <a:gridCol w="1308100"/>
                <a:gridCol w="7683500"/>
              </a:tblGrid>
              <a:tr h="320766">
                <a:tc gridSpan="2">
                  <a:txBody>
                    <a:bodyPr/>
                    <a:lstStyle/>
                    <a:p>
                      <a:pPr marL="0" marR="0" lvl="0" indent="0" algn="l" defTabSz="914400" rtl="0" eaLnBrk="1" fontAlgn="base" latinLnBrk="0" hangingPunct="1">
                        <a:lnSpc>
                          <a:spcPct val="80000"/>
                        </a:lnSpc>
                        <a:spcBef>
                          <a:spcPct val="20000"/>
                        </a:spcBef>
                        <a:spcAft>
                          <a:spcPct val="0"/>
                        </a:spcAft>
                        <a:buClrTx/>
                        <a:buSzTx/>
                        <a:buFont typeface="Arial" pitchFamily="34" charset="0"/>
                        <a:buNone/>
                        <a:tabLst/>
                      </a:pPr>
                      <a:r>
                        <a:rPr kumimoji="0" lang="en-US" sz="1600" b="1" i="0" u="none" strike="noStrike" cap="none" normalizeH="0" baseline="0" dirty="0" smtClean="0">
                          <a:ln>
                            <a:noFill/>
                          </a:ln>
                          <a:solidFill>
                            <a:schemeClr val="tx1"/>
                          </a:solidFill>
                          <a:effectLst/>
                          <a:latin typeface="Arial" pitchFamily="34" charset="0"/>
                        </a:rPr>
                        <a:t>ENDPOINTS</a:t>
                      </a:r>
                    </a:p>
                  </a:txBody>
                  <a:tcPr marT="45733" marB="45733" horzOverflow="overflow">
                    <a:lnL cap="flat">
                      <a:noFill/>
                    </a:lnL>
                    <a:lnR cap="flat">
                      <a:noFill/>
                    </a:lnR>
                    <a:lnT cap="flat">
                      <a:noFill/>
                    </a:lnT>
                    <a:lnB>
                      <a:noFill/>
                    </a:lnB>
                    <a:lnTlToBr>
                      <a:noFill/>
                    </a:lnTlToBr>
                    <a:lnBlToTr>
                      <a:noFill/>
                    </a:lnBlToTr>
                    <a:noFill/>
                  </a:tcPr>
                </a:tc>
                <a:tc hMerge="1">
                  <a:txBody>
                    <a:bodyPr/>
                    <a:lstStyle/>
                    <a:p>
                      <a:endParaRPr lang="nl-NL"/>
                    </a:p>
                  </a:txBody>
                  <a:tcPr/>
                </a:tc>
              </a:tr>
              <a:tr h="288633">
                <a:tc>
                  <a:txBody>
                    <a:bodyPr/>
                    <a:lstStyle/>
                    <a:p>
                      <a:pPr marL="0" marR="0" lvl="0" indent="0" algn="l" defTabSz="914400" rtl="0" eaLnBrk="1" fontAlgn="base" latinLnBrk="0" hangingPunct="1">
                        <a:lnSpc>
                          <a:spcPct val="80000"/>
                        </a:lnSpc>
                        <a:spcBef>
                          <a:spcPct val="20000"/>
                        </a:spcBef>
                        <a:spcAft>
                          <a:spcPct val="0"/>
                        </a:spcAft>
                        <a:buClrTx/>
                        <a:buSzTx/>
                        <a:buFont typeface="Arial" pitchFamily="34" charset="0"/>
                        <a:buNone/>
                        <a:tabLst/>
                      </a:pPr>
                      <a:r>
                        <a:rPr kumimoji="0" lang="en-US" sz="1600" b="1" i="0" u="none" strike="noStrike" cap="none" normalizeH="0" baseline="0" smtClean="0">
                          <a:ln>
                            <a:noFill/>
                          </a:ln>
                          <a:solidFill>
                            <a:schemeClr val="tx1"/>
                          </a:solidFill>
                          <a:effectLst/>
                          <a:latin typeface="Arial" pitchFamily="34" charset="0"/>
                        </a:rPr>
                        <a:t>Primary</a:t>
                      </a:r>
                      <a:endParaRPr kumimoji="0" lang="en-US" sz="1600" b="0" i="0" u="none" strike="noStrike" cap="none" normalizeH="0" baseline="0" smtClean="0">
                        <a:ln>
                          <a:noFill/>
                        </a:ln>
                        <a:solidFill>
                          <a:schemeClr val="tx1"/>
                        </a:solidFill>
                        <a:effectLst/>
                        <a:latin typeface="Arial" pitchFamily="34" charset="0"/>
                      </a:endParaRPr>
                    </a:p>
                  </a:txBody>
                  <a:tcPr marT="45733" marB="45733" horzOverflow="overflow">
                    <a:lnL cap="flat">
                      <a:noFill/>
                    </a:lnL>
                    <a:lnR>
                      <a:noFill/>
                    </a:lnR>
                    <a:lnT>
                      <a:noFill/>
                    </a:lnT>
                    <a:lnB>
                      <a:noFill/>
                    </a:lnB>
                    <a:lnTlToBr>
                      <a:noFill/>
                    </a:lnTlToBr>
                    <a:lnBlToTr>
                      <a:noFill/>
                    </a:lnBlToTr>
                    <a:noFill/>
                  </a:tcPr>
                </a:tc>
                <a:tc>
                  <a:txBody>
                    <a:bodyPr/>
                    <a:lstStyle/>
                    <a:p>
                      <a:pPr marL="114300" marR="0" lvl="0" indent="-114300" algn="l" defTabSz="914400" rtl="0" eaLnBrk="1" fontAlgn="base" latinLnBrk="0" hangingPunct="1">
                        <a:lnSpc>
                          <a:spcPct val="80000"/>
                        </a:lnSpc>
                        <a:spcBef>
                          <a:spcPct val="20000"/>
                        </a:spcBef>
                        <a:spcAft>
                          <a:spcPct val="0"/>
                        </a:spcAft>
                        <a:buClrTx/>
                        <a:buSzTx/>
                        <a:buFont typeface="Arial" pitchFamily="34" charset="0"/>
                        <a:buChar char="•"/>
                        <a:tabLst/>
                      </a:pPr>
                      <a:r>
                        <a:rPr kumimoji="0" lang="en-US" sz="1400" b="0" i="0" u="none" strike="noStrike" cap="none" normalizeH="0" baseline="0" smtClean="0">
                          <a:ln>
                            <a:noFill/>
                          </a:ln>
                          <a:solidFill>
                            <a:schemeClr val="tx1"/>
                          </a:solidFill>
                          <a:effectLst/>
                          <a:latin typeface="Arial" pitchFamily="34" charset="0"/>
                        </a:rPr>
                        <a:t>Patient-reported oral AEs (by modified VHNSS 2.0 oral-specific questionnaire, 3 times/week)</a:t>
                      </a:r>
                    </a:p>
                  </a:txBody>
                  <a:tcPr marT="45733" marB="45733" horzOverflow="overflow">
                    <a:lnL>
                      <a:noFill/>
                    </a:lnL>
                    <a:lnR cap="flat">
                      <a:noFill/>
                    </a:lnR>
                    <a:lnT>
                      <a:noFill/>
                    </a:lnT>
                    <a:lnB>
                      <a:noFill/>
                    </a:lnB>
                    <a:lnTlToBr>
                      <a:noFill/>
                    </a:lnTlToBr>
                    <a:lnBlToTr>
                      <a:noFill/>
                    </a:lnBlToTr>
                    <a:noFill/>
                  </a:tcPr>
                </a:tc>
              </a:tr>
              <a:tr h="862990">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Secondary</a:t>
                      </a:r>
                    </a:p>
                  </a:txBody>
                  <a:tcPr marT="45733" marB="45733" horzOverflow="overflow">
                    <a:lnL cap="flat">
                      <a:noFill/>
                    </a:lnL>
                    <a:lnR>
                      <a:noFill/>
                    </a:lnR>
                    <a:lnT>
                      <a:noFill/>
                    </a:lnT>
                    <a:lnB>
                      <a:noFill/>
                    </a:lnB>
                    <a:lnTlToBr>
                      <a:noFill/>
                    </a:lnTlToBr>
                    <a:lnBlToTr>
                      <a:noFill/>
                    </a:lnBlToTr>
                    <a:noFill/>
                  </a:tcPr>
                </a:tc>
                <a:tc>
                  <a:txBody>
                    <a:bodyPr/>
                    <a:lstStyle/>
                    <a:p>
                      <a:pPr marL="88900" marR="0" lvl="0" indent="-88900" algn="l" defTabSz="914400" rtl="0" eaLnBrk="1" fontAlgn="base" latinLnBrk="0" hangingPunct="1">
                        <a:lnSpc>
                          <a:spcPct val="80000"/>
                        </a:lnSpc>
                        <a:spcBef>
                          <a:spcPct val="20000"/>
                        </a:spcBef>
                        <a:spcAft>
                          <a:spcPct val="0"/>
                        </a:spcAft>
                        <a:buClrTx/>
                        <a:buSzTx/>
                        <a:buFont typeface="Arial" pitchFamily="34" charset="0"/>
                        <a:buChar char="•"/>
                        <a:tabLst/>
                      </a:pPr>
                      <a:r>
                        <a:rPr kumimoji="0" lang="en-US" sz="1400" b="0" i="0" u="none" strike="noStrike" cap="none" normalizeH="0" baseline="0" smtClean="0">
                          <a:ln>
                            <a:noFill/>
                          </a:ln>
                          <a:solidFill>
                            <a:schemeClr val="tx1"/>
                          </a:solidFill>
                          <a:effectLst/>
                          <a:latin typeface="Arial" pitchFamily="34" charset="0"/>
                          <a:cs typeface="Arial" pitchFamily="34" charset="0"/>
                        </a:rPr>
                        <a:t>Oral AEs (by NCI-CTCAE v4.0, once weekly)</a:t>
                      </a:r>
                    </a:p>
                    <a:p>
                      <a:pPr marL="88900" marR="0" lvl="0" indent="-88900" algn="l" defTabSz="914400" rtl="0" eaLnBrk="1" fontAlgn="base" latinLnBrk="0" hangingPunct="1">
                        <a:lnSpc>
                          <a:spcPct val="80000"/>
                        </a:lnSpc>
                        <a:spcBef>
                          <a:spcPct val="20000"/>
                        </a:spcBef>
                        <a:spcAft>
                          <a:spcPct val="0"/>
                        </a:spcAft>
                        <a:buClrTx/>
                        <a:buSzTx/>
                        <a:buFont typeface="Arial" pitchFamily="34" charset="0"/>
                        <a:buChar char="•"/>
                        <a:tabLst/>
                      </a:pPr>
                      <a:r>
                        <a:rPr kumimoji="0" lang="en-US" sz="1400" b="0" i="0" u="none" strike="noStrike" cap="none" normalizeH="0" baseline="0" smtClean="0">
                          <a:ln>
                            <a:noFill/>
                          </a:ln>
                          <a:solidFill>
                            <a:schemeClr val="tx1"/>
                          </a:solidFill>
                          <a:effectLst/>
                          <a:latin typeface="Arial" pitchFamily="34" charset="0"/>
                          <a:cs typeface="Arial" pitchFamily="34" charset="0"/>
                        </a:rPr>
                        <a:t>Dose modifications due to oral burden for targeted therapy (once weekly)</a:t>
                      </a:r>
                    </a:p>
                    <a:p>
                      <a:pPr marL="88900" marR="0" lvl="0" indent="-88900" algn="l" defTabSz="914400" rtl="0" eaLnBrk="1" fontAlgn="base" latinLnBrk="0" hangingPunct="1">
                        <a:lnSpc>
                          <a:spcPct val="80000"/>
                        </a:lnSpc>
                        <a:spcBef>
                          <a:spcPct val="20000"/>
                        </a:spcBef>
                        <a:spcAft>
                          <a:spcPct val="0"/>
                        </a:spcAft>
                        <a:buClrTx/>
                        <a:buSzTx/>
                        <a:buFont typeface="Arial" pitchFamily="34" charset="0"/>
                        <a:buChar char="•"/>
                        <a:tabLst/>
                      </a:pPr>
                      <a:r>
                        <a:rPr kumimoji="0" lang="en-US" sz="1400" b="0" i="0" u="none" strike="noStrike" cap="none" normalizeH="0" baseline="0" smtClean="0">
                          <a:ln>
                            <a:noFill/>
                          </a:ln>
                          <a:solidFill>
                            <a:schemeClr val="tx1"/>
                          </a:solidFill>
                          <a:effectLst/>
                          <a:latin typeface="Arial" pitchFamily="34" charset="0"/>
                          <a:cs typeface="Arial" pitchFamily="34" charset="0"/>
                        </a:rPr>
                        <a:t>Correlate incidence of oral AEs with grade ≥ 2 rash, diarrhea, and HFSR (by NCI-CTCAE v4.0, once weekly)</a:t>
                      </a:r>
                    </a:p>
                  </a:txBody>
                  <a:tcPr marT="45733" marB="45733" horzOverflow="overflow">
                    <a:lnL>
                      <a:noFill/>
                    </a:lnL>
                    <a:lnR cap="flat">
                      <a:noFill/>
                    </a:lnR>
                    <a:lnT>
                      <a:noFill/>
                    </a:lnT>
                    <a:lnB>
                      <a:noFill/>
                    </a:lnB>
                    <a:lnTlToBr>
                      <a:noFill/>
                    </a:lnTlToBr>
                    <a:lnBlToTr>
                      <a:noFill/>
                    </a:lnBlToTr>
                    <a:noFill/>
                  </a:tcPr>
                </a:tc>
              </a:tr>
              <a:tr h="777265">
                <a:tc>
                  <a:txBody>
                    <a:bodyPr/>
                    <a:lstStyle/>
                    <a:p>
                      <a:pPr marL="0" marR="0" lvl="0" indent="0" algn="l" defTabSz="914400" rtl="0" eaLnBrk="1" fontAlgn="base" latinLnBrk="0" hangingPunct="1">
                        <a:lnSpc>
                          <a:spcPct val="12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rPr>
                        <a:t>Explorative</a:t>
                      </a:r>
                    </a:p>
                  </a:txBody>
                  <a:tcPr marT="45733" marB="45733" horzOverflow="overflow">
                    <a:lnL cap="flat">
                      <a:noFill/>
                    </a:lnL>
                    <a:lnR>
                      <a:noFill/>
                    </a:lnR>
                    <a:lnT>
                      <a:noFill/>
                    </a:lnT>
                    <a:lnB cap="flat">
                      <a:noFill/>
                    </a:lnB>
                    <a:lnTlToBr>
                      <a:noFill/>
                    </a:lnTlToBr>
                    <a:lnBlToTr>
                      <a:noFill/>
                    </a:lnBlToTr>
                    <a:noFill/>
                  </a:tcPr>
                </a:tc>
                <a:tc>
                  <a:txBody>
                    <a:bodyPr/>
                    <a:lstStyle/>
                    <a:p>
                      <a:pPr marL="88900" marR="0" lvl="0" indent="-88900" algn="l" defTabSz="914400" rtl="0" eaLnBrk="1" fontAlgn="base" latinLnBrk="0" hangingPunct="1">
                        <a:lnSpc>
                          <a:spcPct val="80000"/>
                        </a:lnSpc>
                        <a:spcBef>
                          <a:spcPct val="20000"/>
                        </a:spcBef>
                        <a:spcAft>
                          <a:spcPct val="0"/>
                        </a:spcAft>
                        <a:buClrTx/>
                        <a:buSzTx/>
                        <a:buFont typeface="Arial" pitchFamily="34" charset="0"/>
                        <a:buChar char="•"/>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Relationship between Herpes virus excretion and the presence of oral AEs</a:t>
                      </a:r>
                      <a:endParaRPr kumimoji="0" lang="en-US" sz="1400" b="0" i="0" u="none" strike="noStrike" cap="none" normalizeH="0" baseline="0" dirty="0" smtClean="0">
                        <a:ln>
                          <a:noFill/>
                        </a:ln>
                        <a:solidFill>
                          <a:schemeClr val="tx1"/>
                        </a:solidFill>
                        <a:effectLst/>
                        <a:latin typeface="Arial" pitchFamily="34" charset="0"/>
                      </a:endParaRPr>
                    </a:p>
                    <a:p>
                      <a:pPr marL="88900" marR="0" lvl="0" indent="-88900" algn="l" defTabSz="914400" rtl="0" eaLnBrk="1" fontAlgn="base" latinLnBrk="0" hangingPunct="1">
                        <a:lnSpc>
                          <a:spcPct val="120000"/>
                        </a:lnSpc>
                        <a:spcBef>
                          <a:spcPct val="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Polymorphism in genes encoding for PK and PD variables related to the PD of the TKIs </a:t>
                      </a:r>
                    </a:p>
                    <a:p>
                      <a:pPr marL="88900" marR="0" lvl="0" indent="-88900" algn="l" defTabSz="914400" rtl="0" eaLnBrk="1" fontAlgn="base" latinLnBrk="0" hangingPunct="1">
                        <a:lnSpc>
                          <a:spcPct val="120000"/>
                        </a:lnSpc>
                        <a:spcBef>
                          <a:spcPct val="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Arial" pitchFamily="34" charset="0"/>
                        </a:rPr>
                        <a:t>Histological features of oral AEs and tissue expression of matrix </a:t>
                      </a:r>
                      <a:r>
                        <a:rPr kumimoji="0" lang="en-US" sz="1400" b="0" i="0" u="none" strike="noStrike" cap="none" normalizeH="0" baseline="0" dirty="0" err="1" smtClean="0">
                          <a:ln>
                            <a:noFill/>
                          </a:ln>
                          <a:solidFill>
                            <a:schemeClr val="tx1"/>
                          </a:solidFill>
                          <a:effectLst/>
                          <a:latin typeface="Arial" pitchFamily="34" charset="0"/>
                        </a:rPr>
                        <a:t>metalloproteinases</a:t>
                      </a:r>
                      <a:r>
                        <a:rPr kumimoji="0" lang="en-US" sz="1400" b="0" i="0" u="none" strike="noStrike" cap="none" normalizeH="0" baseline="0" dirty="0" smtClean="0">
                          <a:ln>
                            <a:noFill/>
                          </a:ln>
                          <a:solidFill>
                            <a:schemeClr val="tx1"/>
                          </a:solidFill>
                          <a:effectLst/>
                          <a:latin typeface="Arial" pitchFamily="34" charset="0"/>
                        </a:rPr>
                        <a:t> (optional)</a:t>
                      </a:r>
                    </a:p>
                  </a:txBody>
                  <a:tcPr marT="45733" marB="45733" horzOverflow="overflow">
                    <a:lnL>
                      <a:noFill/>
                    </a:lnL>
                    <a:lnR cap="flat">
                      <a:noFill/>
                    </a:lnR>
                    <a:lnT>
                      <a:noFill/>
                    </a:lnT>
                    <a:lnB cap="flat">
                      <a:noFill/>
                    </a:lnB>
                    <a:lnTlToBr>
                      <a:noFill/>
                    </a:lnTlToBr>
                    <a:lnBlToTr>
                      <a:noFill/>
                    </a:lnBlToTr>
                    <a:noFill/>
                  </a:tcPr>
                </a:tc>
              </a:tr>
            </a:tbl>
          </a:graphicData>
        </a:graphic>
      </p:graphicFrame>
      <p:sp>
        <p:nvSpPr>
          <p:cNvPr id="96288" name="WordArt 42"/>
          <p:cNvSpPr>
            <a:spLocks noChangeArrowheads="1" noChangeShapeType="1" noTextEdit="1"/>
          </p:cNvSpPr>
          <p:nvPr/>
        </p:nvSpPr>
        <p:spPr bwMode="auto">
          <a:xfrm>
            <a:off x="6299200" y="69850"/>
            <a:ext cx="1835150" cy="908050"/>
          </a:xfrm>
          <a:prstGeom prst="rect">
            <a:avLst/>
          </a:prstGeom>
        </p:spPr>
        <p:txBody>
          <a:bodyPr wrap="none" lIns="91430" tIns="45716" rIns="91430" bIns="45716"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lnSpc>
                <a:spcPct val="120000"/>
              </a:lnSpc>
              <a:spcBef>
                <a:spcPct val="20000"/>
              </a:spcBef>
            </a:pPr>
            <a:r>
              <a:rPr lang="nl-NL" b="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a:ea typeface="+mn-ea"/>
                <a:cs typeface="Times New Roman"/>
              </a:rPr>
              <a:t>COMTT </a:t>
            </a:r>
          </a:p>
        </p:txBody>
      </p:sp>
    </p:spTree>
    <p:extLst>
      <p:ext uri="{BB962C8B-B14F-4D97-AF65-F5344CB8AC3E}">
        <p14:creationId xmlns:p14="http://schemas.microsoft.com/office/powerpoint/2010/main" val="382343369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57338"/>
            <a:ext cx="9144000" cy="3733800"/>
          </a:xfrm>
        </p:spPr>
        <p:txBody>
          <a:bodyPr/>
          <a:lstStyle/>
          <a:p>
            <a:pPr eaLnBrk="1" hangingPunct="1">
              <a:lnSpc>
                <a:spcPct val="90000"/>
              </a:lnSpc>
            </a:pPr>
            <a:r>
              <a:rPr lang="nl-NL" sz="4400" dirty="0" smtClean="0">
                <a:solidFill>
                  <a:schemeClr val="tx2"/>
                </a:solidFill>
                <a:cs typeface="Times New Roman" pitchFamily="18" charset="0"/>
              </a:rPr>
              <a:t>Casus 2</a:t>
            </a:r>
            <a:br>
              <a:rPr lang="nl-NL" sz="4400" dirty="0" smtClean="0">
                <a:solidFill>
                  <a:schemeClr val="tx2"/>
                </a:solidFill>
                <a:cs typeface="Times New Roman" pitchFamily="18" charset="0"/>
              </a:rPr>
            </a:br>
            <a:r>
              <a:rPr lang="nl-NL" sz="4800" dirty="0" smtClean="0">
                <a:solidFill>
                  <a:schemeClr val="tx2"/>
                </a:solidFill>
                <a:cs typeface="Times New Roman" pitchFamily="18" charset="0"/>
              </a:rPr>
              <a:t/>
            </a:r>
            <a:br>
              <a:rPr lang="nl-NL" sz="4800" dirty="0" smtClean="0">
                <a:solidFill>
                  <a:schemeClr val="tx2"/>
                </a:solidFill>
                <a:cs typeface="Times New Roman" pitchFamily="18" charset="0"/>
              </a:rPr>
            </a:br>
            <a:r>
              <a:rPr lang="nl-NL" sz="2800" dirty="0" smtClean="0">
                <a:solidFill>
                  <a:schemeClr val="tx2"/>
                </a:solidFill>
                <a:cs typeface="Times New Roman" pitchFamily="18" charset="0"/>
              </a:rPr>
              <a:t>Meneer, 54, mCRC op </a:t>
            </a:r>
            <a:r>
              <a:rPr lang="nl-NL" sz="2800" dirty="0" err="1" smtClean="0">
                <a:solidFill>
                  <a:schemeClr val="tx2"/>
                </a:solidFill>
                <a:cs typeface="Times New Roman" pitchFamily="18" charset="0"/>
              </a:rPr>
              <a:t>panitumumab</a:t>
            </a:r>
            <a:endParaRPr lang="nl-NL" sz="1400" dirty="0" smtClean="0">
              <a:solidFill>
                <a:schemeClr val="tx2"/>
              </a:solidFill>
              <a:cs typeface="Times New Roman" pitchFamily="18" charset="0"/>
            </a:endParaRPr>
          </a:p>
        </p:txBody>
      </p:sp>
      <p:pic>
        <p:nvPicPr>
          <p:cNvPr id="3075" name="Picture 4"/>
          <p:cNvPicPr>
            <a:picLocks noChangeAspect="1" noChangeArrowheads="1"/>
          </p:cNvPicPr>
          <p:nvPr/>
        </p:nvPicPr>
        <p:blipFill>
          <a:blip r:embed="rId3">
            <a:extLst>
              <a:ext uri="{28A0092B-C50C-407E-A947-70E740481C1C}">
                <a14:useLocalDpi xmlns:a14="http://schemas.microsoft.com/office/drawing/2010/main" val="0"/>
              </a:ext>
            </a:extLst>
          </a:blip>
          <a:srcRect t="8153" b="9601"/>
          <a:stretch>
            <a:fillRect/>
          </a:stretch>
        </p:blipFill>
        <p:spPr bwMode="auto">
          <a:xfrm>
            <a:off x="468313" y="5775325"/>
            <a:ext cx="3405187" cy="977900"/>
          </a:xfrm>
          <a:prstGeom prst="rect">
            <a:avLst/>
          </a:prstGeom>
          <a:solidFill>
            <a:schemeClr val="accent1"/>
          </a:solidFill>
          <a:ln w="5715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5" descr="MASCCheader_blue2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8563" y="5897563"/>
            <a:ext cx="3997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1247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30723"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30724"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1C026A77-04E3-467F-A4F7-8A585CBE6FB1}" type="slidenum">
              <a:rPr lang="en-GB" sz="1200">
                <a:solidFill>
                  <a:schemeClr val="bg1"/>
                </a:solidFill>
              </a:rPr>
              <a:pPr/>
              <a:t>47</a:t>
            </a:fld>
            <a:endParaRPr lang="en-GB" sz="1200">
              <a:solidFill>
                <a:schemeClr val="bg1"/>
              </a:solidFill>
            </a:endParaRPr>
          </a:p>
        </p:txBody>
      </p:sp>
      <p:sp>
        <p:nvSpPr>
          <p:cNvPr id="30725" name="Rectangle 3"/>
          <p:cNvSpPr>
            <a:spLocks noGrp="1" noChangeArrowheads="1"/>
          </p:cNvSpPr>
          <p:nvPr>
            <p:ph type="body" sz="half" idx="4294967295"/>
          </p:nvPr>
        </p:nvSpPr>
        <p:spPr>
          <a:xfrm>
            <a:off x="755650" y="1125538"/>
            <a:ext cx="7710488" cy="5256212"/>
          </a:xfrm>
          <a:noFill/>
        </p:spPr>
        <p:txBody>
          <a:bodyPr/>
          <a:lstStyle/>
          <a:p>
            <a:pPr marL="361950" indent="-361950" eaLnBrk="1" hangingPunct="1">
              <a:buFontTx/>
              <a:buNone/>
            </a:pPr>
            <a:r>
              <a:rPr lang="nl-NL" sz="2000" u="sng" dirty="0" smtClean="0">
                <a:latin typeface="Arial Narrow" pitchFamily="34" charset="0"/>
              </a:rPr>
              <a:t>Patiënt geeft aan:</a:t>
            </a:r>
          </a:p>
          <a:p>
            <a:pPr marL="361950" indent="-361950" eaLnBrk="1" hangingPunct="1"/>
            <a:r>
              <a:rPr lang="en-US" sz="1800" dirty="0" err="1" smtClean="0">
                <a:latin typeface="Arial Narrow" pitchFamily="34" charset="0"/>
              </a:rPr>
              <a:t>huiduitslag</a:t>
            </a:r>
            <a:r>
              <a:rPr lang="en-US" sz="1800" dirty="0" smtClean="0">
                <a:latin typeface="Arial Narrow" pitchFamily="34" charset="0"/>
              </a:rPr>
              <a:t>, </a:t>
            </a:r>
          </a:p>
          <a:p>
            <a:pPr marL="361950" indent="-361950" eaLnBrk="1" hangingPunct="1"/>
            <a:r>
              <a:rPr lang="en-US" sz="1800" dirty="0" err="1" smtClean="0">
                <a:latin typeface="Arial Narrow" pitchFamily="34" charset="0"/>
              </a:rPr>
              <a:t>korsten</a:t>
            </a:r>
            <a:r>
              <a:rPr lang="en-US" sz="1800" dirty="0" smtClean="0">
                <a:latin typeface="Arial Narrow" pitchFamily="34" charset="0"/>
              </a:rPr>
              <a:t> op het </a:t>
            </a:r>
            <a:r>
              <a:rPr lang="en-US" sz="1800" dirty="0" err="1" smtClean="0">
                <a:latin typeface="Arial Narrow" pitchFamily="34" charset="0"/>
              </a:rPr>
              <a:t>hoofd</a:t>
            </a:r>
            <a:r>
              <a:rPr lang="en-US" sz="1800" dirty="0" smtClean="0">
                <a:latin typeface="Arial Narrow" pitchFamily="34" charset="0"/>
              </a:rPr>
              <a:t>, </a:t>
            </a:r>
            <a:r>
              <a:rPr lang="en-US" sz="1800" dirty="0" err="1" smtClean="0">
                <a:latin typeface="Arial Narrow" pitchFamily="34" charset="0"/>
              </a:rPr>
              <a:t>jeuk</a:t>
            </a:r>
            <a:r>
              <a:rPr lang="en-US" sz="1800" dirty="0" smtClean="0">
                <a:latin typeface="Arial Narrow" pitchFamily="34" charset="0"/>
              </a:rPr>
              <a:t>, </a:t>
            </a:r>
            <a:r>
              <a:rPr lang="en-US" sz="1800" dirty="0" err="1" smtClean="0">
                <a:latin typeface="Arial Narrow" pitchFamily="34" charset="0"/>
              </a:rPr>
              <a:t>pijn</a:t>
            </a:r>
            <a:r>
              <a:rPr lang="en-US" sz="1800" dirty="0" smtClean="0">
                <a:latin typeface="Arial Narrow" pitchFamily="34" charset="0"/>
              </a:rPr>
              <a:t> en </a:t>
            </a:r>
            <a:r>
              <a:rPr lang="en-US" sz="1800" dirty="0" err="1" smtClean="0">
                <a:latin typeface="Arial Narrow" pitchFamily="34" charset="0"/>
              </a:rPr>
              <a:t>branderigheid</a:t>
            </a:r>
            <a:r>
              <a:rPr lang="en-US" sz="1800" dirty="0" smtClean="0">
                <a:latin typeface="Arial Narrow" pitchFamily="34" charset="0"/>
              </a:rPr>
              <a:t> </a:t>
            </a:r>
            <a:r>
              <a:rPr lang="en-US" sz="1800" dirty="0" err="1" smtClean="0">
                <a:latin typeface="Arial Narrow" pitchFamily="34" charset="0"/>
              </a:rPr>
              <a:t>hoofdhuid</a:t>
            </a:r>
            <a:r>
              <a:rPr lang="en-US" sz="1800" dirty="0" smtClean="0">
                <a:latin typeface="Arial Narrow" pitchFamily="34" charset="0"/>
              </a:rPr>
              <a:t>, </a:t>
            </a:r>
          </a:p>
          <a:p>
            <a:pPr marL="361950" indent="-361950" eaLnBrk="1" hangingPunct="1"/>
            <a:r>
              <a:rPr lang="en-US" sz="1800" dirty="0" err="1" smtClean="0">
                <a:latin typeface="Arial Narrow" pitchFamily="34" charset="0"/>
              </a:rPr>
              <a:t>pijnlijke</a:t>
            </a:r>
            <a:r>
              <a:rPr lang="en-US" sz="1800" dirty="0" smtClean="0">
                <a:latin typeface="Arial Narrow" pitchFamily="34" charset="0"/>
              </a:rPr>
              <a:t> teen</a:t>
            </a:r>
            <a:endParaRPr lang="nl-NL" sz="1800" dirty="0" smtClean="0">
              <a:latin typeface="Arial Narrow" pitchFamily="34" charset="0"/>
            </a:endParaRPr>
          </a:p>
        </p:txBody>
      </p:sp>
      <p:sp>
        <p:nvSpPr>
          <p:cNvPr id="30726" name="Rectangle 3"/>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i="1" dirty="0" smtClean="0">
                <a:solidFill>
                  <a:schemeClr val="tx2"/>
                </a:solidFill>
                <a:latin typeface="Times" charset="0"/>
              </a:rPr>
              <a:t>Presentatie</a:t>
            </a:r>
            <a:endParaRPr lang="nl-NL" i="1" dirty="0">
              <a:solidFill>
                <a:schemeClr val="tx2"/>
              </a:solidFill>
              <a:latin typeface="Times" charset="0"/>
            </a:endParaRPr>
          </a:p>
        </p:txBody>
      </p:sp>
    </p:spTree>
    <p:extLst>
      <p:ext uri="{BB962C8B-B14F-4D97-AF65-F5344CB8AC3E}">
        <p14:creationId xmlns:p14="http://schemas.microsoft.com/office/powerpoint/2010/main" val="138346673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smtClean="0">
              <a:solidFill>
                <a:schemeClr val="bg1"/>
              </a:solidFill>
            </a:endParaRPr>
          </a:p>
        </p:txBody>
      </p:sp>
      <p:sp>
        <p:nvSpPr>
          <p:cNvPr id="80899"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smtClean="0">
              <a:solidFill>
                <a:schemeClr val="bg1"/>
              </a:solidFill>
            </a:endParaRPr>
          </a:p>
        </p:txBody>
      </p:sp>
      <p:sp>
        <p:nvSpPr>
          <p:cNvPr id="80900"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34859E3D-898D-4371-9ABB-08C1CDD94A36}" type="slidenum">
              <a:rPr lang="en-GB" sz="1200" smtClean="0">
                <a:solidFill>
                  <a:schemeClr val="bg1"/>
                </a:solidFill>
              </a:rPr>
              <a:pPr/>
              <a:t>48</a:t>
            </a:fld>
            <a:endParaRPr lang="en-GB" sz="1200" smtClean="0">
              <a:solidFill>
                <a:schemeClr val="bg1"/>
              </a:solidFill>
            </a:endParaRPr>
          </a:p>
        </p:txBody>
      </p:sp>
      <p:sp>
        <p:nvSpPr>
          <p:cNvPr id="80901" name="Rectangle 11"/>
          <p:cNvSpPr>
            <a:spLocks noGrp="1" noChangeArrowheads="1"/>
          </p:cNvSpPr>
          <p:nvPr>
            <p:ph type="title"/>
          </p:nvPr>
        </p:nvSpPr>
        <p:spPr>
          <a:xfrm>
            <a:off x="1143000" y="122238"/>
            <a:ext cx="7100888" cy="735012"/>
          </a:xfrm>
        </p:spPr>
        <p:txBody>
          <a:bodyPr/>
          <a:lstStyle/>
          <a:p>
            <a:endParaRPr lang="en-US" dirty="0" smtClean="0"/>
          </a:p>
        </p:txBody>
      </p:sp>
      <p:pic>
        <p:nvPicPr>
          <p:cNvPr id="80902" name="Afbeelding 1"/>
          <p:cNvPicPr>
            <a:picLocks noChangeAspect="1"/>
          </p:cNvPicPr>
          <p:nvPr/>
        </p:nvPicPr>
        <p:blipFill>
          <a:blip r:embed="rId3">
            <a:extLst>
              <a:ext uri="{28A0092B-C50C-407E-A947-70E740481C1C}">
                <a14:useLocalDpi xmlns:a14="http://schemas.microsoft.com/office/drawing/2010/main" val="0"/>
              </a:ext>
            </a:extLst>
          </a:blip>
          <a:srcRect b="6287"/>
          <a:stretch>
            <a:fillRect/>
          </a:stretch>
        </p:blipFill>
        <p:spPr bwMode="auto">
          <a:xfrm>
            <a:off x="611188" y="969963"/>
            <a:ext cx="7812087"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4379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jdelijke aanduiding voor datum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61443"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smtClean="0">
              <a:solidFill>
                <a:srgbClr val="111166"/>
              </a:solidFill>
            </a:endParaRPr>
          </a:p>
        </p:txBody>
      </p:sp>
      <p:sp>
        <p:nvSpPr>
          <p:cNvPr id="61444"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D625A2F5-D71D-4768-9DE4-D286314E6534}" type="slidenum">
              <a:rPr lang="en-GB" sz="1200" smtClean="0">
                <a:solidFill>
                  <a:srgbClr val="111166"/>
                </a:solidFill>
              </a:rPr>
              <a:pPr/>
              <a:t>49</a:t>
            </a:fld>
            <a:endParaRPr lang="en-GB" sz="1200" smtClean="0">
              <a:solidFill>
                <a:srgbClr val="111166"/>
              </a:solidFill>
            </a:endParaRPr>
          </a:p>
        </p:txBody>
      </p:sp>
      <p:sp>
        <p:nvSpPr>
          <p:cNvPr id="61445" name="Rectangle 4"/>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endParaRPr lang="nl-NL" sz="2600" i="1" dirty="0">
              <a:solidFill>
                <a:schemeClr val="tx2"/>
              </a:solidFill>
              <a:latin typeface="Times" charset="0"/>
            </a:endParaRPr>
          </a:p>
        </p:txBody>
      </p:sp>
      <p:pic>
        <p:nvPicPr>
          <p:cNvPr id="61446" name="Picture 5" descr="IMG_0823"/>
          <p:cNvPicPr>
            <a:picLocks noChangeAspect="1" noChangeArrowheads="1"/>
          </p:cNvPicPr>
          <p:nvPr/>
        </p:nvPicPr>
        <p:blipFill>
          <a:blip r:embed="rId3">
            <a:extLst>
              <a:ext uri="{28A0092B-C50C-407E-A947-70E740481C1C}">
                <a14:useLocalDpi xmlns:a14="http://schemas.microsoft.com/office/drawing/2010/main" val="0"/>
              </a:ext>
            </a:extLst>
          </a:blip>
          <a:srcRect l="27390" t="21765"/>
          <a:stretch>
            <a:fillRect/>
          </a:stretch>
        </p:blipFill>
        <p:spPr bwMode="auto">
          <a:xfrm>
            <a:off x="5276850" y="981075"/>
            <a:ext cx="386715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6" descr="IMG_08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981075"/>
            <a:ext cx="5186362"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858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1638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8A840414-E264-4368-A4D4-70878985AD62}" type="slidenum">
              <a:rPr lang="en-GB" sz="1200" smtClean="0">
                <a:solidFill>
                  <a:srgbClr val="111166"/>
                </a:solidFill>
              </a:rPr>
              <a:pPr/>
              <a:t>5</a:t>
            </a:fld>
            <a:endParaRPr lang="en-GB" sz="1200" smtClean="0">
              <a:solidFill>
                <a:srgbClr val="111166"/>
              </a:solidFill>
            </a:endParaRPr>
          </a:p>
        </p:txBody>
      </p:sp>
      <p:sp>
        <p:nvSpPr>
          <p:cNvPr id="16388" name="Slide Number Placeholder 5"/>
          <p:cNvSpPr txBox="1">
            <a:spLocks noGrp="1"/>
          </p:cNvSpPr>
          <p:nvPr/>
        </p:nvSpPr>
        <p:spPr bwMode="auto">
          <a:xfrm>
            <a:off x="4267200" y="65532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ctr">
              <a:lnSpc>
                <a:spcPct val="100000"/>
              </a:lnSpc>
              <a:spcBef>
                <a:spcPct val="0"/>
              </a:spcBef>
            </a:pPr>
            <a:fld id="{6482F3D8-E26D-4DF1-B1B9-86F08702AF4E}" type="slidenum">
              <a:rPr lang="en-GB" sz="1200">
                <a:solidFill>
                  <a:srgbClr val="111166"/>
                </a:solidFill>
              </a:rPr>
              <a:pPr algn="ctr">
                <a:lnSpc>
                  <a:spcPct val="100000"/>
                </a:lnSpc>
                <a:spcBef>
                  <a:spcPct val="0"/>
                </a:spcBef>
              </a:pPr>
              <a:t>5</a:t>
            </a:fld>
            <a:endParaRPr lang="en-GB" sz="1200">
              <a:solidFill>
                <a:srgbClr val="111166"/>
              </a:solidFill>
            </a:endParaRPr>
          </a:p>
        </p:txBody>
      </p:sp>
      <p:sp>
        <p:nvSpPr>
          <p:cNvPr id="16389" name="Rectangle 2"/>
          <p:cNvSpPr>
            <a:spLocks noGrp="1" noChangeArrowheads="1"/>
          </p:cNvSpPr>
          <p:nvPr>
            <p:ph type="body" idx="4294967295"/>
          </p:nvPr>
        </p:nvSpPr>
        <p:spPr>
          <a:xfrm>
            <a:off x="468313" y="1268413"/>
            <a:ext cx="4247703" cy="4648200"/>
          </a:xfrm>
        </p:spPr>
        <p:txBody>
          <a:bodyPr/>
          <a:lstStyle/>
          <a:p>
            <a:pPr marL="419100" indent="-419100">
              <a:buFontTx/>
              <a:buNone/>
            </a:pPr>
            <a:r>
              <a:rPr lang="en-US" sz="2000" b="1" u="sng" dirty="0" smtClean="0"/>
              <a:t>targeted </a:t>
            </a:r>
            <a:r>
              <a:rPr lang="en-US" sz="2000" b="1" u="sng" dirty="0"/>
              <a:t>therapy </a:t>
            </a:r>
            <a:r>
              <a:rPr lang="en-US" sz="2000" b="1" u="sng" dirty="0" err="1"/>
              <a:t>geassocieerde</a:t>
            </a:r>
            <a:r>
              <a:rPr lang="en-US" sz="2000" b="1" u="sng" dirty="0"/>
              <a:t> </a:t>
            </a:r>
            <a:r>
              <a:rPr lang="en-US" sz="2000" b="1" u="sng" dirty="0" err="1" smtClean="0"/>
              <a:t>bijwerkingen</a:t>
            </a:r>
            <a:r>
              <a:rPr lang="en-US" sz="2000" b="1" u="sng" dirty="0" smtClean="0"/>
              <a:t>:</a:t>
            </a:r>
          </a:p>
          <a:p>
            <a:pPr marL="457200" indent="-457200">
              <a:spcBef>
                <a:spcPts val="400"/>
              </a:spcBef>
              <a:buFont typeface="+mj-lt"/>
              <a:buAutoNum type="arabicPeriod"/>
            </a:pPr>
            <a:r>
              <a:rPr lang="en-US" sz="2000" dirty="0" err="1" smtClean="0"/>
              <a:t>maculopapulaire</a:t>
            </a:r>
            <a:r>
              <a:rPr lang="en-US" sz="2000" dirty="0" smtClean="0"/>
              <a:t> &amp; </a:t>
            </a:r>
            <a:r>
              <a:rPr lang="en-US" sz="2000" dirty="0" err="1" smtClean="0"/>
              <a:t>papulopustulaire</a:t>
            </a:r>
            <a:r>
              <a:rPr lang="en-US" sz="2000" dirty="0" smtClean="0"/>
              <a:t> rash</a:t>
            </a:r>
          </a:p>
          <a:p>
            <a:pPr marL="457200" indent="-457200">
              <a:spcBef>
                <a:spcPts val="400"/>
              </a:spcBef>
              <a:buFont typeface="+mj-lt"/>
              <a:buAutoNum type="arabicPeriod"/>
            </a:pPr>
            <a:r>
              <a:rPr lang="en-US" sz="2000" dirty="0" smtClean="0"/>
              <a:t>stomatitis</a:t>
            </a:r>
          </a:p>
          <a:p>
            <a:pPr marL="457200" indent="-457200">
              <a:spcBef>
                <a:spcPts val="400"/>
              </a:spcBef>
              <a:buFont typeface="+mj-lt"/>
              <a:buAutoNum type="arabicPeriod"/>
            </a:pPr>
            <a:r>
              <a:rPr lang="en-US" sz="2000" dirty="0" smtClean="0"/>
              <a:t>hand-</a:t>
            </a:r>
            <a:r>
              <a:rPr lang="en-US" sz="2000" dirty="0" err="1" smtClean="0"/>
              <a:t>voet</a:t>
            </a:r>
            <a:r>
              <a:rPr lang="en-US" sz="2000" dirty="0" smtClean="0"/>
              <a:t> skin reaction (HFSR)</a:t>
            </a:r>
          </a:p>
          <a:p>
            <a:pPr marL="457200" indent="-457200">
              <a:spcBef>
                <a:spcPts val="400"/>
              </a:spcBef>
              <a:buFont typeface="+mj-lt"/>
              <a:buAutoNum type="arabicPeriod"/>
            </a:pPr>
            <a:r>
              <a:rPr lang="en-US" sz="2000" dirty="0" err="1" smtClean="0"/>
              <a:t>diarree</a:t>
            </a:r>
            <a:endParaRPr lang="en-US" sz="2000" dirty="0" smtClean="0"/>
          </a:p>
          <a:p>
            <a:pPr marL="457200" indent="-457200">
              <a:spcBef>
                <a:spcPts val="400"/>
              </a:spcBef>
              <a:buFont typeface="+mj-lt"/>
              <a:buAutoNum type="arabicPeriod"/>
            </a:pPr>
            <a:r>
              <a:rPr lang="en-US" sz="2000" dirty="0" err="1" smtClean="0"/>
              <a:t>cardiale</a:t>
            </a:r>
            <a:r>
              <a:rPr lang="en-US" sz="2000" dirty="0" smtClean="0"/>
              <a:t> </a:t>
            </a:r>
            <a:r>
              <a:rPr lang="en-US" sz="2000" dirty="0" err="1" smtClean="0"/>
              <a:t>toxiciteiten</a:t>
            </a:r>
            <a:endParaRPr lang="en-US" sz="2000" dirty="0" smtClean="0"/>
          </a:p>
          <a:p>
            <a:pPr marL="457200" indent="-457200">
              <a:spcBef>
                <a:spcPts val="400"/>
              </a:spcBef>
              <a:buFont typeface="+mj-lt"/>
              <a:buAutoNum type="arabicPeriod"/>
            </a:pPr>
            <a:r>
              <a:rPr lang="en-US" sz="2000" dirty="0" smtClean="0"/>
              <a:t>???</a:t>
            </a:r>
          </a:p>
        </p:txBody>
      </p:sp>
      <p:sp>
        <p:nvSpPr>
          <p:cNvPr id="16390" name="Rectangle 4"/>
          <p:cNvSpPr>
            <a:spLocks noGrp="1" noChangeArrowheads="1"/>
          </p:cNvSpPr>
          <p:nvPr>
            <p:ph type="title" idx="4294967295"/>
          </p:nvPr>
        </p:nvSpPr>
        <p:spPr>
          <a:xfrm>
            <a:off x="1143000" y="122238"/>
            <a:ext cx="7100888" cy="735012"/>
          </a:xfrm>
        </p:spPr>
        <p:txBody>
          <a:bodyPr/>
          <a:lstStyle/>
          <a:p>
            <a:pPr eaLnBrk="1" hangingPunct="1"/>
            <a:r>
              <a:rPr lang="nl-NL" dirty="0" smtClean="0"/>
              <a:t>Bijwerkingen – zijn niet wat ze lijken - let op!</a:t>
            </a:r>
          </a:p>
        </p:txBody>
      </p:sp>
      <p:sp>
        <p:nvSpPr>
          <p:cNvPr id="16391" name="Tijdelijke aanduiding voor voettekst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p>
        </p:txBody>
      </p:sp>
      <p:sp>
        <p:nvSpPr>
          <p:cNvPr id="8" name="Rectangle 2"/>
          <p:cNvSpPr txBox="1">
            <a:spLocks noChangeArrowheads="1"/>
          </p:cNvSpPr>
          <p:nvPr/>
        </p:nvSpPr>
        <p:spPr bwMode="auto">
          <a:xfrm>
            <a:off x="4884093" y="1268760"/>
            <a:ext cx="4247703"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3675" indent="-193675" algn="l" rtl="0" eaLnBrk="0" fontAlgn="base" hangingPunct="0">
              <a:lnSpc>
                <a:spcPct val="120000"/>
              </a:lnSpc>
              <a:spcBef>
                <a:spcPct val="20000"/>
              </a:spcBef>
              <a:spcAft>
                <a:spcPct val="0"/>
              </a:spcAft>
              <a:buChar char="•"/>
              <a:defRPr sz="2200">
                <a:solidFill>
                  <a:schemeClr val="tx1"/>
                </a:solidFill>
                <a:latin typeface="+mn-lt"/>
                <a:ea typeface="+mn-ea"/>
                <a:cs typeface="+mn-cs"/>
              </a:defRPr>
            </a:lvl1pPr>
            <a:lvl2pPr marL="571500" indent="-187325" algn="l" rtl="0" eaLnBrk="0" fontAlgn="base" hangingPunct="0">
              <a:lnSpc>
                <a:spcPct val="120000"/>
              </a:lnSpc>
              <a:spcBef>
                <a:spcPct val="20000"/>
              </a:spcBef>
              <a:spcAft>
                <a:spcPct val="0"/>
              </a:spcAft>
              <a:buFont typeface="Times" charset="0"/>
              <a:buChar char="•"/>
              <a:defRPr sz="2000">
                <a:solidFill>
                  <a:schemeClr val="tx1"/>
                </a:solidFill>
                <a:latin typeface="+mn-lt"/>
              </a:defRPr>
            </a:lvl2pPr>
            <a:lvl3pPr marL="1046163" indent="-185738" algn="l" rtl="0" eaLnBrk="0" fontAlgn="base" hangingPunct="0">
              <a:lnSpc>
                <a:spcPct val="120000"/>
              </a:lnSpc>
              <a:spcBef>
                <a:spcPct val="20000"/>
              </a:spcBef>
              <a:spcAft>
                <a:spcPct val="0"/>
              </a:spcAft>
              <a:buFont typeface="Times" charset="0"/>
              <a:buChar char="•"/>
              <a:defRPr>
                <a:solidFill>
                  <a:schemeClr val="tx1"/>
                </a:solidFill>
                <a:latin typeface="+mn-lt"/>
              </a:defRPr>
            </a:lvl3pPr>
            <a:lvl4pPr marL="1431925" indent="-195263" algn="l" rtl="0" eaLnBrk="0" fontAlgn="base" hangingPunct="0">
              <a:lnSpc>
                <a:spcPct val="120000"/>
              </a:lnSpc>
              <a:spcBef>
                <a:spcPct val="20000"/>
              </a:spcBef>
              <a:spcAft>
                <a:spcPct val="0"/>
              </a:spcAft>
              <a:buFont typeface="Times" charset="0"/>
              <a:buChar char="•"/>
              <a:defRPr>
                <a:solidFill>
                  <a:schemeClr val="tx1"/>
                </a:solidFill>
                <a:latin typeface="+mn-lt"/>
              </a:defRPr>
            </a:lvl4pPr>
            <a:lvl5pPr marL="1909763" indent="-192088" algn="l" rtl="0" eaLnBrk="0" fontAlgn="base" hangingPunct="0">
              <a:lnSpc>
                <a:spcPct val="120000"/>
              </a:lnSpc>
              <a:spcBef>
                <a:spcPct val="20000"/>
              </a:spcBef>
              <a:spcAft>
                <a:spcPct val="0"/>
              </a:spcAft>
              <a:buFont typeface="Times" charset="0"/>
              <a:buChar char="•"/>
              <a:defRPr>
                <a:solidFill>
                  <a:schemeClr val="tx1"/>
                </a:solidFill>
                <a:latin typeface="+mn-lt"/>
              </a:defRPr>
            </a:lvl5pPr>
            <a:lvl6pPr marL="2366963" indent="-192088" algn="l" rtl="0" fontAlgn="base">
              <a:lnSpc>
                <a:spcPct val="120000"/>
              </a:lnSpc>
              <a:spcBef>
                <a:spcPct val="20000"/>
              </a:spcBef>
              <a:spcAft>
                <a:spcPct val="0"/>
              </a:spcAft>
              <a:buFont typeface="Times" charset="0"/>
              <a:buChar char="•"/>
              <a:defRPr>
                <a:solidFill>
                  <a:schemeClr val="tx1"/>
                </a:solidFill>
                <a:latin typeface="+mn-lt"/>
              </a:defRPr>
            </a:lvl6pPr>
            <a:lvl7pPr marL="2824163" indent="-192088" algn="l" rtl="0" fontAlgn="base">
              <a:lnSpc>
                <a:spcPct val="120000"/>
              </a:lnSpc>
              <a:spcBef>
                <a:spcPct val="20000"/>
              </a:spcBef>
              <a:spcAft>
                <a:spcPct val="0"/>
              </a:spcAft>
              <a:buFont typeface="Times" charset="0"/>
              <a:buChar char="•"/>
              <a:defRPr>
                <a:solidFill>
                  <a:schemeClr val="tx1"/>
                </a:solidFill>
                <a:latin typeface="+mn-lt"/>
              </a:defRPr>
            </a:lvl7pPr>
            <a:lvl8pPr marL="3281363" indent="-192088" algn="l" rtl="0" fontAlgn="base">
              <a:lnSpc>
                <a:spcPct val="120000"/>
              </a:lnSpc>
              <a:spcBef>
                <a:spcPct val="20000"/>
              </a:spcBef>
              <a:spcAft>
                <a:spcPct val="0"/>
              </a:spcAft>
              <a:buFont typeface="Times" charset="0"/>
              <a:buChar char="•"/>
              <a:defRPr>
                <a:solidFill>
                  <a:schemeClr val="tx1"/>
                </a:solidFill>
                <a:latin typeface="+mn-lt"/>
              </a:defRPr>
            </a:lvl8pPr>
            <a:lvl9pPr marL="3738563" indent="-192088" algn="l" rtl="0" fontAlgn="base">
              <a:lnSpc>
                <a:spcPct val="120000"/>
              </a:lnSpc>
              <a:spcBef>
                <a:spcPct val="20000"/>
              </a:spcBef>
              <a:spcAft>
                <a:spcPct val="0"/>
              </a:spcAft>
              <a:buFont typeface="Times" charset="0"/>
              <a:buChar char="•"/>
              <a:defRPr>
                <a:solidFill>
                  <a:schemeClr val="tx1"/>
                </a:solidFill>
                <a:latin typeface="+mn-lt"/>
              </a:defRPr>
            </a:lvl9pPr>
          </a:lstStyle>
          <a:p>
            <a:pPr marL="419100" indent="-419100">
              <a:buFontTx/>
              <a:buNone/>
            </a:pPr>
            <a:r>
              <a:rPr lang="en-US" sz="2000" b="1" u="sng" kern="0" dirty="0" err="1" smtClean="0"/>
              <a:t>niet</a:t>
            </a:r>
            <a:r>
              <a:rPr lang="en-US" sz="2000" b="1" u="sng" kern="0" dirty="0" smtClean="0"/>
              <a:t> </a:t>
            </a:r>
            <a:r>
              <a:rPr lang="en-US" sz="2000" b="1" u="sng" kern="0" dirty="0" err="1" smtClean="0"/>
              <a:t>verwarren</a:t>
            </a:r>
            <a:r>
              <a:rPr lang="en-US" sz="2000" b="1" u="sng" kern="0" dirty="0" smtClean="0"/>
              <a:t> met:</a:t>
            </a:r>
          </a:p>
          <a:p>
            <a:pPr marL="419100" indent="-419100">
              <a:buFontTx/>
              <a:buNone/>
            </a:pPr>
            <a:endParaRPr lang="en-US" sz="2000" b="1" u="sng" kern="0" dirty="0" smtClean="0"/>
          </a:p>
          <a:p>
            <a:pPr marL="457200" indent="-457200">
              <a:spcBef>
                <a:spcPts val="400"/>
              </a:spcBef>
              <a:buFont typeface="+mj-lt"/>
              <a:buAutoNum type="arabicPeriod"/>
            </a:pPr>
            <a:r>
              <a:rPr lang="en-US" sz="2000" kern="0" dirty="0" smtClean="0"/>
              <a:t>acne vulgaris (</a:t>
            </a:r>
            <a:r>
              <a:rPr lang="en-US" sz="2000" kern="0" dirty="0" err="1" smtClean="0"/>
              <a:t>jeugdpuitsjes</a:t>
            </a:r>
            <a:r>
              <a:rPr lang="en-US" sz="2000" kern="0" dirty="0" smtClean="0"/>
              <a:t>)</a:t>
            </a:r>
          </a:p>
          <a:p>
            <a:pPr marL="457200" indent="-457200">
              <a:spcBef>
                <a:spcPts val="400"/>
              </a:spcBef>
              <a:buFont typeface="+mj-lt"/>
              <a:buAutoNum type="arabicPeriod"/>
            </a:pPr>
            <a:endParaRPr lang="en-US" sz="2000" kern="0" dirty="0" smtClean="0"/>
          </a:p>
          <a:p>
            <a:pPr marL="457200" indent="-457200">
              <a:spcBef>
                <a:spcPts val="400"/>
              </a:spcBef>
              <a:buFont typeface="+mj-lt"/>
              <a:buAutoNum type="arabicPeriod"/>
            </a:pPr>
            <a:r>
              <a:rPr lang="en-US" sz="2000" kern="0" dirty="0" err="1" smtClean="0"/>
              <a:t>orale</a:t>
            </a:r>
            <a:r>
              <a:rPr lang="en-US" sz="2000" kern="0" dirty="0" smtClean="0"/>
              <a:t> mucositis (CT/RT)</a:t>
            </a:r>
          </a:p>
          <a:p>
            <a:pPr marL="457200" indent="-457200">
              <a:spcBef>
                <a:spcPts val="400"/>
              </a:spcBef>
              <a:buFont typeface="+mj-lt"/>
              <a:buAutoNum type="arabicPeriod"/>
            </a:pPr>
            <a:r>
              <a:rPr lang="en-US" sz="2000" kern="0" dirty="0" smtClean="0"/>
              <a:t>hand-</a:t>
            </a:r>
            <a:r>
              <a:rPr lang="en-US" sz="2000" kern="0" dirty="0" err="1" smtClean="0"/>
              <a:t>voet</a:t>
            </a:r>
            <a:r>
              <a:rPr lang="en-US" sz="2000" kern="0" dirty="0" smtClean="0"/>
              <a:t> </a:t>
            </a:r>
            <a:r>
              <a:rPr lang="en-US" sz="2000" kern="0" dirty="0" err="1" smtClean="0"/>
              <a:t>syndroom</a:t>
            </a:r>
            <a:r>
              <a:rPr lang="en-US" sz="2000" kern="0" dirty="0" smtClean="0"/>
              <a:t> (CT)</a:t>
            </a:r>
          </a:p>
          <a:p>
            <a:pPr marL="457200" indent="-457200">
              <a:spcBef>
                <a:spcPts val="400"/>
              </a:spcBef>
              <a:buFont typeface="+mj-lt"/>
              <a:buAutoNum type="arabicPeriod"/>
            </a:pPr>
            <a:r>
              <a:rPr lang="en-US" sz="2000" kern="0" dirty="0" err="1" smtClean="0"/>
              <a:t>dunne</a:t>
            </a:r>
            <a:r>
              <a:rPr lang="en-US" sz="2000" kern="0" dirty="0" smtClean="0"/>
              <a:t> </a:t>
            </a:r>
            <a:r>
              <a:rPr lang="en-US" sz="2000" kern="0" dirty="0" err="1" smtClean="0"/>
              <a:t>defaecatie</a:t>
            </a:r>
            <a:endParaRPr lang="en-US" sz="2000" kern="0" dirty="0" smtClean="0"/>
          </a:p>
          <a:p>
            <a:pPr marL="457200" indent="-457200">
              <a:spcBef>
                <a:spcPts val="400"/>
              </a:spcBef>
              <a:buFont typeface="+mj-lt"/>
              <a:buAutoNum type="arabicPeriod"/>
            </a:pPr>
            <a:r>
              <a:rPr lang="en-US" sz="2000" kern="0" dirty="0" err="1" smtClean="0"/>
              <a:t>cardiale</a:t>
            </a:r>
            <a:r>
              <a:rPr lang="en-US" sz="2000" kern="0" dirty="0" smtClean="0"/>
              <a:t> </a:t>
            </a:r>
            <a:r>
              <a:rPr lang="en-US" sz="2000" kern="0" dirty="0" err="1" smtClean="0"/>
              <a:t>toxiciteiten</a:t>
            </a:r>
            <a:r>
              <a:rPr lang="en-US" sz="2000" kern="0" dirty="0" smtClean="0"/>
              <a:t> (CT/RT)</a:t>
            </a:r>
          </a:p>
          <a:p>
            <a:pPr marL="457200" indent="-457200">
              <a:spcBef>
                <a:spcPts val="400"/>
              </a:spcBef>
              <a:buFont typeface="+mj-lt"/>
              <a:buAutoNum type="arabicPeriod"/>
            </a:pPr>
            <a:r>
              <a:rPr lang="en-US" sz="2000" kern="0" dirty="0" smtClean="0"/>
              <a:t>???</a:t>
            </a:r>
          </a:p>
        </p:txBody>
      </p:sp>
    </p:spTree>
    <p:extLst>
      <p:ext uri="{BB962C8B-B14F-4D97-AF65-F5344CB8AC3E}">
        <p14:creationId xmlns:p14="http://schemas.microsoft.com/office/powerpoint/2010/main" val="126441216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smtClean="0">
              <a:solidFill>
                <a:schemeClr val="bg1"/>
              </a:solidFill>
            </a:endParaRPr>
          </a:p>
        </p:txBody>
      </p:sp>
      <p:sp>
        <p:nvSpPr>
          <p:cNvPr id="78851"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smtClean="0">
              <a:solidFill>
                <a:schemeClr val="bg1"/>
              </a:solidFill>
            </a:endParaRPr>
          </a:p>
        </p:txBody>
      </p:sp>
      <p:sp>
        <p:nvSpPr>
          <p:cNvPr id="78852"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45604D00-583D-410C-8DEB-DB71723F8A19}" type="slidenum">
              <a:rPr lang="en-GB" sz="1200" smtClean="0">
                <a:solidFill>
                  <a:schemeClr val="bg1"/>
                </a:solidFill>
              </a:rPr>
              <a:pPr/>
              <a:t>50</a:t>
            </a:fld>
            <a:endParaRPr lang="en-GB" sz="1200" smtClean="0">
              <a:solidFill>
                <a:schemeClr val="bg1"/>
              </a:solidFill>
            </a:endParaRPr>
          </a:p>
        </p:txBody>
      </p:sp>
      <p:sp>
        <p:nvSpPr>
          <p:cNvPr id="78853" name="Rectangle 11"/>
          <p:cNvSpPr>
            <a:spLocks noGrp="1" noChangeArrowheads="1"/>
          </p:cNvSpPr>
          <p:nvPr>
            <p:ph type="title"/>
          </p:nvPr>
        </p:nvSpPr>
        <p:spPr>
          <a:xfrm>
            <a:off x="1143000" y="122238"/>
            <a:ext cx="7100888" cy="735012"/>
          </a:xfrm>
        </p:spPr>
        <p:txBody>
          <a:bodyPr/>
          <a:lstStyle/>
          <a:p>
            <a:endParaRPr lang="en-US" dirty="0" smtClean="0"/>
          </a:p>
        </p:txBody>
      </p:sp>
      <p:pic>
        <p:nvPicPr>
          <p:cNvPr id="78854" name="Afbeelding 2"/>
          <p:cNvPicPr>
            <a:picLocks noChangeAspect="1"/>
          </p:cNvPicPr>
          <p:nvPr/>
        </p:nvPicPr>
        <p:blipFill>
          <a:blip r:embed="rId3">
            <a:extLst>
              <a:ext uri="{28A0092B-C50C-407E-A947-70E740481C1C}">
                <a14:useLocalDpi xmlns:a14="http://schemas.microsoft.com/office/drawing/2010/main" val="0"/>
              </a:ext>
            </a:extLst>
          </a:blip>
          <a:srcRect t="16588" b="6026"/>
          <a:stretch>
            <a:fillRect/>
          </a:stretch>
        </p:blipFill>
        <p:spPr bwMode="auto">
          <a:xfrm>
            <a:off x="0" y="1125538"/>
            <a:ext cx="90614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1465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jdelijke aanduiding voor datum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70659" name="Tijdelijke aanduiding voor voettekst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smtClean="0">
              <a:solidFill>
                <a:srgbClr val="111166"/>
              </a:solidFill>
            </a:endParaRPr>
          </a:p>
        </p:txBody>
      </p:sp>
      <p:sp>
        <p:nvSpPr>
          <p:cNvPr id="70660" name="Tijdelijke aanduiding voor dianumm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A5B21081-5F9C-49E1-BB75-1B0F3276864A}" type="slidenum">
              <a:rPr lang="en-GB" sz="1200" smtClean="0">
                <a:solidFill>
                  <a:srgbClr val="111166"/>
                </a:solidFill>
              </a:rPr>
              <a:pPr/>
              <a:t>51</a:t>
            </a:fld>
            <a:endParaRPr lang="en-GB" sz="1200" smtClean="0">
              <a:solidFill>
                <a:srgbClr val="111166"/>
              </a:solidFill>
            </a:endParaRPr>
          </a:p>
        </p:txBody>
      </p:sp>
      <p:graphicFrame>
        <p:nvGraphicFramePr>
          <p:cNvPr id="70661" name="Object 3"/>
          <p:cNvGraphicFramePr>
            <a:graphicFrameLocks noGrp="1" noChangeAspect="1"/>
          </p:cNvGraphicFramePr>
          <p:nvPr>
            <p:ph type="body" sz="half" idx="1"/>
          </p:nvPr>
        </p:nvGraphicFramePr>
        <p:xfrm>
          <a:off x="468313" y="981075"/>
          <a:ext cx="8056562" cy="5451475"/>
        </p:xfrm>
        <a:graphic>
          <a:graphicData uri="http://schemas.openxmlformats.org/presentationml/2006/ole">
            <mc:AlternateContent xmlns:mc="http://schemas.openxmlformats.org/markup-compatibility/2006">
              <mc:Choice xmlns:v="urn:schemas-microsoft-com:vml" Requires="v">
                <p:oleObj spid="_x0000_s115725" name="Photo Editor-foto" r:id="rId4" imgW="3505689" imgH="2371429" progId="MSPhotoEd.3">
                  <p:embed/>
                </p:oleObj>
              </mc:Choice>
              <mc:Fallback>
                <p:oleObj name="Photo Editor-foto" r:id="rId4" imgW="3505689" imgH="23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981075"/>
                        <a:ext cx="8056562" cy="5451475"/>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62" name="Titel 1"/>
          <p:cNvSpPr>
            <a:spLocks noGrp="1"/>
          </p:cNvSpPr>
          <p:nvPr>
            <p:ph type="title"/>
          </p:nvPr>
        </p:nvSpPr>
        <p:spPr/>
        <p:txBody>
          <a:bodyPr/>
          <a:lstStyle/>
          <a:p>
            <a:endParaRPr lang="en-US" dirty="0" smtClean="0"/>
          </a:p>
        </p:txBody>
      </p:sp>
    </p:spTree>
    <p:extLst>
      <p:ext uri="{BB962C8B-B14F-4D97-AF65-F5344CB8AC3E}">
        <p14:creationId xmlns:p14="http://schemas.microsoft.com/office/powerpoint/2010/main" val="13527866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68611"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smtClean="0">
              <a:solidFill>
                <a:srgbClr val="111166"/>
              </a:solidFill>
            </a:endParaRPr>
          </a:p>
        </p:txBody>
      </p:sp>
      <p:sp>
        <p:nvSpPr>
          <p:cNvPr id="68612"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B50F1D66-E800-42FF-8502-CE0AD08D0958}" type="slidenum">
              <a:rPr lang="en-GB" sz="1200" smtClean="0">
                <a:solidFill>
                  <a:srgbClr val="111166"/>
                </a:solidFill>
              </a:rPr>
              <a:pPr/>
              <a:t>52</a:t>
            </a:fld>
            <a:endParaRPr lang="en-GB" sz="1200" smtClean="0">
              <a:solidFill>
                <a:srgbClr val="111166"/>
              </a:solidFill>
            </a:endParaRPr>
          </a:p>
        </p:txBody>
      </p:sp>
      <p:pic>
        <p:nvPicPr>
          <p:cNvPr id="68613" name="Picture 5" descr="plaatje-8"/>
          <p:cNvPicPr>
            <a:picLocks noChangeAspect="1" noChangeArrowheads="1"/>
          </p:cNvPicPr>
          <p:nvPr/>
        </p:nvPicPr>
        <p:blipFill>
          <a:blip r:embed="rId3">
            <a:extLst>
              <a:ext uri="{28A0092B-C50C-407E-A947-70E740481C1C}">
                <a14:useLocalDpi xmlns:a14="http://schemas.microsoft.com/office/drawing/2010/main" val="0"/>
              </a:ext>
            </a:extLst>
          </a:blip>
          <a:srcRect l="12523" b="10214"/>
          <a:stretch>
            <a:fillRect/>
          </a:stretch>
        </p:blipFill>
        <p:spPr bwMode="auto">
          <a:xfrm>
            <a:off x="2124075" y="981075"/>
            <a:ext cx="6948488"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itel 1"/>
          <p:cNvSpPr>
            <a:spLocks noGrp="1"/>
          </p:cNvSpPr>
          <p:nvPr>
            <p:ph type="title"/>
          </p:nvPr>
        </p:nvSpPr>
        <p:spPr/>
        <p:txBody>
          <a:bodyPr/>
          <a:lstStyle/>
          <a:p>
            <a:endParaRPr lang="en-US" dirty="0" smtClean="0"/>
          </a:p>
        </p:txBody>
      </p:sp>
    </p:spTree>
    <p:extLst>
      <p:ext uri="{BB962C8B-B14F-4D97-AF65-F5344CB8AC3E}">
        <p14:creationId xmlns:p14="http://schemas.microsoft.com/office/powerpoint/2010/main" val="354114911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jdelijke aanduiding voor datum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65539" name="Tijdelijke aanduiding voor voetteks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smtClean="0">
              <a:solidFill>
                <a:srgbClr val="111166"/>
              </a:solidFill>
            </a:endParaRPr>
          </a:p>
        </p:txBody>
      </p:sp>
      <p:sp>
        <p:nvSpPr>
          <p:cNvPr id="65540"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931FB80-9B00-4237-9789-1E6FBE52D7A3}" type="slidenum">
              <a:rPr lang="en-GB" sz="1200" smtClean="0">
                <a:solidFill>
                  <a:srgbClr val="111166"/>
                </a:solidFill>
              </a:rPr>
              <a:pPr/>
              <a:t>53</a:t>
            </a:fld>
            <a:endParaRPr lang="en-GB" sz="1200" smtClean="0">
              <a:solidFill>
                <a:srgbClr val="111166"/>
              </a:solidFill>
            </a:endParaRPr>
          </a:p>
        </p:txBody>
      </p:sp>
      <p:sp>
        <p:nvSpPr>
          <p:cNvPr id="65541" name="Rectangle 2"/>
          <p:cNvSpPr>
            <a:spLocks noChangeArrowheads="1"/>
          </p:cNvSpPr>
          <p:nvPr/>
        </p:nvSpPr>
        <p:spPr bwMode="auto">
          <a:xfrm>
            <a:off x="3148013" y="-19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65542" name="Picture 4" descr="IMG_0820"/>
          <p:cNvPicPr>
            <a:picLocks noChangeAspect="1" noChangeArrowheads="1"/>
          </p:cNvPicPr>
          <p:nvPr/>
        </p:nvPicPr>
        <p:blipFill>
          <a:blip r:embed="rId3">
            <a:extLst>
              <a:ext uri="{28A0092B-C50C-407E-A947-70E740481C1C}">
                <a14:useLocalDpi xmlns:a14="http://schemas.microsoft.com/office/drawing/2010/main" val="0"/>
              </a:ext>
            </a:extLst>
          </a:blip>
          <a:srcRect l="37242" t="47662" r="12929" b="15433"/>
          <a:stretch>
            <a:fillRect/>
          </a:stretch>
        </p:blipFill>
        <p:spPr bwMode="auto">
          <a:xfrm>
            <a:off x="-12700" y="981075"/>
            <a:ext cx="9082088"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Rectangle 9"/>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b="1" i="1" dirty="0">
                <a:solidFill>
                  <a:schemeClr val="tx2"/>
                </a:solidFill>
                <a:latin typeface="Times" charset="0"/>
              </a:rPr>
              <a:t> </a:t>
            </a:r>
            <a:endParaRPr lang="nl-NL" sz="2600" i="1" dirty="0">
              <a:solidFill>
                <a:schemeClr val="tx2"/>
              </a:solidFill>
              <a:latin typeface="Times" charset="0"/>
            </a:endParaRPr>
          </a:p>
        </p:txBody>
      </p:sp>
    </p:spTree>
    <p:extLst>
      <p:ext uri="{BB962C8B-B14F-4D97-AF65-F5344CB8AC3E}">
        <p14:creationId xmlns:p14="http://schemas.microsoft.com/office/powerpoint/2010/main" val="14163436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jdelijke aanduiding voor datum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60419" name="Tijdelijke aanduiding voor voettekst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smtClean="0">
              <a:solidFill>
                <a:srgbClr val="111166"/>
              </a:solidFill>
            </a:endParaRPr>
          </a:p>
        </p:txBody>
      </p:sp>
      <p:sp>
        <p:nvSpPr>
          <p:cNvPr id="60420" name="Tijdelijke aanduiding voor dianummer 7"/>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B4D87892-5448-4BB5-9C14-DDCAC223EC8F}" type="slidenum">
              <a:rPr lang="en-GB" sz="1200" smtClean="0">
                <a:solidFill>
                  <a:srgbClr val="111166"/>
                </a:solidFill>
              </a:rPr>
              <a:pPr/>
              <a:t>54</a:t>
            </a:fld>
            <a:endParaRPr lang="en-GB" sz="1200" smtClean="0">
              <a:solidFill>
                <a:srgbClr val="111166"/>
              </a:solidFill>
            </a:endParaRPr>
          </a:p>
        </p:txBody>
      </p:sp>
      <p:sp>
        <p:nvSpPr>
          <p:cNvPr id="60421" name="Text Box 2"/>
          <p:cNvSpPr txBox="1">
            <a:spLocks noChangeArrowheads="1"/>
          </p:cNvSpPr>
          <p:nvPr/>
        </p:nvSpPr>
        <p:spPr bwMode="auto">
          <a:xfrm>
            <a:off x="1355725" y="1895475"/>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lnSpc>
                <a:spcPct val="100000"/>
              </a:lnSpc>
              <a:spcBef>
                <a:spcPct val="0"/>
              </a:spcBef>
            </a:pPr>
            <a:endParaRPr lang="nl-NL">
              <a:latin typeface="Times New Roman" pitchFamily="18" charset="0"/>
            </a:endParaRPr>
          </a:p>
        </p:txBody>
      </p:sp>
      <p:pic>
        <p:nvPicPr>
          <p:cNvPr id="60422" name="Picture 5" descr="DSC00068"/>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t="8733" b="6967"/>
          <a:stretch>
            <a:fillRect/>
          </a:stretch>
        </p:blipFill>
        <p:spPr>
          <a:xfrm>
            <a:off x="395288" y="1125538"/>
            <a:ext cx="8315325" cy="525621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3" name="Rectangle 7"/>
          <p:cNvSpPr>
            <a:spLocks noChangeArrowheads="1"/>
          </p:cNvSpPr>
          <p:nvPr/>
        </p:nvSpPr>
        <p:spPr bwMode="auto">
          <a:xfrm>
            <a:off x="1143000" y="122238"/>
            <a:ext cx="70294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endParaRPr lang="nl-NL" sz="2600" i="1" dirty="0">
              <a:solidFill>
                <a:schemeClr val="tx2"/>
              </a:solidFill>
              <a:latin typeface="Times" charset="0"/>
            </a:endParaRPr>
          </a:p>
        </p:txBody>
      </p:sp>
    </p:spTree>
    <p:extLst>
      <p:ext uri="{BB962C8B-B14F-4D97-AF65-F5344CB8AC3E}">
        <p14:creationId xmlns:p14="http://schemas.microsoft.com/office/powerpoint/2010/main" val="162752278"/>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smtClean="0">
              <a:solidFill>
                <a:schemeClr val="bg1"/>
              </a:solidFill>
            </a:endParaRPr>
          </a:p>
        </p:txBody>
      </p:sp>
      <p:sp>
        <p:nvSpPr>
          <p:cNvPr id="79875"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smtClean="0">
              <a:solidFill>
                <a:schemeClr val="bg1"/>
              </a:solidFill>
            </a:endParaRPr>
          </a:p>
        </p:txBody>
      </p:sp>
      <p:sp>
        <p:nvSpPr>
          <p:cNvPr id="79876"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272CF76F-67C2-43D9-8634-371E9631348E}" type="slidenum">
              <a:rPr lang="en-GB" sz="1200" smtClean="0">
                <a:solidFill>
                  <a:schemeClr val="bg1"/>
                </a:solidFill>
              </a:rPr>
              <a:pPr/>
              <a:t>55</a:t>
            </a:fld>
            <a:endParaRPr lang="en-GB" sz="1200" smtClean="0">
              <a:solidFill>
                <a:schemeClr val="bg1"/>
              </a:solidFill>
            </a:endParaRPr>
          </a:p>
        </p:txBody>
      </p:sp>
      <p:sp>
        <p:nvSpPr>
          <p:cNvPr id="79877" name="Rectangle 11"/>
          <p:cNvSpPr>
            <a:spLocks noGrp="1" noChangeArrowheads="1"/>
          </p:cNvSpPr>
          <p:nvPr>
            <p:ph type="title"/>
          </p:nvPr>
        </p:nvSpPr>
        <p:spPr>
          <a:xfrm>
            <a:off x="1143000" y="122238"/>
            <a:ext cx="7100888" cy="735012"/>
          </a:xfrm>
        </p:spPr>
        <p:txBody>
          <a:bodyPr/>
          <a:lstStyle/>
          <a:p>
            <a:endParaRPr lang="en-US" dirty="0" smtClean="0"/>
          </a:p>
        </p:txBody>
      </p:sp>
      <p:pic>
        <p:nvPicPr>
          <p:cNvPr id="79878" name="Afbeelding 3"/>
          <p:cNvPicPr>
            <a:picLocks noChangeAspect="1"/>
          </p:cNvPicPr>
          <p:nvPr/>
        </p:nvPicPr>
        <p:blipFill>
          <a:blip r:embed="rId3">
            <a:extLst>
              <a:ext uri="{28A0092B-C50C-407E-A947-70E740481C1C}">
                <a14:useLocalDpi xmlns:a14="http://schemas.microsoft.com/office/drawing/2010/main" val="0"/>
              </a:ext>
            </a:extLst>
          </a:blip>
          <a:srcRect l="6227" t="13020" r="28751" b="27779"/>
          <a:stretch>
            <a:fillRect/>
          </a:stretch>
        </p:blipFill>
        <p:spPr bwMode="auto">
          <a:xfrm>
            <a:off x="611188" y="981075"/>
            <a:ext cx="8026400"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9419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jdelijke aanduiding voor datum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61443"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smtClean="0">
              <a:solidFill>
                <a:srgbClr val="111166"/>
              </a:solidFill>
            </a:endParaRPr>
          </a:p>
        </p:txBody>
      </p:sp>
      <p:sp>
        <p:nvSpPr>
          <p:cNvPr id="61444"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D625A2F5-D71D-4768-9DE4-D286314E6534}" type="slidenum">
              <a:rPr lang="en-GB" sz="1200" smtClean="0">
                <a:solidFill>
                  <a:srgbClr val="111166"/>
                </a:solidFill>
              </a:rPr>
              <a:pPr/>
              <a:t>56</a:t>
            </a:fld>
            <a:endParaRPr lang="en-GB" sz="1200" smtClean="0">
              <a:solidFill>
                <a:srgbClr val="111166"/>
              </a:solidFill>
            </a:endParaRPr>
          </a:p>
        </p:txBody>
      </p:sp>
      <p:sp>
        <p:nvSpPr>
          <p:cNvPr id="61445" name="Rectangle 4"/>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sz="2600" i="1" dirty="0" smtClean="0">
                <a:solidFill>
                  <a:schemeClr val="tx2"/>
                </a:solidFill>
                <a:latin typeface="Times" charset="0"/>
              </a:rPr>
              <a:t>Diagnosen</a:t>
            </a:r>
            <a:endParaRPr lang="nl-NL" sz="2600" i="1" dirty="0">
              <a:solidFill>
                <a:schemeClr val="tx2"/>
              </a:solidFill>
              <a:latin typeface="Times" charset="0"/>
            </a:endParaRPr>
          </a:p>
        </p:txBody>
      </p:sp>
      <p:graphicFrame>
        <p:nvGraphicFramePr>
          <p:cNvPr id="3" name="Tabel 2"/>
          <p:cNvGraphicFramePr>
            <a:graphicFrameLocks noGrp="1"/>
          </p:cNvGraphicFramePr>
          <p:nvPr>
            <p:extLst>
              <p:ext uri="{D42A27DB-BD31-4B8C-83A1-F6EECF244321}">
                <p14:modId xmlns:p14="http://schemas.microsoft.com/office/powerpoint/2010/main" val="1743112428"/>
              </p:ext>
            </p:extLst>
          </p:nvPr>
        </p:nvGraphicFramePr>
        <p:xfrm>
          <a:off x="467544" y="1412776"/>
          <a:ext cx="7992888" cy="3139440"/>
        </p:xfrm>
        <a:graphic>
          <a:graphicData uri="http://schemas.openxmlformats.org/drawingml/2006/table">
            <a:tbl>
              <a:tblPr firstRow="1" bandRow="1">
                <a:tableStyleId>{5C22544A-7EE6-4342-B048-85BDC9FD1C3A}</a:tableStyleId>
              </a:tblPr>
              <a:tblGrid>
                <a:gridCol w="6336704"/>
                <a:gridCol w="1656184"/>
              </a:tblGrid>
              <a:tr h="370840">
                <a:tc>
                  <a:txBody>
                    <a:bodyPr/>
                    <a:lstStyle/>
                    <a:p>
                      <a:r>
                        <a:rPr lang="en-US" u="sng" dirty="0" smtClean="0">
                          <a:cs typeface="Times New Roman" pitchFamily="18" charset="0"/>
                        </a:rPr>
                        <a:t>Diagnose</a:t>
                      </a:r>
                      <a:endParaRPr lang="nl-NL" dirty="0"/>
                    </a:p>
                  </a:txBody>
                  <a:tcPr/>
                </a:tc>
                <a:tc>
                  <a:txBody>
                    <a:bodyPr/>
                    <a:lstStyle/>
                    <a:p>
                      <a:r>
                        <a:rPr lang="en-US" u="sng" dirty="0" err="1" smtClean="0">
                          <a:cs typeface="Times New Roman" pitchFamily="18" charset="0"/>
                        </a:rPr>
                        <a:t>Graad</a:t>
                      </a:r>
                      <a:endParaRPr lang="nl-NL" dirty="0"/>
                    </a:p>
                  </a:txBody>
                  <a:tcPr/>
                </a:tc>
              </a:tr>
              <a:tr h="370840">
                <a:tc>
                  <a:txBody>
                    <a:bodyPr/>
                    <a:lstStyle/>
                    <a:p>
                      <a:r>
                        <a:rPr lang="nl-NL" dirty="0" err="1" smtClean="0">
                          <a:solidFill>
                            <a:schemeClr val="tx2"/>
                          </a:solidFill>
                          <a:latin typeface="+mn-lt"/>
                          <a:ea typeface="Arial Unicode MS" pitchFamily="34" charset="-128"/>
                          <a:cs typeface="Arial Unicode MS" pitchFamily="34" charset="-128"/>
                        </a:rPr>
                        <a:t>papulopustulaire</a:t>
                      </a:r>
                      <a:r>
                        <a:rPr lang="nl-NL" dirty="0" smtClean="0">
                          <a:solidFill>
                            <a:schemeClr val="tx2"/>
                          </a:solidFill>
                          <a:latin typeface="+mn-lt"/>
                          <a:ea typeface="Arial Unicode MS" pitchFamily="34" charset="-128"/>
                          <a:cs typeface="Arial Unicode MS" pitchFamily="34" charset="-128"/>
                        </a:rPr>
                        <a:t> </a:t>
                      </a:r>
                      <a:r>
                        <a:rPr lang="nl-NL" dirty="0" err="1" smtClean="0">
                          <a:solidFill>
                            <a:schemeClr val="tx2"/>
                          </a:solidFill>
                          <a:latin typeface="+mn-lt"/>
                          <a:ea typeface="Arial Unicode MS" pitchFamily="34" charset="-128"/>
                          <a:cs typeface="Arial Unicode MS" pitchFamily="34" charset="-128"/>
                        </a:rPr>
                        <a:t>rash</a:t>
                      </a:r>
                      <a:r>
                        <a:rPr lang="nl-NL" dirty="0" smtClean="0">
                          <a:solidFill>
                            <a:schemeClr val="tx2"/>
                          </a:solidFill>
                          <a:latin typeface="+mn-lt"/>
                          <a:ea typeface="Arial Unicode MS" pitchFamily="34" charset="-128"/>
                          <a:cs typeface="Arial Unicode MS" pitchFamily="34" charset="-128"/>
                        </a:rPr>
                        <a:t> </a:t>
                      </a:r>
                    </a:p>
                    <a:p>
                      <a:r>
                        <a:rPr lang="nl-NL" dirty="0" smtClean="0">
                          <a:solidFill>
                            <a:schemeClr val="tx2"/>
                          </a:solidFill>
                          <a:latin typeface="+mn-lt"/>
                          <a:ea typeface="Arial Unicode MS" pitchFamily="34" charset="-128"/>
                          <a:cs typeface="Arial Unicode MS" pitchFamily="34" charset="-128"/>
                        </a:rPr>
                        <a:t>(met ernstige jeuk; geen infectie, vervellingen, ulceraties;</a:t>
                      </a:r>
                      <a:r>
                        <a:rPr lang="nl-NL" dirty="0" smtClean="0">
                          <a:solidFill>
                            <a:schemeClr val="tx2"/>
                          </a:solidFill>
                          <a:latin typeface="+mn-lt"/>
                          <a:cs typeface="Times New Roman" pitchFamily="18" charset="0"/>
                        </a:rPr>
                        <a:t> </a:t>
                      </a:r>
                      <a:r>
                        <a:rPr lang="nl-NL" dirty="0" smtClean="0">
                          <a:solidFill>
                            <a:schemeClr val="tx2"/>
                          </a:solidFill>
                          <a:latin typeface="+mn-lt"/>
                          <a:ea typeface="Arial Unicode MS" pitchFamily="34" charset="-128"/>
                          <a:cs typeface="Arial Unicode MS" pitchFamily="34" charset="-128"/>
                        </a:rPr>
                        <a:t>uitslag is niet aanwezig in gelaat, wel op ledematen)</a:t>
                      </a:r>
                      <a:endParaRPr lang="nl-NL" dirty="0">
                        <a:solidFill>
                          <a:schemeClr val="tx2"/>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solidFill>
                            <a:schemeClr val="tx2"/>
                          </a:solidFill>
                          <a:latin typeface="+mn-lt"/>
                          <a:ea typeface="Arial Unicode MS" pitchFamily="34" charset="-128"/>
                          <a:cs typeface="Arial Unicode MS" pitchFamily="34" charset="-128"/>
                        </a:rPr>
                        <a:t>3 (B)</a:t>
                      </a:r>
                    </a:p>
                    <a:p>
                      <a:endParaRPr lang="nl-NL" dirty="0">
                        <a:solidFill>
                          <a:schemeClr val="tx2"/>
                        </a:solidFill>
                        <a:latin typeface="+mn-lt"/>
                      </a:endParaRPr>
                    </a:p>
                  </a:txBody>
                  <a:tcPr/>
                </a:tc>
              </a:tr>
              <a:tr h="370840">
                <a:tc>
                  <a:txBody>
                    <a:bodyPr/>
                    <a:lstStyle/>
                    <a:p>
                      <a:r>
                        <a:rPr lang="nl-NL" dirty="0" smtClean="0">
                          <a:solidFill>
                            <a:schemeClr val="tx2"/>
                          </a:solidFill>
                          <a:latin typeface="+mn-lt"/>
                          <a:cs typeface="Times New Roman" pitchFamily="18" charset="0"/>
                        </a:rPr>
                        <a:t>infectie</a:t>
                      </a:r>
                      <a:endParaRPr lang="nl-NL" dirty="0">
                        <a:solidFill>
                          <a:schemeClr val="tx2"/>
                        </a:solidFill>
                        <a:latin typeface="+mn-lt"/>
                      </a:endParaRPr>
                    </a:p>
                  </a:txBody>
                  <a:tcPr/>
                </a:tc>
                <a:tc>
                  <a:txBody>
                    <a:bodyPr/>
                    <a:lstStyle/>
                    <a:p>
                      <a:r>
                        <a:rPr lang="en-US" dirty="0" err="1" smtClean="0">
                          <a:solidFill>
                            <a:schemeClr val="tx2"/>
                          </a:solidFill>
                          <a:latin typeface="+mn-lt"/>
                        </a:rPr>
                        <a:t>ja</a:t>
                      </a:r>
                      <a:endParaRPr lang="nl-NL" dirty="0">
                        <a:solidFill>
                          <a:schemeClr val="tx2"/>
                        </a:solidFill>
                        <a:latin typeface="+mn-lt"/>
                      </a:endParaRPr>
                    </a:p>
                  </a:txBody>
                  <a:tcPr/>
                </a:tc>
              </a:tr>
              <a:tr h="370840">
                <a:tc>
                  <a:txBody>
                    <a:bodyPr/>
                    <a:lstStyle/>
                    <a:p>
                      <a:r>
                        <a:rPr lang="nl-NL" dirty="0" smtClean="0">
                          <a:solidFill>
                            <a:schemeClr val="tx2"/>
                          </a:solidFill>
                          <a:latin typeface="+mn-lt"/>
                          <a:cs typeface="Times New Roman" pitchFamily="18" charset="0"/>
                        </a:rPr>
                        <a:t>fissuren</a:t>
                      </a:r>
                      <a:endParaRPr lang="nl-NL" dirty="0">
                        <a:solidFill>
                          <a:schemeClr val="tx2"/>
                        </a:solidFill>
                        <a:latin typeface="+mn-lt"/>
                      </a:endParaRPr>
                    </a:p>
                  </a:txBody>
                  <a:tcPr/>
                </a:tc>
                <a:tc>
                  <a:txBody>
                    <a:bodyPr/>
                    <a:lstStyle/>
                    <a:p>
                      <a:r>
                        <a:rPr lang="en-US" dirty="0" smtClean="0">
                          <a:solidFill>
                            <a:schemeClr val="tx2"/>
                          </a:solidFill>
                          <a:latin typeface="+mn-lt"/>
                        </a:rPr>
                        <a:t>3</a:t>
                      </a:r>
                      <a:endParaRPr lang="nl-NL" dirty="0">
                        <a:solidFill>
                          <a:schemeClr val="tx2"/>
                        </a:solidFill>
                        <a:latin typeface="+mn-lt"/>
                      </a:endParaRPr>
                    </a:p>
                  </a:txBody>
                  <a:tcPr/>
                </a:tc>
              </a:tr>
              <a:tr h="370840">
                <a:tc>
                  <a:txBody>
                    <a:bodyPr/>
                    <a:lstStyle/>
                    <a:p>
                      <a:r>
                        <a:rPr lang="en-US" dirty="0" err="1" smtClean="0">
                          <a:solidFill>
                            <a:schemeClr val="tx2"/>
                          </a:solidFill>
                          <a:latin typeface="+mn-lt"/>
                          <a:cs typeface="Times New Roman" pitchFamily="18" charset="0"/>
                        </a:rPr>
                        <a:t>blefaritis</a:t>
                      </a:r>
                      <a:r>
                        <a:rPr lang="en-US" dirty="0" smtClean="0">
                          <a:solidFill>
                            <a:schemeClr val="tx2"/>
                          </a:solidFill>
                          <a:latin typeface="+mn-lt"/>
                          <a:cs typeface="Times New Roman" pitchFamily="18" charset="0"/>
                        </a:rPr>
                        <a:t>/</a:t>
                      </a:r>
                      <a:r>
                        <a:rPr lang="en-US" dirty="0" err="1" smtClean="0">
                          <a:solidFill>
                            <a:schemeClr val="tx2"/>
                          </a:solidFill>
                          <a:latin typeface="+mn-lt"/>
                          <a:cs typeface="Times New Roman" pitchFamily="18" charset="0"/>
                        </a:rPr>
                        <a:t>meibomitis</a:t>
                      </a:r>
                      <a:endParaRPr lang="nl-NL" dirty="0">
                        <a:solidFill>
                          <a:schemeClr val="tx2"/>
                        </a:solidFill>
                        <a:latin typeface="+mn-lt"/>
                      </a:endParaRPr>
                    </a:p>
                  </a:txBody>
                  <a:tcPr/>
                </a:tc>
                <a:tc>
                  <a:txBody>
                    <a:bodyPr/>
                    <a:lstStyle/>
                    <a:p>
                      <a:r>
                        <a:rPr lang="en-US" dirty="0" err="1" smtClean="0">
                          <a:solidFill>
                            <a:schemeClr val="tx2"/>
                          </a:solidFill>
                          <a:latin typeface="+mn-lt"/>
                        </a:rPr>
                        <a:t>ja</a:t>
                      </a:r>
                      <a:endParaRPr lang="nl-NL" dirty="0">
                        <a:solidFill>
                          <a:schemeClr val="tx2"/>
                        </a:solidFill>
                        <a:latin typeface="+mn-lt"/>
                      </a:endParaRPr>
                    </a:p>
                  </a:txBody>
                  <a:tcPr/>
                </a:tc>
              </a:tr>
              <a:tr h="370840">
                <a:tc>
                  <a:txBody>
                    <a:bodyPr/>
                    <a:lstStyle/>
                    <a:p>
                      <a:r>
                        <a:rPr lang="nl-NL" dirty="0" smtClean="0">
                          <a:solidFill>
                            <a:schemeClr val="tx2"/>
                          </a:solidFill>
                          <a:latin typeface="+mn-lt"/>
                          <a:cs typeface="Times New Roman" pitchFamily="18" charset="0"/>
                        </a:rPr>
                        <a:t>paronychia</a:t>
                      </a:r>
                      <a:endParaRPr lang="nl-NL" dirty="0">
                        <a:solidFill>
                          <a:schemeClr val="tx2"/>
                        </a:solidFill>
                        <a:latin typeface="+mn-lt"/>
                      </a:endParaRPr>
                    </a:p>
                  </a:txBody>
                  <a:tcPr/>
                </a:tc>
                <a:tc>
                  <a:txBody>
                    <a:bodyPr/>
                    <a:lstStyle/>
                    <a:p>
                      <a:r>
                        <a:rPr lang="en-US" dirty="0" smtClean="0">
                          <a:solidFill>
                            <a:schemeClr val="tx2"/>
                          </a:solidFill>
                          <a:latin typeface="+mn-lt"/>
                        </a:rPr>
                        <a:t>2</a:t>
                      </a:r>
                      <a:endParaRPr lang="nl-NL" dirty="0">
                        <a:solidFill>
                          <a:schemeClr val="tx2"/>
                        </a:solidFill>
                        <a:latin typeface="+mn-lt"/>
                      </a:endParaRPr>
                    </a:p>
                  </a:txBody>
                  <a:tcPr/>
                </a:tc>
              </a:tr>
              <a:tr h="370840">
                <a:tc>
                  <a:txBody>
                    <a:bodyPr/>
                    <a:lstStyle/>
                    <a:p>
                      <a:r>
                        <a:rPr lang="nl-NL" dirty="0" smtClean="0">
                          <a:solidFill>
                            <a:schemeClr val="tx2"/>
                          </a:solidFill>
                          <a:latin typeface="+mn-lt"/>
                          <a:cs typeface="Times New Roman" pitchFamily="18" charset="0"/>
                        </a:rPr>
                        <a:t>HRQoL</a:t>
                      </a:r>
                      <a:endParaRPr lang="nl-NL" dirty="0">
                        <a:solidFill>
                          <a:schemeClr val="tx2"/>
                        </a:solidFill>
                        <a:latin typeface="+mn-lt"/>
                      </a:endParaRPr>
                    </a:p>
                  </a:txBody>
                  <a:tcPr/>
                </a:tc>
                <a:tc>
                  <a:txBody>
                    <a:bodyPr/>
                    <a:lstStyle/>
                    <a:p>
                      <a:r>
                        <a:rPr lang="nl-NL" dirty="0" smtClean="0">
                          <a:solidFill>
                            <a:schemeClr val="tx2"/>
                          </a:solidFill>
                          <a:latin typeface="+mn-lt"/>
                          <a:cs typeface="Times New Roman" pitchFamily="18" charset="0"/>
                        </a:rPr>
                        <a:t>verlaagd</a:t>
                      </a:r>
                      <a:endParaRPr lang="nl-NL" dirty="0">
                        <a:solidFill>
                          <a:schemeClr val="tx2"/>
                        </a:solidFill>
                        <a:latin typeface="+mn-lt"/>
                      </a:endParaRPr>
                    </a:p>
                  </a:txBody>
                  <a:tcPr/>
                </a:tc>
              </a:tr>
            </a:tbl>
          </a:graphicData>
        </a:graphic>
      </p:graphicFrame>
    </p:spTree>
    <p:extLst>
      <p:ext uri="{BB962C8B-B14F-4D97-AF65-F5344CB8AC3E}">
        <p14:creationId xmlns:p14="http://schemas.microsoft.com/office/powerpoint/2010/main" val="6939341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57338"/>
            <a:ext cx="9144000" cy="3733800"/>
          </a:xfrm>
        </p:spPr>
        <p:txBody>
          <a:bodyPr/>
          <a:lstStyle/>
          <a:p>
            <a:pPr eaLnBrk="1" hangingPunct="1">
              <a:lnSpc>
                <a:spcPct val="90000"/>
              </a:lnSpc>
            </a:pPr>
            <a:r>
              <a:rPr lang="nl-NL" sz="4400" dirty="0" err="1" smtClean="0">
                <a:solidFill>
                  <a:schemeClr val="tx2"/>
                </a:solidFill>
                <a:cs typeface="Times New Roman" pitchFamily="18" charset="0"/>
              </a:rPr>
              <a:t>Rash</a:t>
            </a:r>
            <a:r>
              <a:rPr lang="nl-NL" sz="4400" dirty="0" smtClean="0">
                <a:solidFill>
                  <a:schemeClr val="tx2"/>
                </a:solidFill>
                <a:cs typeface="Times New Roman" pitchFamily="18" charset="0"/>
              </a:rPr>
              <a:t/>
            </a:r>
            <a:br>
              <a:rPr lang="nl-NL" sz="4400" dirty="0" smtClean="0">
                <a:solidFill>
                  <a:schemeClr val="tx2"/>
                </a:solidFill>
                <a:cs typeface="Times New Roman" pitchFamily="18" charset="0"/>
              </a:rPr>
            </a:br>
            <a:r>
              <a:rPr lang="nl-NL" sz="2800" dirty="0" smtClean="0">
                <a:solidFill>
                  <a:schemeClr val="tx2"/>
                </a:solidFill>
                <a:cs typeface="Times New Roman" pitchFamily="18" charset="0"/>
              </a:rPr>
              <a:t>(</a:t>
            </a:r>
            <a:r>
              <a:rPr lang="nl-NL" sz="2800" dirty="0" err="1" smtClean="0">
                <a:solidFill>
                  <a:schemeClr val="tx2"/>
                </a:solidFill>
                <a:cs typeface="Times New Roman" pitchFamily="18" charset="0"/>
              </a:rPr>
              <a:t>maculopapulair</a:t>
            </a:r>
            <a:r>
              <a:rPr lang="nl-NL" sz="2800" dirty="0" smtClean="0">
                <a:solidFill>
                  <a:schemeClr val="tx2"/>
                </a:solidFill>
                <a:cs typeface="Times New Roman" pitchFamily="18" charset="0"/>
              </a:rPr>
              <a:t> - </a:t>
            </a:r>
            <a:r>
              <a:rPr lang="nl-NL" sz="2800" dirty="0" err="1" smtClean="0">
                <a:solidFill>
                  <a:schemeClr val="tx2"/>
                </a:solidFill>
                <a:cs typeface="Times New Roman" pitchFamily="18" charset="0"/>
              </a:rPr>
              <a:t>papulopuatulair</a:t>
            </a:r>
            <a:r>
              <a:rPr lang="nl-NL" sz="2800" dirty="0" smtClean="0">
                <a:solidFill>
                  <a:schemeClr val="tx2"/>
                </a:solidFill>
                <a:cs typeface="Times New Roman" pitchFamily="18" charset="0"/>
              </a:rPr>
              <a:t>)</a:t>
            </a:r>
          </a:p>
        </p:txBody>
      </p:sp>
    </p:spTree>
    <p:extLst>
      <p:ext uri="{BB962C8B-B14F-4D97-AF65-F5344CB8AC3E}">
        <p14:creationId xmlns:p14="http://schemas.microsoft.com/office/powerpoint/2010/main" val="2195293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84995"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0A9ACD51-04DA-45A9-A683-8FFAEE83EBC9}" type="slidenum">
              <a:rPr lang="en-GB" sz="1200" smtClean="0">
                <a:solidFill>
                  <a:srgbClr val="111166"/>
                </a:solidFill>
              </a:rPr>
              <a:pPr/>
              <a:t>58</a:t>
            </a:fld>
            <a:endParaRPr lang="en-GB" sz="1200" smtClean="0">
              <a:solidFill>
                <a:srgbClr val="111166"/>
              </a:solidFill>
            </a:endParaRPr>
          </a:p>
        </p:txBody>
      </p:sp>
      <p:sp>
        <p:nvSpPr>
          <p:cNvPr id="84996" name="Rectangle 2"/>
          <p:cNvSpPr>
            <a:spLocks noGrp="1" noChangeArrowheads="1"/>
          </p:cNvSpPr>
          <p:nvPr>
            <p:ph type="body" idx="1"/>
          </p:nvPr>
        </p:nvSpPr>
        <p:spPr>
          <a:xfrm>
            <a:off x="276225" y="954088"/>
            <a:ext cx="8591550" cy="5543550"/>
          </a:xfrm>
        </p:spPr>
        <p:txBody>
          <a:bodyPr/>
          <a:lstStyle/>
          <a:p>
            <a:pPr>
              <a:lnSpc>
                <a:spcPct val="100000"/>
              </a:lnSpc>
              <a:buFontTx/>
              <a:buNone/>
            </a:pPr>
            <a:r>
              <a:rPr lang="nl-NL" sz="1400" b="1" u="sng" dirty="0" smtClean="0"/>
              <a:t>2. HOUD DE HUID GEHYDRATEERD:</a:t>
            </a:r>
          </a:p>
          <a:p>
            <a:pPr>
              <a:lnSpc>
                <a:spcPct val="100000"/>
              </a:lnSpc>
            </a:pPr>
            <a:r>
              <a:rPr lang="nl-NL" sz="1600" dirty="0" smtClean="0"/>
              <a:t>vermijd blootstelling water:	korte, lauwwarme douches, afwassen met handschoenen </a:t>
            </a:r>
          </a:p>
          <a:p>
            <a:pPr>
              <a:lnSpc>
                <a:spcPct val="100000"/>
              </a:lnSpc>
            </a:pPr>
            <a:r>
              <a:rPr lang="nl-NL" sz="1600" dirty="0" smtClean="0"/>
              <a:t>vermijd stevig wrijven: 	aanbrengen van lotion, massage</a:t>
            </a:r>
          </a:p>
          <a:p>
            <a:pPr>
              <a:lnSpc>
                <a:spcPct val="100000"/>
              </a:lnSpc>
            </a:pPr>
            <a:r>
              <a:rPr lang="nl-NL" sz="1600" dirty="0" smtClean="0"/>
              <a:t>vermijd trauma handen/voeten:</a:t>
            </a:r>
            <a:br>
              <a:rPr lang="nl-NL" sz="1600" dirty="0" smtClean="0"/>
            </a:br>
            <a:r>
              <a:rPr lang="nl-NL" sz="1600" dirty="0" smtClean="0"/>
              <a:t>vermijd druk handen:	tuin/huishoudelijk gereedschap </a:t>
            </a:r>
            <a:br>
              <a:rPr lang="nl-NL" sz="1600" dirty="0" smtClean="0"/>
            </a:br>
            <a:r>
              <a:rPr lang="nl-NL" sz="1600" dirty="0" smtClean="0"/>
              <a:t>vermijd druk voeten:	joggen, aerobics, wandelen, springen, strakke schoenen, hoge 			hakken: goed passend schoeisel, katoenen sokken, 				schok dempende inlegzolen </a:t>
            </a:r>
          </a:p>
          <a:p>
            <a:pPr>
              <a:lnSpc>
                <a:spcPct val="100000"/>
              </a:lnSpc>
            </a:pPr>
            <a:r>
              <a:rPr lang="nl-NL" sz="1600" dirty="0" smtClean="0"/>
              <a:t>temperatuur:		uitgebalanceerd klimaat; voorkom extreme schommelingen, </a:t>
            </a:r>
          </a:p>
          <a:p>
            <a:pPr>
              <a:lnSpc>
                <a:spcPct val="100000"/>
              </a:lnSpc>
            </a:pPr>
            <a:r>
              <a:rPr lang="nl-NL" sz="1600" dirty="0" smtClean="0"/>
              <a:t>douchegel/doucheolie:	mild, hydraterend, </a:t>
            </a:r>
            <a:r>
              <a:rPr lang="nl-NL" sz="1600" dirty="0" err="1" smtClean="0"/>
              <a:t>ongeparfumeerd</a:t>
            </a:r>
            <a:endParaRPr lang="nl-NL" sz="1600" dirty="0" smtClean="0"/>
          </a:p>
          <a:p>
            <a:pPr>
              <a:lnSpc>
                <a:spcPct val="100000"/>
              </a:lnSpc>
            </a:pPr>
            <a:r>
              <a:rPr lang="nl-NL" sz="1600" dirty="0" smtClean="0">
                <a:solidFill>
                  <a:srgbClr val="FF0000"/>
                </a:solidFill>
              </a:rPr>
              <a:t>hydraterende crème:	</a:t>
            </a:r>
            <a:r>
              <a:rPr lang="nl-NL" sz="1600" dirty="0" err="1" smtClean="0">
                <a:solidFill>
                  <a:srgbClr val="FF0000"/>
                </a:solidFill>
              </a:rPr>
              <a:t>ongeparfumeerd</a:t>
            </a:r>
            <a:r>
              <a:rPr lang="nl-NL" sz="1600" dirty="0" smtClean="0">
                <a:solidFill>
                  <a:srgbClr val="FF0000"/>
                </a:solidFill>
              </a:rPr>
              <a:t> vanaf start behandeling</a:t>
            </a:r>
            <a:r>
              <a:rPr lang="nl-NL" sz="1600" dirty="0" smtClean="0"/>
              <a:t/>
            </a:r>
            <a:br>
              <a:rPr lang="nl-NL" sz="1600" dirty="0" smtClean="0"/>
            </a:br>
            <a:r>
              <a:rPr lang="nl-NL" sz="1600" dirty="0" smtClean="0"/>
              <a:t>			</a:t>
            </a:r>
            <a:r>
              <a:rPr lang="nl-NL" sz="1600" u="sng" dirty="0" smtClean="0"/>
              <a:t>&gt;</a:t>
            </a:r>
            <a:r>
              <a:rPr lang="nl-NL" sz="1600" dirty="0" smtClean="0"/>
              <a:t> 2 x p.d. (</a:t>
            </a:r>
            <a:r>
              <a:rPr lang="nl-NL" sz="1600" dirty="0" err="1" smtClean="0"/>
              <a:t>eucerine</a:t>
            </a:r>
            <a:r>
              <a:rPr lang="nl-NL" sz="1600" dirty="0" smtClean="0"/>
              <a:t>, </a:t>
            </a:r>
            <a:r>
              <a:rPr lang="nl-NL" sz="1600" dirty="0" err="1" smtClean="0"/>
              <a:t>cetaphil</a:t>
            </a:r>
            <a:r>
              <a:rPr lang="nl-NL" sz="1600" dirty="0" smtClean="0"/>
              <a:t>, </a:t>
            </a:r>
            <a:r>
              <a:rPr lang="nl-NL" sz="1600" dirty="0" err="1" smtClean="0"/>
              <a:t>aquaderm</a:t>
            </a:r>
            <a:r>
              <a:rPr lang="nl-NL" sz="1600" dirty="0" smtClean="0"/>
              <a:t>, </a:t>
            </a:r>
            <a:r>
              <a:rPr lang="nl-NL" sz="1600" dirty="0" err="1" smtClean="0"/>
              <a:t>bepanthen</a:t>
            </a:r>
            <a:r>
              <a:rPr lang="nl-NL" sz="1600" dirty="0" smtClean="0"/>
              <a:t>) </a:t>
            </a:r>
          </a:p>
          <a:p>
            <a:pPr>
              <a:lnSpc>
                <a:spcPct val="100000"/>
              </a:lnSpc>
            </a:pPr>
            <a:r>
              <a:rPr lang="nl-NL" sz="1600" dirty="0" smtClean="0"/>
              <a:t>bescherm tegen zon:	zonnebrand, hoed, kleding</a:t>
            </a:r>
          </a:p>
          <a:p>
            <a:pPr>
              <a:lnSpc>
                <a:spcPct val="100000"/>
              </a:lnSpc>
            </a:pPr>
            <a:r>
              <a:rPr lang="nl-NL" sz="1600" dirty="0" smtClean="0"/>
              <a:t>camouflerende make-up:	op waterbasis (dermatoloog)</a:t>
            </a:r>
          </a:p>
          <a:p>
            <a:pPr>
              <a:lnSpc>
                <a:spcPct val="100000"/>
              </a:lnSpc>
            </a:pPr>
            <a:r>
              <a:rPr lang="nl-NL" sz="1600" dirty="0" smtClean="0"/>
              <a:t>make-up reiniger: 	huidvriendelijk, vloeibaar </a:t>
            </a:r>
          </a:p>
          <a:p>
            <a:pPr>
              <a:lnSpc>
                <a:spcPct val="100000"/>
              </a:lnSpc>
            </a:pPr>
            <a:r>
              <a:rPr lang="nl-NL" sz="1600" dirty="0" smtClean="0"/>
              <a:t>eeltlaag: 		pedicure/manicure </a:t>
            </a:r>
          </a:p>
          <a:p>
            <a:pPr>
              <a:lnSpc>
                <a:spcPct val="100000"/>
              </a:lnSpc>
            </a:pPr>
            <a:r>
              <a:rPr lang="nl-NL" sz="1600" dirty="0" smtClean="0"/>
              <a:t>nagels: 			geen nagels bijten of kunstnagels</a:t>
            </a:r>
          </a:p>
          <a:p>
            <a:pPr>
              <a:lnSpc>
                <a:spcPct val="100000"/>
              </a:lnSpc>
            </a:pPr>
            <a:r>
              <a:rPr lang="nl-NL" sz="1600" dirty="0" smtClean="0">
                <a:solidFill>
                  <a:srgbClr val="FF0000"/>
                </a:solidFill>
              </a:rPr>
              <a:t>slijmvliezen:		mondspoelingen met zout</a:t>
            </a:r>
          </a:p>
          <a:p>
            <a:pPr>
              <a:lnSpc>
                <a:spcPct val="100000"/>
              </a:lnSpc>
            </a:pPr>
            <a:r>
              <a:rPr lang="nl-NL" sz="1600" dirty="0" smtClean="0">
                <a:solidFill>
                  <a:srgbClr val="FF0000"/>
                </a:solidFill>
              </a:rPr>
              <a:t>infecties:		trauma voorkomen (profylactisch AB???)</a:t>
            </a:r>
          </a:p>
        </p:txBody>
      </p:sp>
      <p:sp>
        <p:nvSpPr>
          <p:cNvPr id="84997" name="Rectangle 3"/>
          <p:cNvSpPr>
            <a:spLocks noChangeArrowheads="1"/>
          </p:cNvSpPr>
          <p:nvPr/>
        </p:nvSpPr>
        <p:spPr bwMode="auto">
          <a:xfrm>
            <a:off x="1143000" y="122238"/>
            <a:ext cx="70294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eaLnBrk="0" hangingPunct="0">
              <a:lnSpc>
                <a:spcPct val="96000"/>
              </a:lnSpc>
              <a:spcBef>
                <a:spcPct val="0"/>
              </a:spcBef>
            </a:pPr>
            <a:r>
              <a:rPr lang="nl-NL" sz="2600" i="1" dirty="0" smtClean="0">
                <a:solidFill>
                  <a:srgbClr val="111166"/>
                </a:solidFill>
                <a:latin typeface="Times" charset="0"/>
              </a:rPr>
              <a:t>Huid: preventieve maatregelen</a:t>
            </a:r>
            <a:endParaRPr lang="nl-NL" sz="2600" i="1" dirty="0">
              <a:solidFill>
                <a:srgbClr val="111166"/>
              </a:solidFill>
              <a:latin typeface="Times" charset="0"/>
            </a:endParaRPr>
          </a:p>
        </p:txBody>
      </p:sp>
      <p:sp>
        <p:nvSpPr>
          <p:cNvPr id="84998" name="Tijdelijke aanduiding voor voettekst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smtClean="0">
              <a:solidFill>
                <a:srgbClr val="111166"/>
              </a:solidFill>
            </a:endParaRPr>
          </a:p>
        </p:txBody>
      </p:sp>
      <p:sp>
        <p:nvSpPr>
          <p:cNvPr id="84999" name="Rechthoek 1"/>
          <p:cNvSpPr>
            <a:spLocks noChangeArrowheads="1"/>
          </p:cNvSpPr>
          <p:nvPr/>
        </p:nvSpPr>
        <p:spPr bwMode="auto">
          <a:xfrm>
            <a:off x="4572000" y="6237288"/>
            <a:ext cx="4572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10000"/>
              </a:lnSpc>
            </a:pPr>
            <a:r>
              <a:rPr lang="nl-NL" sz="1600"/>
              <a:t>Consensus MASCC Skin toxicity study group</a:t>
            </a:r>
          </a:p>
        </p:txBody>
      </p:sp>
    </p:spTree>
    <p:extLst>
      <p:ext uri="{BB962C8B-B14F-4D97-AF65-F5344CB8AC3E}">
        <p14:creationId xmlns:p14="http://schemas.microsoft.com/office/powerpoint/2010/main" val="225949351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21507"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21508"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fld id="{2BB4852B-3600-42FA-90A9-61135FA1ECF7}" type="slidenum">
              <a:rPr lang="en-GB" sz="1200">
                <a:solidFill>
                  <a:schemeClr val="bg1"/>
                </a:solidFill>
              </a:rPr>
              <a:pPr/>
              <a:t>59</a:t>
            </a:fld>
            <a:endParaRPr lang="en-GB" sz="1200">
              <a:solidFill>
                <a:schemeClr val="bg1"/>
              </a:solidFill>
            </a:endParaRPr>
          </a:p>
        </p:txBody>
      </p:sp>
      <p:grpSp>
        <p:nvGrpSpPr>
          <p:cNvPr id="21509" name="Group 2"/>
          <p:cNvGrpSpPr>
            <a:grpSpLocks/>
          </p:cNvGrpSpPr>
          <p:nvPr/>
        </p:nvGrpSpPr>
        <p:grpSpPr bwMode="auto">
          <a:xfrm>
            <a:off x="38101" y="1033463"/>
            <a:ext cx="7696200" cy="5029200"/>
            <a:chOff x="0" y="935"/>
            <a:chExt cx="5709" cy="2875"/>
          </a:xfrm>
        </p:grpSpPr>
        <p:pic>
          <p:nvPicPr>
            <p:cNvPr id="215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35"/>
              <a:ext cx="2761" cy="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 y="981"/>
              <a:ext cx="2965" cy="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10" name="Rectangle 5"/>
          <p:cNvSpPr>
            <a:spLocks noChangeArrowheads="1"/>
          </p:cNvSpPr>
          <p:nvPr/>
        </p:nvSpPr>
        <p:spPr bwMode="auto">
          <a:xfrm>
            <a:off x="457200" y="531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ctr"/>
          <a:lstStyle/>
          <a:p>
            <a:pPr marL="17462" indent="-17462" defTabSz="642905" eaLnBrk="0" hangingPunct="0"/>
            <a:endParaRPr lang="nl-NL" sz="2200">
              <a:solidFill>
                <a:schemeClr val="accent2"/>
              </a:solidFill>
            </a:endParaRPr>
          </a:p>
        </p:txBody>
      </p:sp>
      <p:sp>
        <p:nvSpPr>
          <p:cNvPr id="21511" name="Rectangle 3"/>
          <p:cNvSpPr>
            <a:spLocks noChangeArrowheads="1"/>
          </p:cNvSpPr>
          <p:nvPr/>
        </p:nvSpPr>
        <p:spPr bwMode="auto">
          <a:xfrm>
            <a:off x="3708401" y="1052513"/>
            <a:ext cx="5040313" cy="5111750"/>
          </a:xfrm>
          <a:prstGeom prst="rect">
            <a:avLst/>
          </a:prstGeom>
          <a:solidFill>
            <a:schemeClr val="tx1"/>
          </a:solidFill>
          <a:ln w="57150">
            <a:solidFill>
              <a:schemeClr val="tx2"/>
            </a:solidFill>
            <a:miter lim="800000"/>
            <a:headEnd/>
            <a:tailEnd/>
          </a:ln>
        </p:spPr>
        <p:txBody>
          <a:bodyPr lIns="91430" tIns="45716" rIns="91430" bIns="45716"/>
          <a:lstStyle/>
          <a:p>
            <a:pPr marL="290498" indent="-112707" defTabSz="179379"/>
            <a:endParaRPr lang="nl-NL" sz="1000">
              <a:solidFill>
                <a:schemeClr val="tx2"/>
              </a:solidFill>
              <a:latin typeface="ArialNarrow"/>
            </a:endParaRPr>
          </a:p>
          <a:p>
            <a:pPr marL="290498" indent="-112707" defTabSz="179379"/>
            <a:r>
              <a:rPr lang="nl-NL" sz="2000" u="sng">
                <a:solidFill>
                  <a:schemeClr val="tx2"/>
                </a:solidFill>
                <a:latin typeface="Arial Narrow" pitchFamily="34" charset="0"/>
              </a:rPr>
              <a:t>soorten producten:</a:t>
            </a:r>
          </a:p>
          <a:p>
            <a:pPr marL="290498" indent="-112707" defTabSz="179379"/>
            <a:endParaRPr lang="nl-NL" sz="2000" u="sng">
              <a:solidFill>
                <a:schemeClr val="tx2"/>
              </a:solidFill>
              <a:latin typeface="Arial Narrow" pitchFamily="34" charset="0"/>
            </a:endParaRPr>
          </a:p>
          <a:p>
            <a:pPr marL="290498" indent="-112707" defTabSz="179379"/>
            <a:r>
              <a:rPr lang="nl-NL" sz="1800">
                <a:solidFill>
                  <a:schemeClr val="tx2"/>
                </a:solidFill>
                <a:latin typeface="Arial Narrow" pitchFamily="34" charset="0"/>
              </a:rPr>
              <a:t>vaseline									  				 olie</a:t>
            </a:r>
          </a:p>
          <a:p>
            <a:pPr marL="290498" indent="-112707" defTabSz="179379"/>
            <a:r>
              <a:rPr lang="nl-NL" sz="1800">
                <a:solidFill>
                  <a:schemeClr val="tx2"/>
                </a:solidFill>
                <a:latin typeface="Arial Narrow" pitchFamily="34" charset="0"/>
              </a:rPr>
              <a:t>zalf							   				</a:t>
            </a:r>
            <a:r>
              <a:rPr lang="nl-NL" sz="1800">
                <a:solidFill>
                  <a:srgbClr val="02C8F0"/>
                </a:solidFill>
                <a:latin typeface="Arial Narrow" pitchFamily="34" charset="0"/>
              </a:rPr>
              <a:t>water</a:t>
            </a:r>
            <a:r>
              <a:rPr lang="nl-NL" sz="1800">
                <a:solidFill>
                  <a:schemeClr val="tx2"/>
                </a:solidFill>
                <a:latin typeface="Arial Narrow" pitchFamily="34" charset="0"/>
              </a:rPr>
              <a:t>-in-olie</a:t>
            </a:r>
          </a:p>
          <a:p>
            <a:pPr marL="290498" indent="-112707" defTabSz="179379"/>
            <a:r>
              <a:rPr lang="nl-NL" sz="1800">
                <a:solidFill>
                  <a:schemeClr val="tx2"/>
                </a:solidFill>
                <a:latin typeface="Arial Narrow" pitchFamily="34" charset="0"/>
              </a:rPr>
              <a:t>crème					   		olie-in-</a:t>
            </a:r>
            <a:r>
              <a:rPr lang="nl-NL" sz="1800">
                <a:solidFill>
                  <a:srgbClr val="02C8F0"/>
                </a:solidFill>
                <a:latin typeface="Arial Narrow" pitchFamily="34" charset="0"/>
              </a:rPr>
              <a:t>water</a:t>
            </a:r>
          </a:p>
          <a:p>
            <a:pPr marL="290498" indent="-112707" defTabSz="179379"/>
            <a:r>
              <a:rPr lang="nl-NL" sz="1800">
                <a:solidFill>
                  <a:schemeClr val="tx2"/>
                </a:solidFill>
                <a:latin typeface="Arial Narrow" pitchFamily="34" charset="0"/>
              </a:rPr>
              <a:t>lotion						   olie-in-</a:t>
            </a:r>
            <a:r>
              <a:rPr lang="nl-NL" sz="1800">
                <a:solidFill>
                  <a:srgbClr val="02C8F0"/>
                </a:solidFill>
                <a:latin typeface="Arial Narrow" pitchFamily="34" charset="0"/>
              </a:rPr>
              <a:t>water</a:t>
            </a:r>
          </a:p>
          <a:p>
            <a:pPr marL="290498" indent="-112707" defTabSz="179379"/>
            <a:r>
              <a:rPr lang="nl-NL" sz="1800">
                <a:solidFill>
                  <a:schemeClr val="tx2"/>
                </a:solidFill>
                <a:latin typeface="Arial Narrow" pitchFamily="34" charset="0"/>
              </a:rPr>
              <a:t>(body) melk			   olie-in-</a:t>
            </a:r>
            <a:r>
              <a:rPr lang="nl-NL" sz="1800">
                <a:solidFill>
                  <a:srgbClr val="02C8F0"/>
                </a:solidFill>
                <a:latin typeface="Arial Narrow" pitchFamily="34" charset="0"/>
              </a:rPr>
              <a:t>water</a:t>
            </a:r>
          </a:p>
          <a:p>
            <a:pPr marL="290498" indent="-112707" defTabSz="179379"/>
            <a:r>
              <a:rPr lang="nl-NL" sz="1800">
                <a:solidFill>
                  <a:schemeClr val="tx2"/>
                </a:solidFill>
                <a:latin typeface="Arial Narrow" pitchFamily="34" charset="0"/>
              </a:rPr>
              <a:t>gel									       </a:t>
            </a:r>
            <a:r>
              <a:rPr lang="nl-NL" sz="1800">
                <a:solidFill>
                  <a:srgbClr val="02C8F0"/>
                </a:solidFill>
                <a:latin typeface="Arial Narrow" pitchFamily="34" charset="0"/>
              </a:rPr>
              <a:t>water</a:t>
            </a:r>
            <a:r>
              <a:rPr lang="nl-NL" sz="1800">
                <a:solidFill>
                  <a:schemeClr val="tx2"/>
                </a:solidFill>
                <a:latin typeface="Arial Narrow" pitchFamily="34" charset="0"/>
              </a:rPr>
              <a:t>		</a:t>
            </a:r>
          </a:p>
          <a:p>
            <a:pPr marL="290498" indent="-112707" defTabSz="179379"/>
            <a:endParaRPr lang="nl-NL" sz="1800">
              <a:solidFill>
                <a:schemeClr val="tx2"/>
              </a:solidFill>
              <a:latin typeface="Arial Narrow" pitchFamily="34" charset="0"/>
            </a:endParaRPr>
          </a:p>
          <a:p>
            <a:pPr marL="290498" indent="-112707" defTabSz="179379"/>
            <a:endParaRPr lang="nl-NL" sz="1800">
              <a:solidFill>
                <a:schemeClr val="tx2"/>
              </a:solidFill>
              <a:latin typeface="Arial Narrow" pitchFamily="34" charset="0"/>
            </a:endParaRPr>
          </a:p>
        </p:txBody>
      </p:sp>
      <p:sp>
        <p:nvSpPr>
          <p:cNvPr id="21512" name="Rectangle 7"/>
          <p:cNvSpPr>
            <a:spLocks noChangeArrowheads="1"/>
          </p:cNvSpPr>
          <p:nvPr/>
        </p:nvSpPr>
        <p:spPr bwMode="auto">
          <a:xfrm>
            <a:off x="1143000" y="122238"/>
            <a:ext cx="7100888"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i="1" dirty="0" smtClean="0">
                <a:solidFill>
                  <a:schemeClr val="tx2"/>
                </a:solidFill>
                <a:latin typeface="Times" charset="0"/>
              </a:rPr>
              <a:t>Huid: </a:t>
            </a:r>
            <a:r>
              <a:rPr lang="nl-NL" i="1" dirty="0">
                <a:solidFill>
                  <a:schemeClr val="tx2"/>
                </a:solidFill>
                <a:latin typeface="Times" charset="0"/>
              </a:rPr>
              <a:t>management - soorten producten</a:t>
            </a:r>
          </a:p>
        </p:txBody>
      </p:sp>
    </p:spTree>
    <p:extLst>
      <p:ext uri="{BB962C8B-B14F-4D97-AF65-F5344CB8AC3E}">
        <p14:creationId xmlns:p14="http://schemas.microsoft.com/office/powerpoint/2010/main" val="2302215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22B8843E-4398-4C76-913D-34EE48F3EB75}" type="slidenum">
              <a:rPr lang="nl-NL" sz="1200" smtClean="0">
                <a:solidFill>
                  <a:schemeClr val="bg1"/>
                </a:solidFill>
              </a:rPr>
              <a:pPr/>
              <a:t>6</a:t>
            </a:fld>
            <a:endParaRPr lang="nl-NL" sz="1200" smtClean="0">
              <a:solidFill>
                <a:schemeClr val="bg1"/>
              </a:solidFill>
            </a:endParaRPr>
          </a:p>
        </p:txBody>
      </p:sp>
      <p:sp>
        <p:nvSpPr>
          <p:cNvPr id="17411" name="Titel 1"/>
          <p:cNvSpPr>
            <a:spLocks noGrp="1"/>
          </p:cNvSpPr>
          <p:nvPr>
            <p:ph type="title" idx="4294967295"/>
          </p:nvPr>
        </p:nvSpPr>
        <p:spPr>
          <a:noFill/>
          <a:extLst>
            <a:ext uri="{909E8E84-426E-40DD-AFC4-6F175D3DCCD1}">
              <a14:hiddenFill xmlns:a14="http://schemas.microsoft.com/office/drawing/2010/main">
                <a:solidFill>
                  <a:schemeClr val="tx1"/>
                </a:solidFill>
              </a14:hiddenFill>
            </a:ext>
          </a:extLst>
        </p:spPr>
        <p:txBody>
          <a:bodyPr/>
          <a:lstStyle/>
          <a:p>
            <a:pPr eaLnBrk="1" hangingPunct="1"/>
            <a:r>
              <a:rPr lang="nl-NL" smtClean="0"/>
              <a:t>Beïnvloedende factoren behandelplan</a:t>
            </a:r>
          </a:p>
        </p:txBody>
      </p:sp>
      <p:sp>
        <p:nvSpPr>
          <p:cNvPr id="17412" name="Rectangle 7"/>
          <p:cNvSpPr>
            <a:spLocks noChangeArrowheads="1"/>
          </p:cNvSpPr>
          <p:nvPr/>
        </p:nvSpPr>
        <p:spPr bwMode="auto">
          <a:xfrm>
            <a:off x="442913" y="1125538"/>
            <a:ext cx="843597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3400" indent="-533400" eaLnBrk="0" hangingPunct="0">
              <a:buFontTx/>
              <a:buChar char="•"/>
            </a:pPr>
            <a:r>
              <a:rPr lang="nl-NL" sz="2400"/>
              <a:t>tumorsoort &amp; stadium</a:t>
            </a:r>
          </a:p>
          <a:p>
            <a:pPr marL="533400" indent="-533400" eaLnBrk="0" hangingPunct="0">
              <a:buFontTx/>
              <a:buChar char="•"/>
            </a:pPr>
            <a:r>
              <a:rPr lang="nl-NL" sz="2400"/>
              <a:t>leeftijd</a:t>
            </a:r>
          </a:p>
          <a:p>
            <a:pPr marL="533400" indent="-533400" eaLnBrk="0" hangingPunct="0">
              <a:buFontTx/>
              <a:buChar char="•"/>
            </a:pPr>
            <a:r>
              <a:rPr lang="nl-NL" sz="2400"/>
              <a:t>performance status</a:t>
            </a:r>
          </a:p>
          <a:p>
            <a:pPr marL="533400" indent="-533400" eaLnBrk="0" hangingPunct="0">
              <a:buFontTx/>
              <a:buChar char="•"/>
            </a:pPr>
            <a:r>
              <a:rPr lang="nl-NL" sz="2400"/>
              <a:t>farmacologische &amp; farmacogenetische factoren</a:t>
            </a:r>
          </a:p>
          <a:p>
            <a:pPr marL="533400" indent="-533400" eaLnBrk="0" hangingPunct="0">
              <a:buFontTx/>
              <a:buChar char="•"/>
            </a:pPr>
            <a:r>
              <a:rPr lang="nl-NL" sz="2400"/>
              <a:t>sociale omgeving (eenzaamheid)</a:t>
            </a:r>
          </a:p>
          <a:p>
            <a:pPr marL="533400" indent="-533400" eaLnBrk="0" hangingPunct="0">
              <a:buFontTx/>
              <a:buChar char="•"/>
            </a:pPr>
            <a:r>
              <a:rPr lang="nl-NL" sz="2400"/>
              <a:t>therapietrouw (slecht begrijpen van behandelplan)</a:t>
            </a:r>
          </a:p>
          <a:p>
            <a:pPr marL="533400" indent="-533400" eaLnBrk="0" hangingPunct="0">
              <a:buFontTx/>
              <a:buChar char="•"/>
            </a:pPr>
            <a:r>
              <a:rPr lang="nl-NL" sz="2400"/>
              <a:t>weinig evidence</a:t>
            </a:r>
          </a:p>
          <a:p>
            <a:pPr marL="914400" lvl="1" indent="-457200" eaLnBrk="0" hangingPunct="0"/>
            <a:r>
              <a:rPr lang="nl-NL"/>
              <a:t>+ bestaande co-morbiditeiten</a:t>
            </a:r>
            <a:endParaRPr lang="nl-NL" altLang="ja-JP">
              <a:ea typeface="MS PGothic" pitchFamily="34" charset="-128"/>
            </a:endParaRPr>
          </a:p>
          <a:p>
            <a:pPr marL="914400" lvl="1" indent="-457200" eaLnBrk="0" hangingPunct="0"/>
            <a:r>
              <a:rPr lang="nl-NL" altLang="ja-JP">
                <a:ea typeface="MS PGothic" pitchFamily="34" charset="-128"/>
              </a:rPr>
              <a:t>+ te verwachten bijwerkingen </a:t>
            </a:r>
          </a:p>
          <a:p>
            <a:pPr marL="914400" lvl="1" indent="-457200" eaLnBrk="0" hangingPunct="0"/>
            <a:r>
              <a:rPr lang="nl-NL" altLang="ja-JP">
                <a:ea typeface="MS PGothic" pitchFamily="34" charset="-128"/>
              </a:rPr>
              <a:t>= perfect uitgangspunt voor behandeling?!?</a:t>
            </a:r>
            <a:endParaRPr lang="nl-NL">
              <a:ea typeface="MS PGothic" pitchFamily="34" charset="-128"/>
            </a:endParaRPr>
          </a:p>
        </p:txBody>
      </p:sp>
      <p:sp>
        <p:nvSpPr>
          <p:cNvPr id="17413" name="Tijdelijke aanduiding voor datum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17414" name="Tijdelijke aanduiding voor voetteks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p>
        </p:txBody>
      </p:sp>
    </p:spTree>
    <p:extLst>
      <p:ext uri="{BB962C8B-B14F-4D97-AF65-F5344CB8AC3E}">
        <p14:creationId xmlns:p14="http://schemas.microsoft.com/office/powerpoint/2010/main" val="75507387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40963"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D4B2ACC5-B889-4556-9705-D24FE979760F}" type="slidenum">
              <a:rPr lang="en-GB" sz="1200" smtClean="0">
                <a:solidFill>
                  <a:srgbClr val="111166"/>
                </a:solidFill>
              </a:rPr>
              <a:pPr/>
              <a:t>60</a:t>
            </a:fld>
            <a:endParaRPr lang="en-GB" sz="1200" smtClean="0">
              <a:solidFill>
                <a:srgbClr val="111166"/>
              </a:solidFill>
            </a:endParaRPr>
          </a:p>
        </p:txBody>
      </p:sp>
      <p:sp>
        <p:nvSpPr>
          <p:cNvPr id="40964" name="Rectangle 3"/>
          <p:cNvSpPr>
            <a:spLocks noGrp="1" noChangeArrowheads="1"/>
          </p:cNvSpPr>
          <p:nvPr>
            <p:ph type="body" idx="4294967295"/>
          </p:nvPr>
        </p:nvSpPr>
        <p:spPr>
          <a:xfrm>
            <a:off x="304800" y="1295400"/>
            <a:ext cx="8696325" cy="4297363"/>
          </a:xfrm>
        </p:spPr>
        <p:txBody>
          <a:bodyPr lIns="91435" tIns="45718" rIns="91435" bIns="45718"/>
          <a:lstStyle/>
          <a:p>
            <a:pPr marL="0" indent="0" defTabSz="179388">
              <a:buFontTx/>
              <a:buNone/>
            </a:pPr>
            <a:r>
              <a:rPr lang="nl-NL" smtClean="0"/>
              <a:t>Inspecteer en rapporteer mcAEs aan de hand van </a:t>
            </a:r>
            <a:r>
              <a:rPr lang="nl-NL" u="sng" smtClean="0">
                <a:solidFill>
                  <a:srgbClr val="E92011"/>
                </a:solidFill>
              </a:rPr>
              <a:t>karakteristieken</a:t>
            </a:r>
            <a:r>
              <a:rPr lang="nl-NL" smtClean="0"/>
              <a:t> om goede monitoring mogelijk te maken: </a:t>
            </a:r>
          </a:p>
          <a:p>
            <a:pPr marL="912813" lvl="1" indent="-285750" defTabSz="179388"/>
            <a:r>
              <a:rPr lang="nl-NL" smtClean="0"/>
              <a:t>maculair (rode, vlakke vlek)</a:t>
            </a:r>
          </a:p>
          <a:p>
            <a:pPr marL="912813" lvl="1" indent="-285750" defTabSz="179388"/>
            <a:r>
              <a:rPr lang="nl-NL" smtClean="0"/>
              <a:t>papulair (puisten zonder pus) </a:t>
            </a:r>
          </a:p>
          <a:p>
            <a:pPr marL="912813" lvl="1" indent="-285750" defTabSz="179388"/>
            <a:r>
              <a:rPr lang="nl-NL" smtClean="0"/>
              <a:t>pustulair (puisten met pus)</a:t>
            </a:r>
          </a:p>
          <a:p>
            <a:pPr marL="912813" lvl="1" indent="-285750" defTabSz="179388"/>
            <a:r>
              <a:rPr lang="nl-NL" smtClean="0"/>
              <a:t>erytheem (roodheid) </a:t>
            </a:r>
          </a:p>
          <a:p>
            <a:pPr marL="912813" lvl="1" indent="-285750" defTabSz="179388"/>
            <a:r>
              <a:rPr lang="nl-NL" smtClean="0"/>
              <a:t>jeukend</a:t>
            </a:r>
          </a:p>
          <a:p>
            <a:pPr marL="912813" lvl="1" indent="-285750" defTabSz="179388"/>
            <a:r>
              <a:rPr lang="nl-NL" smtClean="0"/>
              <a:t>droog (met handschoen!!)</a:t>
            </a:r>
          </a:p>
          <a:p>
            <a:pPr marL="912813" lvl="1" indent="-285750" defTabSz="179388"/>
            <a:r>
              <a:rPr lang="nl-NL" smtClean="0"/>
              <a:t>ulceratief</a:t>
            </a:r>
          </a:p>
          <a:p>
            <a:pPr marL="912813" lvl="1" indent="-285750" defTabSz="179388"/>
            <a:r>
              <a:rPr lang="nl-NL" smtClean="0"/>
              <a:t>vervellend</a:t>
            </a:r>
          </a:p>
          <a:p>
            <a:pPr marL="0" indent="0" defTabSz="179388"/>
            <a:endParaRPr lang="nl-NL" sz="2000" smtClean="0">
              <a:cs typeface="Arial" pitchFamily="34" charset="0"/>
            </a:endParaRPr>
          </a:p>
        </p:txBody>
      </p:sp>
      <p:sp>
        <p:nvSpPr>
          <p:cNvPr id="40965" name="Rectangle 3"/>
          <p:cNvSpPr>
            <a:spLocks noChangeArrowheads="1"/>
          </p:cNvSpPr>
          <p:nvPr/>
        </p:nvSpPr>
        <p:spPr bwMode="auto">
          <a:xfrm>
            <a:off x="1143000" y="122238"/>
            <a:ext cx="6742113"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eaLnBrk="0" hangingPunct="0">
              <a:lnSpc>
                <a:spcPct val="96000"/>
              </a:lnSpc>
              <a:spcBef>
                <a:spcPct val="0"/>
              </a:spcBef>
            </a:pPr>
            <a:r>
              <a:rPr lang="nl-NL" sz="2600" i="1" dirty="0" smtClean="0">
                <a:solidFill>
                  <a:srgbClr val="111166"/>
                </a:solidFill>
                <a:latin typeface="Times" charset="0"/>
              </a:rPr>
              <a:t>Huid: uitvragen</a:t>
            </a:r>
            <a:endParaRPr lang="nl-NL" sz="2600" i="1" dirty="0">
              <a:solidFill>
                <a:srgbClr val="111166"/>
              </a:solidFill>
              <a:latin typeface="Times" charset="0"/>
            </a:endParaRPr>
          </a:p>
        </p:txBody>
      </p:sp>
      <p:pic>
        <p:nvPicPr>
          <p:cNvPr id="409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276475"/>
            <a:ext cx="3743325"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7" name="Rectangle 5"/>
          <p:cNvSpPr>
            <a:spLocks noChangeArrowheads="1"/>
          </p:cNvSpPr>
          <p:nvPr/>
        </p:nvSpPr>
        <p:spPr bwMode="auto">
          <a:xfrm>
            <a:off x="5795963" y="6092825"/>
            <a:ext cx="33480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0"/>
              </a:spcBef>
            </a:pPr>
            <a:r>
              <a:rPr lang="en-US" sz="1400">
                <a:solidFill>
                  <a:srgbClr val="FFFFFF"/>
                </a:solidFill>
              </a:rPr>
              <a:t>De Masson A et al. Dermatology, 2011</a:t>
            </a:r>
            <a:endParaRPr lang="nl-NL" sz="1400">
              <a:solidFill>
                <a:srgbClr val="FFFFFF"/>
              </a:solidFill>
            </a:endParaRPr>
          </a:p>
        </p:txBody>
      </p:sp>
      <p:sp>
        <p:nvSpPr>
          <p:cNvPr id="40968" name="Tijdelijke aanduiding voor voettekst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smtClean="0">
              <a:solidFill>
                <a:srgbClr val="111166"/>
              </a:solidFill>
            </a:endParaRPr>
          </a:p>
        </p:txBody>
      </p:sp>
    </p:spTree>
    <p:extLst>
      <p:ext uri="{BB962C8B-B14F-4D97-AF65-F5344CB8AC3E}">
        <p14:creationId xmlns:p14="http://schemas.microsoft.com/office/powerpoint/2010/main" val="42603599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a:xfrm>
            <a:off x="735583" y="113831"/>
            <a:ext cx="8228707" cy="636263"/>
          </a:xfrm>
        </p:spPr>
        <p:txBody>
          <a:bodyPr lIns="91435" tIns="45718" rIns="91435" bIns="45718"/>
          <a:lstStyle/>
          <a:p>
            <a:pPr>
              <a:defRPr/>
            </a:pPr>
            <a:r>
              <a:rPr lang="en-US" b="0" dirty="0" err="1" smtClean="0">
                <a:effectLst/>
                <a:cs typeface="Arial" pitchFamily="34" charset="0"/>
              </a:rPr>
              <a:t>Maculo-pustulaire</a:t>
            </a:r>
            <a:r>
              <a:rPr lang="en-US" b="0" dirty="0" smtClean="0">
                <a:effectLst/>
                <a:cs typeface="Arial" pitchFamily="34" charset="0"/>
              </a:rPr>
              <a:t> </a:t>
            </a:r>
            <a:r>
              <a:rPr lang="en-US" b="0" dirty="0" smtClean="0">
                <a:effectLst/>
                <a:cs typeface="Arial" pitchFamily="34" charset="0"/>
              </a:rPr>
              <a:t>&amp; </a:t>
            </a:r>
            <a:r>
              <a:rPr lang="en-US" b="0" dirty="0" err="1" smtClean="0">
                <a:effectLst/>
                <a:cs typeface="Arial" pitchFamily="34" charset="0"/>
              </a:rPr>
              <a:t>papulo-pustulaire</a:t>
            </a:r>
            <a:r>
              <a:rPr lang="en-US" b="0" dirty="0" smtClean="0">
                <a:effectLst/>
                <a:cs typeface="Arial" pitchFamily="34" charset="0"/>
              </a:rPr>
              <a:t> rash</a:t>
            </a:r>
            <a:endParaRPr lang="nl-NL" b="0" dirty="0" smtClean="0">
              <a:effectLst/>
              <a:cs typeface="Arial" pitchFamily="34" charset="0"/>
            </a:endParaRPr>
          </a:p>
        </p:txBody>
      </p:sp>
      <p:pic>
        <p:nvPicPr>
          <p:cNvPr id="83971" name="Tijdelijke aanduiding voor inhoud 6"/>
          <p:cNvPicPr>
            <a:picLocks noGrp="1" noChangeAspect="1"/>
          </p:cNvPicPr>
          <p:nvPr>
            <p:ph idx="1"/>
          </p:nvPr>
        </p:nvPicPr>
        <p:blipFill>
          <a:blip r:embed="rId3">
            <a:extLst>
              <a:ext uri="{28A0092B-C50C-407E-A947-70E740481C1C}">
                <a14:useLocalDpi xmlns:a14="http://schemas.microsoft.com/office/drawing/2010/main" val="0"/>
              </a:ext>
            </a:extLst>
          </a:blip>
          <a:srcRect l="11392" t="15459" r="29793" b="1932"/>
          <a:stretch>
            <a:fillRect/>
          </a:stretch>
        </p:blipFill>
        <p:spPr bwMode="auto">
          <a:xfrm>
            <a:off x="228824" y="1230065"/>
            <a:ext cx="3346400" cy="351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20" descr="C:\2. WERK\3. TARGET mcAE\6 Case reports + fotos van case reports\BeCet pat 8 dhr. Krop\2011-09-21\DSC002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4" y="3573016"/>
            <a:ext cx="3708053" cy="278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Rectangle 3"/>
          <p:cNvSpPr txBox="1">
            <a:spLocks noChangeArrowheads="1"/>
          </p:cNvSpPr>
          <p:nvPr/>
        </p:nvSpPr>
        <p:spPr bwMode="auto">
          <a:xfrm>
            <a:off x="3572992" y="1340768"/>
            <a:ext cx="5113362" cy="532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193675" indent="-193675" eaLnBrk="0" hangingPunct="0">
              <a:defRPr sz="3600" b="1">
                <a:solidFill>
                  <a:schemeClr val="bg1"/>
                </a:solidFill>
                <a:latin typeface="Arial" pitchFamily="34" charset="0"/>
                <a:ea typeface="Gill Sans"/>
                <a:cs typeface="Gill Sans"/>
                <a:sym typeface="Gill Sans"/>
              </a:defRPr>
            </a:lvl1pPr>
            <a:lvl2pPr marL="355600" indent="-355600" eaLnBrk="0" hangingPunct="0">
              <a:defRPr sz="3600" b="1">
                <a:solidFill>
                  <a:schemeClr val="bg1"/>
                </a:solidFill>
                <a:latin typeface="Arial" pitchFamily="34" charset="0"/>
                <a:ea typeface="Gill Sans"/>
                <a:cs typeface="Gill Sans"/>
                <a:sym typeface="Gill Sans"/>
              </a:defRPr>
            </a:lvl2pPr>
            <a:lvl3pPr marL="1143000" indent="-228600" eaLnBrk="0" hangingPunct="0">
              <a:defRPr sz="3600" b="1">
                <a:solidFill>
                  <a:schemeClr val="bg1"/>
                </a:solidFill>
                <a:latin typeface="Arial" pitchFamily="34" charset="0"/>
                <a:ea typeface="Gill Sans"/>
                <a:cs typeface="Gill Sans"/>
                <a:sym typeface="Gill Sans"/>
              </a:defRPr>
            </a:lvl3pPr>
            <a:lvl4pPr marL="1600200" indent="-228600" eaLnBrk="0" hangingPunct="0">
              <a:defRPr sz="3600" b="1">
                <a:solidFill>
                  <a:schemeClr val="bg1"/>
                </a:solidFill>
                <a:latin typeface="Arial" pitchFamily="34" charset="0"/>
                <a:ea typeface="Gill Sans"/>
                <a:cs typeface="Gill Sans"/>
                <a:sym typeface="Gill Sans"/>
              </a:defRPr>
            </a:lvl4pPr>
            <a:lvl5pPr marL="2057400" indent="-228600" eaLnBrk="0" hangingPunct="0">
              <a:defRPr sz="3600" b="1">
                <a:solidFill>
                  <a:schemeClr val="bg1"/>
                </a:solidFill>
                <a:latin typeface="Arial" pitchFamily="34" charset="0"/>
                <a:ea typeface="Gill Sans"/>
                <a:cs typeface="Gill Sans"/>
                <a:sym typeface="Gill Sans"/>
              </a:defRPr>
            </a:lvl5pPr>
            <a:lvl6pPr marL="25146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r>
              <a:rPr lang="nl-NL" sz="2200">
                <a:solidFill>
                  <a:schemeClr val="tx1"/>
                </a:solidFill>
              </a:rPr>
              <a:t>Management optie:</a:t>
            </a:r>
          </a:p>
          <a:p>
            <a:pPr lvl="1">
              <a:buFont typeface="Wingdings" pitchFamily="2" charset="2"/>
              <a:buChar char="Ø"/>
            </a:pPr>
            <a:r>
              <a:rPr lang="nl-NL" sz="2000" b="0">
                <a:solidFill>
                  <a:schemeClr val="tx1"/>
                </a:solidFill>
              </a:rPr>
              <a:t>doxycycline 100 mg 2 x dgs </a:t>
            </a:r>
            <a:br>
              <a:rPr lang="nl-NL" sz="2000" b="0">
                <a:solidFill>
                  <a:schemeClr val="tx1"/>
                </a:solidFill>
              </a:rPr>
            </a:br>
            <a:r>
              <a:rPr lang="nl-NL" sz="1400">
                <a:solidFill>
                  <a:schemeClr val="tx1"/>
                </a:solidFill>
              </a:rPr>
              <a:t>(Lacouture et al, Support Care Cancer, 2011)</a:t>
            </a:r>
          </a:p>
          <a:p>
            <a:pPr lvl="1">
              <a:buFont typeface="Wingdings" pitchFamily="2" charset="2"/>
              <a:buChar char="Ø"/>
            </a:pPr>
            <a:r>
              <a:rPr lang="nl-NL" sz="2000" b="0">
                <a:solidFill>
                  <a:schemeClr val="tx1"/>
                </a:solidFill>
              </a:rPr>
              <a:t>bij geen resultaat na 14 dagen: kweken (+ resistentie) en AB volgens uitslag kweek</a:t>
            </a:r>
          </a:p>
        </p:txBody>
      </p:sp>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4" name="Tijdelijke aanduiding voor dianummer 3"/>
          <p:cNvSpPr>
            <a:spLocks noGrp="1"/>
          </p:cNvSpPr>
          <p:nvPr>
            <p:ph type="sldNum" sz="quarter" idx="12"/>
          </p:nvPr>
        </p:nvSpPr>
        <p:spPr/>
        <p:txBody>
          <a:bodyPr/>
          <a:lstStyle/>
          <a:p>
            <a:pPr>
              <a:defRPr/>
            </a:pPr>
            <a:fld id="{567F71D8-779C-45D4-8634-52B4F2462B97}" type="slidenum">
              <a:rPr lang="en-GB" smtClean="0"/>
              <a:pPr>
                <a:defRPr/>
              </a:pPr>
              <a:t>61</a:t>
            </a:fld>
            <a:endParaRPr lang="en-GB"/>
          </a:p>
        </p:txBody>
      </p:sp>
    </p:spTree>
    <p:extLst>
      <p:ext uri="{BB962C8B-B14F-4D97-AF65-F5344CB8AC3E}">
        <p14:creationId xmlns:p14="http://schemas.microsoft.com/office/powerpoint/2010/main" val="1321398966"/>
      </p:ext>
    </p:extLst>
  </p:cSld>
  <p:clrMapOvr>
    <a:masterClrMapping/>
  </p:clrMapOvr>
  <p:transition advTm="53984"/>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57338"/>
            <a:ext cx="9144000" cy="3733800"/>
          </a:xfrm>
        </p:spPr>
        <p:txBody>
          <a:bodyPr/>
          <a:lstStyle/>
          <a:p>
            <a:pPr eaLnBrk="1" hangingPunct="1">
              <a:lnSpc>
                <a:spcPct val="90000"/>
              </a:lnSpc>
            </a:pPr>
            <a:r>
              <a:rPr lang="nl-NL" sz="4400" dirty="0" smtClean="0">
                <a:solidFill>
                  <a:schemeClr val="tx2"/>
                </a:solidFill>
                <a:cs typeface="Times New Roman" pitchFamily="18" charset="0"/>
              </a:rPr>
              <a:t>Infecties</a:t>
            </a:r>
            <a:br>
              <a:rPr lang="nl-NL" sz="4400" dirty="0" smtClean="0">
                <a:solidFill>
                  <a:schemeClr val="tx2"/>
                </a:solidFill>
                <a:cs typeface="Times New Roman" pitchFamily="18" charset="0"/>
              </a:rPr>
            </a:br>
            <a:endParaRPr lang="nl-NL" sz="2800" dirty="0" smtClean="0">
              <a:solidFill>
                <a:schemeClr val="tx2"/>
              </a:solidFill>
              <a:cs typeface="Times New Roman" pitchFamily="18" charset="0"/>
            </a:endParaRPr>
          </a:p>
        </p:txBody>
      </p:sp>
    </p:spTree>
    <p:extLst>
      <p:ext uri="{BB962C8B-B14F-4D97-AF65-F5344CB8AC3E}">
        <p14:creationId xmlns:p14="http://schemas.microsoft.com/office/powerpoint/2010/main" val="34025927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4198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FB56DC8C-B2D9-479A-8328-9570B8D2B7B2}" type="slidenum">
              <a:rPr lang="en-GB" sz="1200" smtClean="0">
                <a:solidFill>
                  <a:srgbClr val="111166"/>
                </a:solidFill>
              </a:rPr>
              <a:pPr/>
              <a:t>63</a:t>
            </a:fld>
            <a:endParaRPr lang="en-GB" sz="1200" smtClean="0">
              <a:solidFill>
                <a:srgbClr val="111166"/>
              </a:solidFill>
            </a:endParaRPr>
          </a:p>
        </p:txBody>
      </p:sp>
      <p:sp>
        <p:nvSpPr>
          <p:cNvPr id="41988" name="Rectangle 3"/>
          <p:cNvSpPr>
            <a:spLocks noChangeArrowheads="1"/>
          </p:cNvSpPr>
          <p:nvPr/>
        </p:nvSpPr>
        <p:spPr bwMode="auto">
          <a:xfrm>
            <a:off x="576263" y="1171575"/>
            <a:ext cx="8491537"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marL="374650" indent="-374650" defTabSz="120650" eaLnBrk="0" hangingPunct="0">
              <a:lnSpc>
                <a:spcPct val="100000"/>
              </a:lnSpc>
              <a:spcBef>
                <a:spcPct val="50000"/>
              </a:spcBef>
            </a:pPr>
            <a:r>
              <a:rPr lang="nl-NL" sz="2200">
                <a:solidFill>
                  <a:srgbClr val="FFFFFF"/>
                </a:solidFill>
                <a:ea typeface="Gill Sans"/>
                <a:cs typeface="Gill Sans"/>
                <a:sym typeface="Gill Sans"/>
              </a:rPr>
              <a:t>Retrospectief onderzoek bij 221 EGFRI-patiënten:</a:t>
            </a:r>
          </a:p>
          <a:p>
            <a:pPr marL="374650" indent="-374650" defTabSz="120650" eaLnBrk="0" hangingPunct="0">
              <a:lnSpc>
                <a:spcPct val="100000"/>
              </a:lnSpc>
              <a:spcBef>
                <a:spcPct val="50000"/>
              </a:spcBef>
              <a:buFontTx/>
              <a:buChar char="•"/>
            </a:pPr>
            <a:r>
              <a:rPr lang="nl-NL" sz="2200">
                <a:solidFill>
                  <a:srgbClr val="FFFFFF"/>
                </a:solidFill>
                <a:ea typeface="Gill Sans"/>
                <a:cs typeface="Gill Sans"/>
                <a:sym typeface="Gill Sans"/>
              </a:rPr>
              <a:t>&gt; 38% 										mono/combinatie (bacterieel, viraal, mycotisch)</a:t>
            </a:r>
          </a:p>
          <a:p>
            <a:pPr marL="374650" indent="-374650" defTabSz="120650" eaLnBrk="0" hangingPunct="0">
              <a:lnSpc>
                <a:spcPct val="100000"/>
              </a:lnSpc>
              <a:spcBef>
                <a:spcPct val="50000"/>
              </a:spcBef>
              <a:buFontTx/>
              <a:buChar char="•"/>
            </a:pPr>
            <a:r>
              <a:rPr lang="nl-NL" sz="2200" u="sng">
                <a:solidFill>
                  <a:srgbClr val="FFFFFF"/>
                </a:solidFill>
                <a:ea typeface="Gill Sans"/>
                <a:cs typeface="Gill Sans"/>
                <a:sym typeface="Symbol" pitchFamily="18" charset="2"/>
              </a:rPr>
              <a:t>talgklierregio:</a:t>
            </a:r>
            <a:r>
              <a:rPr lang="nl-NL" sz="2200">
                <a:solidFill>
                  <a:srgbClr val="FFFFFF"/>
                </a:solidFill>
                <a:ea typeface="Gill Sans"/>
                <a:cs typeface="Gill Sans"/>
                <a:sym typeface="Symbol" pitchFamily="18" charset="2"/>
              </a:rPr>
              <a:t> 			zeer vatbaar voor infecties</a:t>
            </a:r>
          </a:p>
          <a:p>
            <a:pPr marL="374650" indent="-374650" defTabSz="120650" eaLnBrk="0" hangingPunct="0">
              <a:lnSpc>
                <a:spcPct val="100000"/>
              </a:lnSpc>
              <a:spcBef>
                <a:spcPct val="50000"/>
              </a:spcBef>
              <a:buFontTx/>
              <a:buChar char="•"/>
            </a:pPr>
            <a:r>
              <a:rPr lang="nl-NL" sz="2200" u="sng">
                <a:solidFill>
                  <a:srgbClr val="FFFFFF"/>
                </a:solidFill>
                <a:ea typeface="Gill Sans"/>
                <a:cs typeface="Gill Sans"/>
                <a:sym typeface="Symbol" pitchFamily="18" charset="2"/>
              </a:rPr>
              <a:t>eerdere</a:t>
            </a:r>
            <a:r>
              <a:rPr lang="nl-NL" sz="2200">
                <a:solidFill>
                  <a:srgbClr val="FFFFFF"/>
                </a:solidFill>
                <a:ea typeface="Gill Sans"/>
                <a:cs typeface="Gill Sans"/>
                <a:sym typeface="Symbol" pitchFamily="18" charset="2"/>
              </a:rPr>
              <a:t> dAE:  		↑ bacteriële infectie</a:t>
            </a:r>
          </a:p>
          <a:p>
            <a:pPr marL="374650" indent="-374650" defTabSz="120650" eaLnBrk="0" hangingPunct="0">
              <a:lnSpc>
                <a:spcPct val="100000"/>
              </a:lnSpc>
              <a:spcBef>
                <a:spcPct val="50000"/>
              </a:spcBef>
              <a:buFontTx/>
              <a:buChar char="•"/>
            </a:pPr>
            <a:r>
              <a:rPr lang="nl-NL" sz="2200">
                <a:solidFill>
                  <a:srgbClr val="FFFFFF"/>
                </a:solidFill>
                <a:ea typeface="Gill Sans"/>
                <a:cs typeface="Gill Sans"/>
                <a:sym typeface="Symbol" pitchFamily="18" charset="2"/>
              </a:rPr>
              <a:t>hoger risico:					</a:t>
            </a:r>
            <a:r>
              <a:rPr lang="nl-NL" sz="2200" u="sng">
                <a:solidFill>
                  <a:srgbClr val="FFFFFF"/>
                </a:solidFill>
                <a:ea typeface="Gill Sans"/>
                <a:cs typeface="Gill Sans"/>
                <a:sym typeface="Symbol" pitchFamily="18" charset="2"/>
              </a:rPr>
              <a:t>leukopene</a:t>
            </a:r>
            <a:r>
              <a:rPr lang="nl-NL" sz="2200">
                <a:solidFill>
                  <a:srgbClr val="FFFFFF"/>
                </a:solidFill>
                <a:ea typeface="Gill Sans"/>
                <a:cs typeface="Gill Sans"/>
                <a:sym typeface="Symbol" pitchFamily="18" charset="2"/>
              </a:rPr>
              <a:t> patiënten </a:t>
            </a:r>
            <a:r>
              <a:rPr lang="nl-NL" sz="2200">
                <a:solidFill>
                  <a:srgbClr val="FFFFFF"/>
                </a:solidFill>
                <a:ea typeface="Gill Sans"/>
                <a:cs typeface="Gill Sans"/>
                <a:sym typeface="Gill Sans"/>
              </a:rPr>
              <a:t>(&lt; 3,5 x 10/l</a:t>
            </a:r>
            <a:r>
              <a:rPr lang="nl-NL" sz="2200">
                <a:solidFill>
                  <a:srgbClr val="FFFFFF"/>
                </a:solidFill>
                <a:ea typeface="Gill Sans"/>
                <a:cs typeface="Gill Sans"/>
                <a:sym typeface="Symbol" pitchFamily="18" charset="2"/>
              </a:rPr>
              <a:t>)</a:t>
            </a:r>
          </a:p>
          <a:p>
            <a:pPr marL="374650" indent="-374650" defTabSz="120650" eaLnBrk="0" hangingPunct="0">
              <a:lnSpc>
                <a:spcPct val="100000"/>
              </a:lnSpc>
              <a:spcBef>
                <a:spcPct val="50000"/>
              </a:spcBef>
              <a:buFontTx/>
              <a:buChar char="•"/>
            </a:pPr>
            <a:endParaRPr lang="nl-NL" sz="2200">
              <a:solidFill>
                <a:srgbClr val="FFFFFF"/>
              </a:solidFill>
              <a:ea typeface="Gill Sans"/>
              <a:cs typeface="Gill Sans"/>
              <a:sym typeface="Gill Sans"/>
            </a:endParaRPr>
          </a:p>
        </p:txBody>
      </p:sp>
      <p:sp>
        <p:nvSpPr>
          <p:cNvPr id="41989" name="Rectangle 3"/>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eaLnBrk="0" hangingPunct="0">
              <a:lnSpc>
                <a:spcPct val="96000"/>
              </a:lnSpc>
              <a:spcBef>
                <a:spcPct val="0"/>
              </a:spcBef>
            </a:pPr>
            <a:r>
              <a:rPr lang="nl-NL" sz="2600" i="1">
                <a:solidFill>
                  <a:srgbClr val="111166"/>
                </a:solidFill>
                <a:latin typeface="Times" charset="0"/>
              </a:rPr>
              <a:t>Uitvragen - infecties</a:t>
            </a:r>
          </a:p>
        </p:txBody>
      </p:sp>
      <p:sp>
        <p:nvSpPr>
          <p:cNvPr id="41990" name="Rectangle 4"/>
          <p:cNvSpPr>
            <a:spLocks noChangeArrowheads="1"/>
          </p:cNvSpPr>
          <p:nvPr/>
        </p:nvSpPr>
        <p:spPr bwMode="auto">
          <a:xfrm>
            <a:off x="7308850" y="6143625"/>
            <a:ext cx="1862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00000"/>
              </a:lnSpc>
              <a:spcBef>
                <a:spcPct val="50000"/>
              </a:spcBef>
            </a:pPr>
            <a:r>
              <a:rPr lang="nl-NL" sz="1400">
                <a:solidFill>
                  <a:srgbClr val="FFFFFF"/>
                </a:solidFill>
                <a:sym typeface="Gill Sans"/>
              </a:rPr>
              <a:t>Eilers RE, JNCI 2010</a:t>
            </a:r>
            <a:endParaRPr lang="nl-NL" sz="1400">
              <a:solidFill>
                <a:srgbClr val="FFFFFF"/>
              </a:solidFill>
            </a:endParaRPr>
          </a:p>
        </p:txBody>
      </p:sp>
      <p:sp>
        <p:nvSpPr>
          <p:cNvPr id="41991" name="Tijdelijke aanduiding voor voettekst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smtClean="0">
              <a:solidFill>
                <a:srgbClr val="111166"/>
              </a:solidFill>
            </a:endParaRPr>
          </a:p>
        </p:txBody>
      </p:sp>
    </p:spTree>
    <p:extLst>
      <p:ext uri="{BB962C8B-B14F-4D97-AF65-F5344CB8AC3E}">
        <p14:creationId xmlns:p14="http://schemas.microsoft.com/office/powerpoint/2010/main" val="35649550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43011"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ADB896D5-6DA5-4D2A-8CD5-8F55CDD348BE}" type="slidenum">
              <a:rPr lang="en-GB" sz="1200" smtClean="0">
                <a:solidFill>
                  <a:srgbClr val="111166"/>
                </a:solidFill>
              </a:rPr>
              <a:pPr/>
              <a:t>64</a:t>
            </a:fld>
            <a:endParaRPr lang="en-GB" sz="1200" smtClean="0">
              <a:solidFill>
                <a:srgbClr val="111166"/>
              </a:solidFill>
            </a:endParaRPr>
          </a:p>
        </p:txBody>
      </p:sp>
      <p:sp>
        <p:nvSpPr>
          <p:cNvPr id="43012" name="Rectangle 3"/>
          <p:cNvSpPr>
            <a:spLocks noChangeArrowheads="1"/>
          </p:cNvSpPr>
          <p:nvPr/>
        </p:nvSpPr>
        <p:spPr bwMode="auto">
          <a:xfrm>
            <a:off x="576263" y="1171575"/>
            <a:ext cx="8491537"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marL="374650" indent="-374650" defTabSz="120650" eaLnBrk="0" hangingPunct="0">
              <a:lnSpc>
                <a:spcPct val="100000"/>
              </a:lnSpc>
              <a:spcBef>
                <a:spcPct val="50000"/>
              </a:spcBef>
              <a:buFontTx/>
              <a:buChar char="•"/>
            </a:pPr>
            <a:endParaRPr lang="nl-NL" sz="2200">
              <a:solidFill>
                <a:srgbClr val="FFFFFF"/>
              </a:solidFill>
              <a:ea typeface="Gill Sans"/>
              <a:cs typeface="Gill Sans"/>
              <a:sym typeface="Gill Sans"/>
            </a:endParaRPr>
          </a:p>
        </p:txBody>
      </p:sp>
      <p:sp>
        <p:nvSpPr>
          <p:cNvPr id="43013" name="Rectangle 3"/>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eaLnBrk="0" hangingPunct="0">
              <a:lnSpc>
                <a:spcPct val="96000"/>
              </a:lnSpc>
              <a:spcBef>
                <a:spcPct val="0"/>
              </a:spcBef>
            </a:pPr>
            <a:r>
              <a:rPr lang="nl-NL" sz="2600" i="1">
                <a:solidFill>
                  <a:srgbClr val="111166"/>
                </a:solidFill>
                <a:latin typeface="Times" charset="0"/>
              </a:rPr>
              <a:t>Afnemen kweek</a:t>
            </a:r>
          </a:p>
        </p:txBody>
      </p:sp>
      <p:sp>
        <p:nvSpPr>
          <p:cNvPr id="43014" name="Tijdelijke aanduiding voor voettekst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smtClean="0">
              <a:solidFill>
                <a:srgbClr val="111166"/>
              </a:solidFill>
            </a:endParaRPr>
          </a:p>
        </p:txBody>
      </p:sp>
      <p:pic>
        <p:nvPicPr>
          <p:cNvPr id="43015"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936625"/>
            <a:ext cx="4117975"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Afbeelding 3"/>
          <p:cNvPicPr>
            <a:picLocks noChangeAspect="1"/>
          </p:cNvPicPr>
          <p:nvPr/>
        </p:nvPicPr>
        <p:blipFill>
          <a:blip r:embed="rId4">
            <a:extLst>
              <a:ext uri="{28A0092B-C50C-407E-A947-70E740481C1C}">
                <a14:useLocalDpi xmlns:a14="http://schemas.microsoft.com/office/drawing/2010/main" val="0"/>
              </a:ext>
            </a:extLst>
          </a:blip>
          <a:srcRect l="-6828" t="-7732" r="11794" b="36655"/>
          <a:stretch>
            <a:fillRect/>
          </a:stretch>
        </p:blipFill>
        <p:spPr bwMode="auto">
          <a:xfrm>
            <a:off x="4975225" y="3914775"/>
            <a:ext cx="3889375"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Afbeelding 5"/>
          <p:cNvPicPr>
            <a:picLocks noChangeAspect="1"/>
          </p:cNvPicPr>
          <p:nvPr/>
        </p:nvPicPr>
        <p:blipFill>
          <a:blip r:embed="rId5">
            <a:extLst>
              <a:ext uri="{28A0092B-C50C-407E-A947-70E740481C1C}">
                <a14:useLocalDpi xmlns:a14="http://schemas.microsoft.com/office/drawing/2010/main" val="0"/>
              </a:ext>
            </a:extLst>
          </a:blip>
          <a:srcRect l="27222" r="-5554"/>
          <a:stretch>
            <a:fillRect/>
          </a:stretch>
        </p:blipFill>
        <p:spPr bwMode="auto">
          <a:xfrm>
            <a:off x="179388" y="912813"/>
            <a:ext cx="5859462"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Afbeelding 13"/>
          <p:cNvPicPr>
            <a:picLocks noChangeAspect="1"/>
          </p:cNvPicPr>
          <p:nvPr/>
        </p:nvPicPr>
        <p:blipFill>
          <a:blip r:embed="rId6" cstate="print">
            <a:extLst>
              <a:ext uri="{28A0092B-C50C-407E-A947-70E740481C1C}">
                <a14:useLocalDpi xmlns:a14="http://schemas.microsoft.com/office/drawing/2010/main" val="0"/>
              </a:ext>
            </a:extLst>
          </a:blip>
          <a:srcRect l="600" t="60239" r="74860" b="-1295"/>
          <a:stretch>
            <a:fillRect/>
          </a:stretch>
        </p:blipFill>
        <p:spPr bwMode="auto">
          <a:xfrm>
            <a:off x="334963" y="958850"/>
            <a:ext cx="719137"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3262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jdelijke aanduiding voor datum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44035"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smtClean="0">
              <a:solidFill>
                <a:srgbClr val="111166"/>
              </a:solidFill>
            </a:endParaRPr>
          </a:p>
        </p:txBody>
      </p:sp>
      <p:sp>
        <p:nvSpPr>
          <p:cNvPr id="44036" name="Tijdelijke aanduiding voor dianumm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4D622061-2165-4DDC-A950-58129B25DFE4}" type="slidenum">
              <a:rPr lang="en-GB" sz="1200" smtClean="0">
                <a:solidFill>
                  <a:srgbClr val="111166"/>
                </a:solidFill>
              </a:rPr>
              <a:pPr/>
              <a:t>65</a:t>
            </a:fld>
            <a:endParaRPr lang="en-GB" sz="1200" smtClean="0">
              <a:solidFill>
                <a:srgbClr val="111166"/>
              </a:solidFill>
            </a:endParaRPr>
          </a:p>
        </p:txBody>
      </p:sp>
      <p:pic>
        <p:nvPicPr>
          <p:cNvPr id="44037" name="Afbeelding 7"/>
          <p:cNvPicPr>
            <a:picLocks noChangeAspect="1" noChangeArrowheads="1"/>
          </p:cNvPicPr>
          <p:nvPr/>
        </p:nvPicPr>
        <p:blipFill>
          <a:blip r:embed="rId2">
            <a:extLst>
              <a:ext uri="{28A0092B-C50C-407E-A947-70E740481C1C}">
                <a14:useLocalDpi xmlns:a14="http://schemas.microsoft.com/office/drawing/2010/main" val="0"/>
              </a:ext>
            </a:extLst>
          </a:blip>
          <a:srcRect l="11484" t="43687" r="11005" b="32481"/>
          <a:stretch>
            <a:fillRect/>
          </a:stretch>
        </p:blipFill>
        <p:spPr bwMode="auto">
          <a:xfrm>
            <a:off x="280988" y="1052513"/>
            <a:ext cx="74596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Afbeelding 5"/>
          <p:cNvPicPr>
            <a:picLocks noChangeAspect="1" noChangeArrowheads="1"/>
          </p:cNvPicPr>
          <p:nvPr/>
        </p:nvPicPr>
        <p:blipFill>
          <a:blip r:embed="rId3">
            <a:extLst>
              <a:ext uri="{28A0092B-C50C-407E-A947-70E740481C1C}">
                <a14:useLocalDpi xmlns:a14="http://schemas.microsoft.com/office/drawing/2010/main" val="0"/>
              </a:ext>
            </a:extLst>
          </a:blip>
          <a:srcRect l="12302" t="15034" r="20573" b="10229"/>
          <a:stretch>
            <a:fillRect/>
          </a:stretch>
        </p:blipFill>
        <p:spPr bwMode="auto">
          <a:xfrm>
            <a:off x="280988" y="2166938"/>
            <a:ext cx="7459662"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Vermenigvuldigen 4"/>
          <p:cNvSpPr/>
          <p:nvPr/>
        </p:nvSpPr>
        <p:spPr bwMode="auto">
          <a:xfrm>
            <a:off x="1476375" y="5013325"/>
            <a:ext cx="914400" cy="914400"/>
          </a:xfrm>
          <a:prstGeom prst="mathMultiply">
            <a:avLst/>
          </a:prstGeom>
          <a:noFill/>
          <a:ln w="9525" cap="flat" cmpd="sng" algn="ctr">
            <a:noFill/>
            <a:prstDash val="solid"/>
            <a:round/>
            <a:headEnd type="none" w="med" len="med"/>
            <a:tailEnd type="none" w="med" len="med"/>
          </a:ln>
          <a:effectLst/>
        </p:spPr>
        <p:txBody>
          <a:bodyPr/>
          <a:lstStyle/>
          <a:p>
            <a:pPr marL="290513" indent="-290513" defTabSz="171450">
              <a:defRPr/>
            </a:pPr>
            <a:endParaRPr lang="en-US">
              <a:solidFill>
                <a:srgbClr val="FFFFFF"/>
              </a:solidFill>
            </a:endParaRPr>
          </a:p>
        </p:txBody>
      </p:sp>
      <p:sp>
        <p:nvSpPr>
          <p:cNvPr id="12" name="Vermenigvuldigen 11"/>
          <p:cNvSpPr/>
          <p:nvPr/>
        </p:nvSpPr>
        <p:spPr bwMode="auto">
          <a:xfrm>
            <a:off x="5292725" y="2852738"/>
            <a:ext cx="914400" cy="914400"/>
          </a:xfrm>
          <a:prstGeom prst="mathMultiply">
            <a:avLst/>
          </a:prstGeom>
          <a:noFill/>
          <a:ln w="9525" cap="flat" cmpd="sng" algn="ctr">
            <a:noFill/>
            <a:prstDash val="solid"/>
            <a:round/>
            <a:headEnd type="none" w="med" len="med"/>
            <a:tailEnd type="none" w="med" len="med"/>
          </a:ln>
          <a:effectLst/>
        </p:spPr>
        <p:txBody>
          <a:bodyPr/>
          <a:lstStyle/>
          <a:p>
            <a:pPr marL="290513" indent="-290513" defTabSz="171450">
              <a:defRPr/>
            </a:pPr>
            <a:endParaRPr lang="en-US">
              <a:solidFill>
                <a:srgbClr val="FFFFFF"/>
              </a:solidFill>
            </a:endParaRPr>
          </a:p>
        </p:txBody>
      </p:sp>
      <p:sp>
        <p:nvSpPr>
          <p:cNvPr id="14" name="Vermenigvuldigen 13"/>
          <p:cNvSpPr/>
          <p:nvPr/>
        </p:nvSpPr>
        <p:spPr bwMode="auto">
          <a:xfrm>
            <a:off x="701675" y="5073650"/>
            <a:ext cx="1547813" cy="358775"/>
          </a:xfrm>
          <a:prstGeom prst="mathMultiply">
            <a:avLst/>
          </a:prstGeom>
          <a:solidFill>
            <a:srgbClr val="FF0000">
              <a:alpha val="50000"/>
            </a:srgbClr>
          </a:solidFill>
          <a:ln w="9525" cap="flat" cmpd="sng" algn="ctr">
            <a:noFill/>
            <a:prstDash val="solid"/>
            <a:round/>
            <a:headEnd type="none" w="med" len="med"/>
            <a:tailEnd type="none" w="med" len="med"/>
          </a:ln>
          <a:effectLst/>
        </p:spPr>
        <p:txBody>
          <a:bodyPr/>
          <a:lstStyle/>
          <a:p>
            <a:pPr marL="290513" indent="-290513" defTabSz="171450">
              <a:defRPr/>
            </a:pPr>
            <a:endParaRPr lang="en-US">
              <a:solidFill>
                <a:srgbClr val="FFFFFF"/>
              </a:solidFill>
            </a:endParaRPr>
          </a:p>
        </p:txBody>
      </p:sp>
      <p:sp>
        <p:nvSpPr>
          <p:cNvPr id="17" name="Vermenigvuldigen 16"/>
          <p:cNvSpPr/>
          <p:nvPr/>
        </p:nvSpPr>
        <p:spPr bwMode="auto">
          <a:xfrm>
            <a:off x="701675" y="5432425"/>
            <a:ext cx="1547813" cy="360363"/>
          </a:xfrm>
          <a:prstGeom prst="mathMultiply">
            <a:avLst/>
          </a:prstGeom>
          <a:solidFill>
            <a:srgbClr val="FF0000">
              <a:alpha val="50000"/>
            </a:srgbClr>
          </a:solidFill>
          <a:ln w="9525" cap="flat" cmpd="sng" algn="ctr">
            <a:noFill/>
            <a:prstDash val="solid"/>
            <a:round/>
            <a:headEnd type="none" w="med" len="med"/>
            <a:tailEnd type="none" w="med" len="med"/>
          </a:ln>
          <a:effectLst/>
        </p:spPr>
        <p:txBody>
          <a:bodyPr/>
          <a:lstStyle/>
          <a:p>
            <a:pPr marL="290513" indent="-290513" defTabSz="171450">
              <a:defRPr/>
            </a:pPr>
            <a:endParaRPr lang="en-US">
              <a:solidFill>
                <a:srgbClr val="FFFFFF"/>
              </a:solidFill>
            </a:endParaRPr>
          </a:p>
        </p:txBody>
      </p:sp>
      <p:sp>
        <p:nvSpPr>
          <p:cNvPr id="18" name="Vermenigvuldigen 17"/>
          <p:cNvSpPr/>
          <p:nvPr/>
        </p:nvSpPr>
        <p:spPr bwMode="auto">
          <a:xfrm>
            <a:off x="3132138" y="5046663"/>
            <a:ext cx="1547812" cy="360362"/>
          </a:xfrm>
          <a:prstGeom prst="mathMultiply">
            <a:avLst/>
          </a:prstGeom>
          <a:solidFill>
            <a:srgbClr val="FF0000">
              <a:alpha val="50000"/>
            </a:srgbClr>
          </a:solidFill>
          <a:ln w="9525" cap="flat" cmpd="sng" algn="ctr">
            <a:noFill/>
            <a:prstDash val="solid"/>
            <a:round/>
            <a:headEnd type="none" w="med" len="med"/>
            <a:tailEnd type="none" w="med" len="med"/>
          </a:ln>
          <a:effectLst/>
        </p:spPr>
        <p:txBody>
          <a:bodyPr/>
          <a:lstStyle/>
          <a:p>
            <a:pPr marL="290513" indent="-290513" defTabSz="171450">
              <a:defRPr/>
            </a:pPr>
            <a:endParaRPr lang="en-US">
              <a:solidFill>
                <a:srgbClr val="FFFFFF"/>
              </a:solidFill>
            </a:endParaRPr>
          </a:p>
        </p:txBody>
      </p:sp>
      <p:sp>
        <p:nvSpPr>
          <p:cNvPr id="44044" name="Rectangle 4"/>
          <p:cNvSpPr txBox="1">
            <a:spLocks noChangeArrowheads="1"/>
          </p:cNvSpPr>
          <p:nvPr/>
        </p:nvSpPr>
        <p:spPr bwMode="auto">
          <a:xfrm>
            <a:off x="1143000" y="122238"/>
            <a:ext cx="7316788" cy="7350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lnSpc>
                <a:spcPct val="96000"/>
              </a:lnSpc>
              <a:spcBef>
                <a:spcPct val="0"/>
              </a:spcBef>
            </a:pPr>
            <a:r>
              <a:rPr lang="nl-NL" sz="2600" i="1">
                <a:solidFill>
                  <a:srgbClr val="111166"/>
                </a:solidFill>
                <a:latin typeface="Times" charset="0"/>
              </a:rPr>
              <a:t> Voorbeeld uitslag kweek &amp; antibiotica advies</a:t>
            </a:r>
          </a:p>
        </p:txBody>
      </p:sp>
    </p:spTree>
    <p:extLst>
      <p:ext uri="{BB962C8B-B14F-4D97-AF65-F5344CB8AC3E}">
        <p14:creationId xmlns:p14="http://schemas.microsoft.com/office/powerpoint/2010/main" val="427093016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57338"/>
            <a:ext cx="9144000" cy="3733800"/>
          </a:xfrm>
        </p:spPr>
        <p:txBody>
          <a:bodyPr/>
          <a:lstStyle/>
          <a:p>
            <a:pPr eaLnBrk="1" hangingPunct="1">
              <a:lnSpc>
                <a:spcPct val="90000"/>
              </a:lnSpc>
            </a:pPr>
            <a:r>
              <a:rPr lang="nl-NL" sz="4400" dirty="0" err="1" smtClean="0">
                <a:solidFill>
                  <a:schemeClr val="tx2"/>
                </a:solidFill>
                <a:cs typeface="Times New Roman" pitchFamily="18" charset="0"/>
              </a:rPr>
              <a:t>Gezondheidsgerelateerde</a:t>
            </a:r>
            <a:r>
              <a:rPr lang="nl-NL" sz="4400" dirty="0" smtClean="0">
                <a:solidFill>
                  <a:schemeClr val="tx2"/>
                </a:solidFill>
                <a:cs typeface="Times New Roman" pitchFamily="18" charset="0"/>
              </a:rPr>
              <a:t/>
            </a:r>
            <a:br>
              <a:rPr lang="nl-NL" sz="4400" dirty="0" smtClean="0">
                <a:solidFill>
                  <a:schemeClr val="tx2"/>
                </a:solidFill>
                <a:cs typeface="Times New Roman" pitchFamily="18" charset="0"/>
              </a:rPr>
            </a:br>
            <a:r>
              <a:rPr lang="nl-NL" sz="4400" dirty="0" smtClean="0">
                <a:solidFill>
                  <a:schemeClr val="tx2"/>
                </a:solidFill>
                <a:cs typeface="Times New Roman" pitchFamily="18" charset="0"/>
              </a:rPr>
              <a:t>kwaliteit van leven</a:t>
            </a:r>
            <a:br>
              <a:rPr lang="nl-NL" sz="4400" dirty="0" smtClean="0">
                <a:solidFill>
                  <a:schemeClr val="tx2"/>
                </a:solidFill>
                <a:cs typeface="Times New Roman" pitchFamily="18" charset="0"/>
              </a:rPr>
            </a:br>
            <a:endParaRPr lang="nl-NL" sz="2800" dirty="0" smtClean="0">
              <a:solidFill>
                <a:schemeClr val="tx2"/>
              </a:solidFill>
              <a:cs typeface="Times New Roman" pitchFamily="18" charset="0"/>
            </a:endParaRPr>
          </a:p>
        </p:txBody>
      </p:sp>
    </p:spTree>
    <p:extLst>
      <p:ext uri="{BB962C8B-B14F-4D97-AF65-F5344CB8AC3E}">
        <p14:creationId xmlns:p14="http://schemas.microsoft.com/office/powerpoint/2010/main" val="42294219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B75948CE-7FEB-4301-8AF5-194CAF6F672B}" type="slidenum">
              <a:rPr lang="nl-NL" sz="1200">
                <a:solidFill>
                  <a:srgbClr val="111166"/>
                </a:solidFill>
              </a:rPr>
              <a:pPr/>
              <a:t>67</a:t>
            </a:fld>
            <a:endParaRPr lang="nl-NL" sz="1200">
              <a:solidFill>
                <a:srgbClr val="111166"/>
              </a:solidFill>
            </a:endParaRPr>
          </a:p>
        </p:txBody>
      </p:sp>
      <p:sp>
        <p:nvSpPr>
          <p:cNvPr id="31747" name="Titel 1"/>
          <p:cNvSpPr>
            <a:spLocks noGrp="1"/>
          </p:cNvSpPr>
          <p:nvPr>
            <p:ph type="title" idx="4294967295"/>
          </p:nvPr>
        </p:nvSpPr>
        <p:spPr>
          <a:noFill/>
          <a:extLst>
            <a:ext uri="{909E8E84-426E-40DD-AFC4-6F175D3DCCD1}">
              <a14:hiddenFill xmlns:a14="http://schemas.microsoft.com/office/drawing/2010/main">
                <a:solidFill>
                  <a:schemeClr val="tx1"/>
                </a:solidFill>
              </a14:hiddenFill>
            </a:ext>
          </a:extLst>
        </p:spPr>
        <p:txBody>
          <a:bodyPr/>
          <a:lstStyle/>
          <a:p>
            <a:pPr marL="761922" indent="-761922" eaLnBrk="1" hangingPunct="1"/>
            <a:r>
              <a:rPr lang="nl-NL" smtClean="0"/>
              <a:t>GKvL meetinstrumenten: literatuurstudie</a:t>
            </a:r>
          </a:p>
        </p:txBody>
      </p:sp>
      <p:sp>
        <p:nvSpPr>
          <p:cNvPr id="31748" name="Rectangle 6"/>
          <p:cNvSpPr>
            <a:spLocks noGrp="1" noChangeArrowheads="1"/>
          </p:cNvSpPr>
          <p:nvPr>
            <p:ph sz="half" idx="4294967295"/>
          </p:nvPr>
        </p:nvSpPr>
        <p:spPr>
          <a:xfrm>
            <a:off x="395288" y="1268413"/>
            <a:ext cx="8075612" cy="4525962"/>
          </a:xfrm>
        </p:spPr>
        <p:txBody>
          <a:bodyPr/>
          <a:lstStyle/>
          <a:p>
            <a:pPr eaLnBrk="1" hangingPunct="1"/>
            <a:r>
              <a:rPr lang="nl-NL" sz="2800" b="1"/>
              <a:t>Dermatologie specifieke KvL</a:t>
            </a:r>
            <a:r>
              <a:rPr lang="nl-NL" sz="2800"/>
              <a:t> meetinstrumenten:</a:t>
            </a:r>
          </a:p>
          <a:p>
            <a:pPr lvl="1" eaLnBrk="1" hangingPunct="1"/>
            <a:r>
              <a:rPr lang="nl-NL" sz="2400"/>
              <a:t>Skindex-62, -29, -16</a:t>
            </a:r>
          </a:p>
          <a:p>
            <a:pPr lvl="1" eaLnBrk="1" hangingPunct="1"/>
            <a:r>
              <a:rPr lang="nl-NL" sz="2400"/>
              <a:t>Dermatology Life Quality Index (DLQI)</a:t>
            </a:r>
          </a:p>
          <a:p>
            <a:pPr eaLnBrk="1" hangingPunct="1"/>
            <a:r>
              <a:rPr lang="nl-NL" altLang="ja-JP" sz="2800" b="1">
                <a:ea typeface="MS PGothic" pitchFamily="34" charset="-128"/>
              </a:rPr>
              <a:t>EGFRI specifieke KvL meetinstrumenten:</a:t>
            </a:r>
          </a:p>
          <a:p>
            <a:pPr lvl="1" eaLnBrk="1" hangingPunct="1"/>
            <a:r>
              <a:rPr lang="en-US" altLang="ja-JP" sz="2400">
                <a:ea typeface="MS PGothic" pitchFamily="34" charset="-128"/>
              </a:rPr>
              <a:t>Functional Assessment of Side-Effects to Therapy–EGFRI (FAST-EGFRI-38)</a:t>
            </a:r>
          </a:p>
          <a:p>
            <a:pPr lvl="1" eaLnBrk="1" hangingPunct="1"/>
            <a:r>
              <a:rPr lang="en-US" altLang="ja-JP" sz="2400">
                <a:ea typeface="MS PGothic" pitchFamily="34" charset="-128"/>
              </a:rPr>
              <a:t>Functional Assessment of Cancer Therapy-EGFRI-18 (FACT-EGFRI-18)</a:t>
            </a:r>
            <a:endParaRPr lang="nl-NL" sz="2400">
              <a:ea typeface="MS PGothic" pitchFamily="34" charset="-128"/>
            </a:endParaRPr>
          </a:p>
        </p:txBody>
      </p:sp>
      <p:sp>
        <p:nvSpPr>
          <p:cNvPr id="31749" name="Text Box 5"/>
          <p:cNvSpPr txBox="1">
            <a:spLocks noChangeArrowheads="1"/>
          </p:cNvSpPr>
          <p:nvPr/>
        </p:nvSpPr>
        <p:spPr bwMode="auto">
          <a:xfrm>
            <a:off x="3038476" y="6213476"/>
            <a:ext cx="6096000" cy="39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r" eaLnBrk="1" hangingPunct="1">
              <a:lnSpc>
                <a:spcPct val="120000"/>
              </a:lnSpc>
              <a:spcBef>
                <a:spcPct val="50000"/>
              </a:spcBef>
            </a:pPr>
            <a:r>
              <a:rPr lang="en-US" sz="1600">
                <a:solidFill>
                  <a:srgbClr val="FFFFFF"/>
                </a:solidFill>
              </a:rPr>
              <a:t>White KJ, et al.  2011</a:t>
            </a:r>
          </a:p>
        </p:txBody>
      </p:sp>
      <p:sp>
        <p:nvSpPr>
          <p:cNvPr id="31750" name="Tijdelijke aanduiding voor datum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31751" name="Tijdelijke aanduiding voor voetteks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Tree>
    <p:extLst>
      <p:ext uri="{BB962C8B-B14F-4D97-AF65-F5344CB8AC3E}">
        <p14:creationId xmlns:p14="http://schemas.microsoft.com/office/powerpoint/2010/main" val="394790233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EC9803D0-10AB-4D9C-85D3-D9550421FEAF}" type="slidenum">
              <a:rPr lang="nl-NL" sz="1200">
                <a:solidFill>
                  <a:srgbClr val="111166"/>
                </a:solidFill>
              </a:rPr>
              <a:pPr/>
              <a:t>68</a:t>
            </a:fld>
            <a:endParaRPr lang="nl-NL" sz="1200">
              <a:solidFill>
                <a:srgbClr val="111166"/>
              </a:solidFill>
            </a:endParaRPr>
          </a:p>
        </p:txBody>
      </p:sp>
      <p:sp>
        <p:nvSpPr>
          <p:cNvPr id="32771" name="Titel 1"/>
          <p:cNvSpPr>
            <a:spLocks noGrp="1"/>
          </p:cNvSpPr>
          <p:nvPr>
            <p:ph type="title" idx="4294967295"/>
          </p:nvPr>
        </p:nvSpPr>
        <p:spPr>
          <a:noFill/>
          <a:extLst>
            <a:ext uri="{909E8E84-426E-40DD-AFC4-6F175D3DCCD1}">
              <a14:hiddenFill xmlns:a14="http://schemas.microsoft.com/office/drawing/2010/main">
                <a:solidFill>
                  <a:schemeClr val="tx1"/>
                </a:solidFill>
              </a14:hiddenFill>
            </a:ext>
          </a:extLst>
        </p:spPr>
        <p:txBody>
          <a:bodyPr/>
          <a:lstStyle/>
          <a:p>
            <a:pPr eaLnBrk="1" hangingPunct="1"/>
            <a:r>
              <a:rPr lang="en-US" smtClean="0"/>
              <a:t>De FACT-EGFRI-18</a:t>
            </a:r>
            <a:endParaRPr lang="nl-NL" smtClean="0">
              <a:solidFill>
                <a:schemeClr val="bg1"/>
              </a:solidFill>
            </a:endParaRPr>
          </a:p>
        </p:txBody>
      </p:sp>
      <p:sp>
        <p:nvSpPr>
          <p:cNvPr id="32772" name="Rectangle 6"/>
          <p:cNvSpPr>
            <a:spLocks noGrp="1" noChangeArrowheads="1"/>
          </p:cNvSpPr>
          <p:nvPr>
            <p:ph sz="half" idx="4294967295"/>
          </p:nvPr>
        </p:nvSpPr>
        <p:spPr>
          <a:xfrm>
            <a:off x="468313" y="1341440"/>
            <a:ext cx="8075612" cy="4276725"/>
          </a:xfrm>
        </p:spPr>
        <p:txBody>
          <a:bodyPr/>
          <a:lstStyle/>
          <a:p>
            <a:pPr eaLnBrk="1" hangingPunct="1"/>
            <a:r>
              <a:rPr lang="nl-NL" sz="2800"/>
              <a:t>Patiënt gerapporteerde outcome (PRO)</a:t>
            </a:r>
          </a:p>
          <a:p>
            <a:pPr eaLnBrk="1" hangingPunct="1"/>
            <a:r>
              <a:rPr lang="nl-NL" sz="2800"/>
              <a:t>18 items in drie GKvL dimensies:</a:t>
            </a:r>
          </a:p>
          <a:p>
            <a:pPr lvl="1" eaLnBrk="1" hangingPunct="1"/>
            <a:r>
              <a:rPr lang="nl-NL" sz="2400"/>
              <a:t>fysieke (7 items)</a:t>
            </a:r>
          </a:p>
          <a:p>
            <a:pPr lvl="1" eaLnBrk="1" hangingPunct="1"/>
            <a:r>
              <a:rPr lang="nl-NL" sz="2400"/>
              <a:t>sociale / emotionele (6 items)</a:t>
            </a:r>
          </a:p>
          <a:p>
            <a:pPr lvl="1" eaLnBrk="1" hangingPunct="1"/>
            <a:r>
              <a:rPr lang="nl-NL" sz="2400"/>
              <a:t>functionele welzijn (5 items)</a:t>
            </a:r>
          </a:p>
          <a:p>
            <a:pPr eaLnBrk="1" hangingPunct="1"/>
            <a:r>
              <a:rPr lang="nl-NL" sz="2800"/>
              <a:t>Beoordeelt huid, nagel en haar bijwerkingen</a:t>
            </a:r>
          </a:p>
          <a:p>
            <a:pPr eaLnBrk="1" hangingPunct="1"/>
            <a:r>
              <a:rPr lang="nl-NL" sz="2800"/>
              <a:t>Vijf punts Likert-type respons schaal van 0 (helemaal niet) tot 4 (zeer veel) </a:t>
            </a:r>
          </a:p>
        </p:txBody>
      </p:sp>
      <p:sp>
        <p:nvSpPr>
          <p:cNvPr id="32773" name="Text Box 5"/>
          <p:cNvSpPr txBox="1">
            <a:spLocks noChangeArrowheads="1"/>
          </p:cNvSpPr>
          <p:nvPr/>
        </p:nvSpPr>
        <p:spPr bwMode="auto">
          <a:xfrm>
            <a:off x="261938" y="6153150"/>
            <a:ext cx="8915400" cy="352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r" eaLnBrk="1" hangingPunct="1">
              <a:lnSpc>
                <a:spcPct val="120000"/>
              </a:lnSpc>
              <a:spcBef>
                <a:spcPct val="20000"/>
              </a:spcBef>
            </a:pPr>
            <a:r>
              <a:rPr lang="en-US" sz="1400">
                <a:solidFill>
                  <a:srgbClr val="FFFFFF"/>
                </a:solidFill>
              </a:rPr>
              <a:t>FACIT.org. (2011, May 31); FACT-EGFRI-18. Retrieved from http://www.facit.org/FACITOrg/Questionnaires</a:t>
            </a:r>
          </a:p>
        </p:txBody>
      </p:sp>
      <p:sp>
        <p:nvSpPr>
          <p:cNvPr id="32774" name="Tijdelijke aanduiding voor datum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32775" name="Tijdelijke aanduiding voor voetteks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Tree>
    <p:extLst>
      <p:ext uri="{BB962C8B-B14F-4D97-AF65-F5344CB8AC3E}">
        <p14:creationId xmlns:p14="http://schemas.microsoft.com/office/powerpoint/2010/main" val="406493695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62"/>
          <p:cNvSpPr>
            <a:spLocks noChangeArrowheads="1"/>
          </p:cNvSpPr>
          <p:nvPr/>
        </p:nvSpPr>
        <p:spPr bwMode="auto">
          <a:xfrm>
            <a:off x="2411760" y="6245787"/>
            <a:ext cx="6732240" cy="28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4288" tIns="32144" rIns="64288" bIns="32144">
            <a:spAutoFit/>
          </a:bodyPr>
          <a:lstStyle/>
          <a:p>
            <a:pPr defTabSz="118314"/>
            <a:r>
              <a:rPr lang="nl-NL" sz="1200" dirty="0"/>
              <a:t>0 = Helemaal niet, 1 = Een beetje, 2 = Enigszins, 3 = In vrij hoge mate, 4 = In zeer hoge mate</a:t>
            </a:r>
            <a:endParaRPr lang="en-US" sz="1200" dirty="0"/>
          </a:p>
        </p:txBody>
      </p:sp>
      <p:sp>
        <p:nvSpPr>
          <p:cNvPr id="65539" name="Rectangle 4"/>
          <p:cNvSpPr txBox="1">
            <a:spLocks noChangeArrowheads="1"/>
          </p:cNvSpPr>
          <p:nvPr/>
        </p:nvSpPr>
        <p:spPr bwMode="auto">
          <a:xfrm>
            <a:off x="794743" y="50230"/>
            <a:ext cx="7101334"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3600" b="1">
                <a:solidFill>
                  <a:schemeClr val="bg1"/>
                </a:solidFill>
                <a:latin typeface="Arial" pitchFamily="34" charset="0"/>
                <a:ea typeface="Gill Sans"/>
                <a:cs typeface="Gill Sans"/>
                <a:sym typeface="Gill Sans"/>
              </a:defRPr>
            </a:lvl1pPr>
            <a:lvl2pPr marL="742950" indent="-285750" eaLnBrk="0" hangingPunct="0">
              <a:defRPr sz="3600" b="1">
                <a:solidFill>
                  <a:schemeClr val="bg1"/>
                </a:solidFill>
                <a:latin typeface="Arial" pitchFamily="34" charset="0"/>
                <a:ea typeface="Gill Sans"/>
                <a:cs typeface="Gill Sans"/>
                <a:sym typeface="Gill Sans"/>
              </a:defRPr>
            </a:lvl2pPr>
            <a:lvl3pPr marL="1143000" indent="-228600" eaLnBrk="0" hangingPunct="0">
              <a:defRPr sz="3600" b="1">
                <a:solidFill>
                  <a:schemeClr val="bg1"/>
                </a:solidFill>
                <a:latin typeface="Arial" pitchFamily="34" charset="0"/>
                <a:ea typeface="Gill Sans"/>
                <a:cs typeface="Gill Sans"/>
                <a:sym typeface="Gill Sans"/>
              </a:defRPr>
            </a:lvl3pPr>
            <a:lvl4pPr marL="1600200" indent="-228600" eaLnBrk="0" hangingPunct="0">
              <a:defRPr sz="3600" b="1">
                <a:solidFill>
                  <a:schemeClr val="bg1"/>
                </a:solidFill>
                <a:latin typeface="Arial" pitchFamily="34" charset="0"/>
                <a:ea typeface="Gill Sans"/>
                <a:cs typeface="Gill Sans"/>
                <a:sym typeface="Gill Sans"/>
              </a:defRPr>
            </a:lvl4pPr>
            <a:lvl5pPr marL="2057400" indent="-228600" eaLnBrk="0" hangingPunct="0">
              <a:defRPr sz="3600" b="1">
                <a:solidFill>
                  <a:schemeClr val="bg1"/>
                </a:solidFill>
                <a:latin typeface="Arial" pitchFamily="34" charset="0"/>
                <a:ea typeface="Gill Sans"/>
                <a:cs typeface="Gill Sans"/>
                <a:sym typeface="Gill Sans"/>
              </a:defRPr>
            </a:lvl5pPr>
            <a:lvl6pPr marL="25146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pPr eaLnBrk="1" hangingPunct="1">
              <a:lnSpc>
                <a:spcPct val="96000"/>
              </a:lnSpc>
            </a:pPr>
            <a:r>
              <a:rPr lang="nl-NL" sz="2800" b="0" i="1" dirty="0" smtClean="0">
                <a:latin typeface="+mj-lt"/>
                <a:cs typeface="Arial" pitchFamily="34" charset="0"/>
              </a:rPr>
              <a:t>FACT-EGFRI-18 </a:t>
            </a:r>
            <a:r>
              <a:rPr lang="nl-NL" sz="2800" b="0" i="1" dirty="0">
                <a:latin typeface="+mj-lt"/>
                <a:cs typeface="Arial" pitchFamily="34" charset="0"/>
              </a:rPr>
              <a:t>vragenlijs</a:t>
            </a:r>
            <a:r>
              <a:rPr lang="en-US" sz="2800" b="0" i="1" dirty="0">
                <a:latin typeface="+mj-lt"/>
                <a:cs typeface="Arial" pitchFamily="34" charset="0"/>
              </a:rPr>
              <a:t>t</a:t>
            </a:r>
            <a:endParaRPr lang="nl-NL" sz="2800" b="0" i="1" dirty="0">
              <a:latin typeface="+mj-lt"/>
              <a:cs typeface="Arial" pitchFamily="34" charset="0"/>
            </a:endParaRPr>
          </a:p>
        </p:txBody>
      </p:sp>
      <p:sp>
        <p:nvSpPr>
          <p:cNvPr id="65540" name="Tijdelijke aanduiding voor inhoud 3"/>
          <p:cNvSpPr>
            <a:spLocks noGrp="1"/>
          </p:cNvSpPr>
          <p:nvPr>
            <p:ph sz="half" idx="1"/>
          </p:nvPr>
        </p:nvSpPr>
        <p:spPr bwMode="auto">
          <a:xfrm>
            <a:off x="215429" y="980033"/>
            <a:ext cx="4479354" cy="507317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marL="354942" indent="-354942">
              <a:buFontTx/>
              <a:buAutoNum type="arabicPeriod"/>
            </a:pPr>
            <a:r>
              <a:rPr lang="nl-NL" sz="1600" dirty="0"/>
              <a:t>mijn huid of hoofdhuid voelt geïrriteerd aan</a:t>
            </a:r>
          </a:p>
          <a:p>
            <a:pPr marL="354942" indent="-354942">
              <a:buFontTx/>
              <a:buAutoNum type="arabicPeriod"/>
            </a:pPr>
            <a:r>
              <a:rPr lang="nl-NL" sz="1600" dirty="0"/>
              <a:t>mijn huid of hoofdhuid is droog of schilferig</a:t>
            </a:r>
          </a:p>
          <a:p>
            <a:pPr marL="354942" indent="-354942">
              <a:buFontTx/>
              <a:buAutoNum type="arabicPeriod"/>
            </a:pPr>
            <a:r>
              <a:rPr lang="nl-NL" sz="1600" dirty="0">
                <a:solidFill>
                  <a:srgbClr val="FF0000"/>
                </a:solidFill>
              </a:rPr>
              <a:t>mijn huid of hoofdhuid jeukt</a:t>
            </a:r>
          </a:p>
          <a:p>
            <a:pPr marL="354942" indent="-354942">
              <a:buFontTx/>
              <a:buAutoNum type="arabicPeriod"/>
            </a:pPr>
            <a:r>
              <a:rPr lang="nl-NL" sz="1600" dirty="0">
                <a:solidFill>
                  <a:srgbClr val="FF0000"/>
                </a:solidFill>
              </a:rPr>
              <a:t>mijn huid bloedt makkelijk</a:t>
            </a:r>
          </a:p>
          <a:p>
            <a:pPr marL="354942" indent="-354942">
              <a:buFontTx/>
              <a:buAutoNum type="arabicPeriod"/>
            </a:pPr>
            <a:r>
              <a:rPr lang="nl-NL" sz="1600" dirty="0">
                <a:solidFill>
                  <a:srgbClr val="FF0000"/>
                </a:solidFill>
              </a:rPr>
              <a:t>ik vind het vervelend dat mijn huid gevoeliger is geworden voor zonlicht</a:t>
            </a:r>
          </a:p>
          <a:p>
            <a:pPr marL="354942" indent="-354942">
              <a:buFontTx/>
              <a:buAutoNum type="arabicPeriod"/>
            </a:pPr>
            <a:r>
              <a:rPr lang="nl-NL" sz="1600" dirty="0"/>
              <a:t>mijn huidaandoening belemmert mij in mijn vermogen om te slapen</a:t>
            </a:r>
          </a:p>
          <a:p>
            <a:pPr marL="354942" indent="-354942">
              <a:buFontTx/>
              <a:buAutoNum type="arabicPeriod"/>
            </a:pPr>
            <a:r>
              <a:rPr lang="nl-NL" sz="1600" dirty="0"/>
              <a:t>mijn huidaandoening heeft invloed op mijn humeur</a:t>
            </a:r>
          </a:p>
          <a:p>
            <a:pPr marL="354942" indent="-354942">
              <a:buFontTx/>
              <a:buAutoNum type="arabicPeriod"/>
            </a:pPr>
            <a:r>
              <a:rPr lang="nl-NL" sz="1600" dirty="0"/>
              <a:t>mijn huidaandoening belemmert mij in mijn sociale leven</a:t>
            </a:r>
          </a:p>
          <a:p>
            <a:pPr marL="354942" indent="-354942">
              <a:buFontTx/>
              <a:buAutoNum type="arabicPeriod"/>
            </a:pPr>
            <a:r>
              <a:rPr lang="nl-NL" sz="1600" dirty="0"/>
              <a:t>ik schaam mij voor mijn huidaandoening</a:t>
            </a:r>
          </a:p>
          <a:p>
            <a:pPr marL="354942" indent="-354942">
              <a:buFontTx/>
              <a:buAutoNum type="arabicPeriod"/>
            </a:pPr>
            <a:r>
              <a:rPr lang="nl-NL" sz="1600" dirty="0"/>
              <a:t>ik vermijd het om buitenshuis te gaan vanwege hoe mijn huid er uitziet</a:t>
            </a:r>
          </a:p>
          <a:p>
            <a:pPr marL="354942" indent="-354942">
              <a:buFontTx/>
              <a:buAutoNum type="arabicPeriod"/>
            </a:pPr>
            <a:r>
              <a:rPr lang="nl-NL" sz="1600" dirty="0"/>
              <a:t>ik voel mij onaantrekkelijk vanwege hoe mijn huid er uitziet</a:t>
            </a:r>
          </a:p>
        </p:txBody>
      </p:sp>
      <p:sp>
        <p:nvSpPr>
          <p:cNvPr id="65541" name="Tijdelijke aanduiding voor inhoud 4"/>
          <p:cNvSpPr>
            <a:spLocks noGrp="1"/>
          </p:cNvSpPr>
          <p:nvPr>
            <p:ph sz="half" idx="2"/>
          </p:nvPr>
        </p:nvSpPr>
        <p:spPr bwMode="auto">
          <a:xfrm>
            <a:off x="4711527" y="980034"/>
            <a:ext cx="4248299" cy="4481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marL="342665" indent="-342665">
              <a:buFont typeface="Times" pitchFamily="18" charset="0"/>
              <a:buAutoNum type="arabicPeriod" startAt="12"/>
            </a:pPr>
            <a:r>
              <a:rPr lang="nl-NL" sz="1600" dirty="0"/>
              <a:t>de veranderingen van mijn huidaandoening bemoeilijken het dagelijks leven </a:t>
            </a:r>
          </a:p>
          <a:p>
            <a:pPr marL="342665" indent="-342665">
              <a:buFont typeface="Times" pitchFamily="18" charset="0"/>
              <a:buAutoNum type="arabicPeriod" startAt="12"/>
            </a:pPr>
            <a:r>
              <a:rPr lang="nl-NL" sz="1600" dirty="0"/>
              <a:t>de bijwerkingen van de behandeling op de huid hebben mij in mijn huishoudelijke taken belemmerd</a:t>
            </a:r>
          </a:p>
          <a:p>
            <a:pPr marL="342665" indent="-342665">
              <a:buFont typeface="Times" pitchFamily="18" charset="0"/>
              <a:buAutoNum type="arabicPeriod" startAt="12"/>
            </a:pPr>
            <a:r>
              <a:rPr lang="nl-NL" sz="1600" dirty="0"/>
              <a:t>mijn ogen zijn droog</a:t>
            </a:r>
          </a:p>
          <a:p>
            <a:pPr marL="342665" indent="-342665">
              <a:buFont typeface="Times" pitchFamily="18" charset="0"/>
              <a:buAutoNum type="arabicPeriod" startAt="12"/>
            </a:pPr>
            <a:r>
              <a:rPr lang="nl-NL" sz="1600" dirty="0"/>
              <a:t>ik heb last van de gevoeligheid rond mijn vingernagels en teennagels</a:t>
            </a:r>
          </a:p>
          <a:p>
            <a:pPr marL="342665" indent="-342665">
              <a:buFont typeface="Times" pitchFamily="18" charset="0"/>
              <a:buAutoNum type="arabicPeriod" startAt="12"/>
            </a:pPr>
            <a:r>
              <a:rPr lang="nl-NL" sz="1600" dirty="0"/>
              <a:t>de gevoeligheid rond mijn vingernagels maakt het moeilijk huishoudelijke taken uit te voeren</a:t>
            </a:r>
          </a:p>
          <a:p>
            <a:pPr marL="342665" indent="-342665">
              <a:buFont typeface="Times" pitchFamily="18" charset="0"/>
              <a:buAutoNum type="arabicPeriod" startAt="12"/>
            </a:pPr>
            <a:r>
              <a:rPr lang="nl-NL" sz="1600" dirty="0"/>
              <a:t>ik vind het vervelend dat ik last heb van haaruitval</a:t>
            </a:r>
          </a:p>
          <a:p>
            <a:pPr marL="342665" indent="-342665">
              <a:buFont typeface="Times" pitchFamily="18" charset="0"/>
              <a:buAutoNum type="arabicPeriod" startAt="12"/>
            </a:pPr>
            <a:r>
              <a:rPr lang="nl-NL" sz="1600" dirty="0"/>
              <a:t>ik vind het vervelend dat ik last heb van toegenomen haargroei in mijn gezicht</a:t>
            </a:r>
          </a:p>
        </p:txBody>
      </p:sp>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4" name="Tijdelijke aanduiding voor dianummer 3"/>
          <p:cNvSpPr>
            <a:spLocks noGrp="1"/>
          </p:cNvSpPr>
          <p:nvPr>
            <p:ph type="sldNum" sz="quarter" idx="12"/>
          </p:nvPr>
        </p:nvSpPr>
        <p:spPr/>
        <p:txBody>
          <a:bodyPr/>
          <a:lstStyle/>
          <a:p>
            <a:pPr>
              <a:defRPr/>
            </a:pPr>
            <a:fld id="{99CE4DB6-DC9B-46A4-9EFC-6FD218179449}" type="slidenum">
              <a:rPr lang="en-GB" smtClean="0"/>
              <a:pPr>
                <a:defRPr/>
              </a:pPr>
              <a:t>69</a:t>
            </a:fld>
            <a:endParaRPr lang="en-GB"/>
          </a:p>
        </p:txBody>
      </p:sp>
    </p:spTree>
    <p:extLst>
      <p:ext uri="{BB962C8B-B14F-4D97-AF65-F5344CB8AC3E}">
        <p14:creationId xmlns:p14="http://schemas.microsoft.com/office/powerpoint/2010/main" val="273979015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659CC07A-7471-4AFF-9522-2656B771631D}" type="slidenum">
              <a:rPr lang="nl-NL" sz="1200" smtClean="0">
                <a:solidFill>
                  <a:schemeClr val="bg1"/>
                </a:solidFill>
              </a:rPr>
              <a:pPr/>
              <a:t>7</a:t>
            </a:fld>
            <a:endParaRPr lang="nl-NL" sz="1200" smtClean="0">
              <a:solidFill>
                <a:schemeClr val="bg1"/>
              </a:solidFill>
            </a:endParaRPr>
          </a:p>
        </p:txBody>
      </p:sp>
      <p:sp>
        <p:nvSpPr>
          <p:cNvPr id="18435" name="Titel 1"/>
          <p:cNvSpPr>
            <a:spLocks noGrp="1"/>
          </p:cNvSpPr>
          <p:nvPr>
            <p:ph type="title" idx="4294967295"/>
          </p:nvPr>
        </p:nvSpPr>
        <p:spPr>
          <a:noFill/>
          <a:extLst>
            <a:ext uri="{909E8E84-426E-40DD-AFC4-6F175D3DCCD1}">
              <a14:hiddenFill xmlns:a14="http://schemas.microsoft.com/office/drawing/2010/main">
                <a:solidFill>
                  <a:schemeClr val="tx1"/>
                </a:solidFill>
              </a14:hiddenFill>
            </a:ext>
          </a:extLst>
        </p:spPr>
        <p:txBody>
          <a:bodyPr/>
          <a:lstStyle/>
          <a:p>
            <a:pPr eaLnBrk="1" hangingPunct="1"/>
            <a:r>
              <a:rPr lang="nl-NL" smtClean="0"/>
              <a:t>Voorbeelden bestaande co-morbiditeiten</a:t>
            </a:r>
          </a:p>
        </p:txBody>
      </p:sp>
      <p:sp>
        <p:nvSpPr>
          <p:cNvPr id="18436" name="Rectangle 4"/>
          <p:cNvSpPr>
            <a:spLocks noChangeArrowheads="1"/>
          </p:cNvSpPr>
          <p:nvPr/>
        </p:nvSpPr>
        <p:spPr bwMode="auto">
          <a:xfrm>
            <a:off x="457200" y="1412875"/>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33400" indent="-533400" eaLnBrk="0" hangingPunct="0">
              <a:buFontTx/>
              <a:buChar char="•"/>
            </a:pPr>
            <a:r>
              <a:rPr lang="nl-NL" sz="2000"/>
              <a:t>orale infecties</a:t>
            </a:r>
          </a:p>
          <a:p>
            <a:pPr marL="533400" indent="-533400" eaLnBrk="0" hangingPunct="0">
              <a:buFontTx/>
              <a:buChar char="•"/>
            </a:pPr>
            <a:r>
              <a:rPr lang="nl-NL" sz="2000"/>
              <a:t>anemie</a:t>
            </a:r>
          </a:p>
          <a:p>
            <a:pPr marL="533400" indent="-533400" eaLnBrk="0" hangingPunct="0">
              <a:buFontTx/>
              <a:buChar char="•"/>
            </a:pPr>
            <a:r>
              <a:rPr lang="nl-NL" sz="2000"/>
              <a:t>cardiale aandoeningen (cardiomyopathie)</a:t>
            </a:r>
          </a:p>
          <a:p>
            <a:pPr marL="533400" indent="-533400" eaLnBrk="0" hangingPunct="0">
              <a:buFontTx/>
              <a:buChar char="•"/>
            </a:pPr>
            <a:r>
              <a:rPr lang="nl-NL" sz="2000"/>
              <a:t>cognitieve functies</a:t>
            </a:r>
          </a:p>
          <a:p>
            <a:pPr marL="533400" indent="-533400" eaLnBrk="0" hangingPunct="0">
              <a:buFontTx/>
              <a:buChar char="•"/>
            </a:pPr>
            <a:r>
              <a:rPr lang="nl-NL" sz="2000"/>
              <a:t>dehydratie</a:t>
            </a:r>
          </a:p>
          <a:p>
            <a:pPr marL="533400" indent="-533400" eaLnBrk="0" hangingPunct="0">
              <a:buFontTx/>
              <a:buChar char="•"/>
            </a:pPr>
            <a:r>
              <a:rPr lang="nl-NL" sz="2000"/>
              <a:t>depressie</a:t>
            </a:r>
          </a:p>
          <a:p>
            <a:pPr marL="533400" indent="-533400" eaLnBrk="0" hangingPunct="0">
              <a:buFontTx/>
              <a:buChar char="•"/>
            </a:pPr>
            <a:r>
              <a:rPr lang="nl-NL" sz="2000"/>
              <a:t>diabetes</a:t>
            </a:r>
          </a:p>
          <a:p>
            <a:pPr marL="533400" indent="-533400" eaLnBrk="0" hangingPunct="0">
              <a:buFontTx/>
              <a:buChar char="•"/>
            </a:pPr>
            <a:r>
              <a:rPr lang="nl-NL" sz="2000"/>
              <a:t>dunne huid</a:t>
            </a:r>
          </a:p>
          <a:p>
            <a:pPr marL="533400" indent="-533400" eaLnBrk="0" hangingPunct="0">
              <a:buFontTx/>
              <a:buChar char="•"/>
            </a:pPr>
            <a:r>
              <a:rPr lang="nl-NL" sz="2000"/>
              <a:t>hypertensie</a:t>
            </a:r>
          </a:p>
          <a:p>
            <a:pPr marL="533400" indent="-533400" eaLnBrk="0" hangingPunct="0">
              <a:buFontTx/>
              <a:buChar char="•"/>
            </a:pPr>
            <a:r>
              <a:rPr lang="nl-NL" sz="2000"/>
              <a:t>immobiliteit</a:t>
            </a:r>
          </a:p>
        </p:txBody>
      </p:sp>
      <p:sp>
        <p:nvSpPr>
          <p:cNvPr id="18437" name="Rectangle 5"/>
          <p:cNvSpPr>
            <a:spLocks noChangeArrowheads="1"/>
          </p:cNvSpPr>
          <p:nvPr/>
        </p:nvSpPr>
        <p:spPr bwMode="auto">
          <a:xfrm>
            <a:off x="4648200" y="1387475"/>
            <a:ext cx="41719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buFontTx/>
              <a:buChar char="•"/>
            </a:pPr>
            <a:r>
              <a:rPr lang="nl-NL" sz="2000"/>
              <a:t>levercirrose</a:t>
            </a:r>
          </a:p>
          <a:p>
            <a:pPr marL="342900" indent="-342900" eaLnBrk="0" hangingPunct="0">
              <a:buFontTx/>
              <a:buChar char="•"/>
            </a:pPr>
            <a:r>
              <a:rPr lang="nl-NL" sz="2000"/>
              <a:t>perifere neuropathie</a:t>
            </a:r>
          </a:p>
          <a:p>
            <a:pPr marL="342900" indent="-342900" eaLnBrk="0" hangingPunct="0">
              <a:buFontTx/>
              <a:buChar char="•"/>
            </a:pPr>
            <a:r>
              <a:rPr lang="nl-NL" sz="2000"/>
              <a:t>polyfarmacie</a:t>
            </a:r>
          </a:p>
          <a:p>
            <a:pPr marL="342900" indent="-342900" eaLnBrk="0" hangingPunct="0">
              <a:buFontTx/>
              <a:buChar char="•"/>
            </a:pPr>
            <a:r>
              <a:rPr lang="nl-NL" sz="2000"/>
              <a:t>pulmonale AEs (COPD)</a:t>
            </a:r>
          </a:p>
          <a:p>
            <a:pPr marL="342900" indent="-342900" eaLnBrk="0" hangingPunct="0">
              <a:buFontTx/>
              <a:buChar char="•"/>
            </a:pPr>
            <a:r>
              <a:rPr lang="nl-NL" sz="2000"/>
              <a:t>slikproblemen</a:t>
            </a:r>
          </a:p>
          <a:p>
            <a:pPr marL="342900" indent="-342900" eaLnBrk="0" hangingPunct="0">
              <a:buFontTx/>
              <a:buChar char="•"/>
            </a:pPr>
            <a:r>
              <a:rPr lang="nl-NL" sz="2000"/>
              <a:t>vergeetachtigheid</a:t>
            </a:r>
          </a:p>
          <a:p>
            <a:pPr marL="342900" indent="-342900" eaLnBrk="0" hangingPunct="0">
              <a:buFontTx/>
              <a:buChar char="•"/>
            </a:pPr>
            <a:r>
              <a:rPr lang="nl-NL" sz="2000"/>
              <a:t>verminderde nierfunctie (nierfalen)</a:t>
            </a:r>
          </a:p>
          <a:p>
            <a:pPr marL="342900" indent="-342900" eaLnBrk="0" hangingPunct="0">
              <a:buFontTx/>
              <a:buChar char="•"/>
            </a:pPr>
            <a:r>
              <a:rPr lang="nl-NL" sz="2000"/>
              <a:t>vermoeidheid</a:t>
            </a:r>
          </a:p>
          <a:p>
            <a:pPr marL="342900" indent="-342900" eaLnBrk="0" hangingPunct="0">
              <a:buFontTx/>
              <a:buChar char="•"/>
            </a:pPr>
            <a:r>
              <a:rPr lang="nl-NL" altLang="ja-JP" sz="2000">
                <a:ea typeface="MS PGothic" pitchFamily="34" charset="-128"/>
              </a:rPr>
              <a:t>zintuiglijke beperkingen</a:t>
            </a:r>
          </a:p>
          <a:p>
            <a:pPr marL="342900" indent="-342900" eaLnBrk="0" hangingPunct="0">
              <a:buFontTx/>
              <a:buChar char="•"/>
            </a:pPr>
            <a:r>
              <a:rPr lang="nl-NL" sz="2000">
                <a:ea typeface="MS PGothic" pitchFamily="34" charset="-128"/>
              </a:rPr>
              <a:t>etc.</a:t>
            </a:r>
            <a:endParaRPr lang="nl-NL" sz="3200"/>
          </a:p>
        </p:txBody>
      </p:sp>
      <p:sp>
        <p:nvSpPr>
          <p:cNvPr id="18438" name="Tijdelijke aanduiding voor datum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18439" name="Tijdelijke aanduiding voor voetteks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p>
        </p:txBody>
      </p:sp>
    </p:spTree>
    <p:extLst>
      <p:ext uri="{BB962C8B-B14F-4D97-AF65-F5344CB8AC3E}">
        <p14:creationId xmlns:p14="http://schemas.microsoft.com/office/powerpoint/2010/main" val="268752398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ChangeArrowheads="1"/>
          </p:cNvSpPr>
          <p:nvPr/>
        </p:nvSpPr>
        <p:spPr bwMode="auto">
          <a:xfrm>
            <a:off x="770185" y="219523"/>
            <a:ext cx="7527727" cy="60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p>
            <a:pPr marL="17859" indent="-17859" eaLnBrk="0" hangingPunct="0"/>
            <a:r>
              <a:rPr lang="nl-NL" i="1" dirty="0" smtClean="0">
                <a:solidFill>
                  <a:schemeClr val="bg1"/>
                </a:solidFill>
                <a:latin typeface="+mj-lt"/>
              </a:rPr>
              <a:t>Impact </a:t>
            </a:r>
            <a:r>
              <a:rPr lang="nl-NL" i="1" dirty="0" err="1">
                <a:solidFill>
                  <a:schemeClr val="bg1"/>
                </a:solidFill>
                <a:latin typeface="+mj-lt"/>
              </a:rPr>
              <a:t>rash</a:t>
            </a:r>
            <a:r>
              <a:rPr lang="nl-NL" i="1" dirty="0">
                <a:solidFill>
                  <a:schemeClr val="bg1"/>
                </a:solidFill>
                <a:latin typeface="+mj-lt"/>
              </a:rPr>
              <a:t> op </a:t>
            </a:r>
            <a:r>
              <a:rPr lang="nl-NL" i="1" dirty="0" err="1" smtClean="0">
                <a:solidFill>
                  <a:schemeClr val="bg1"/>
                </a:solidFill>
                <a:latin typeface="+mj-lt"/>
              </a:rPr>
              <a:t>KvL</a:t>
            </a:r>
            <a:endParaRPr lang="nl-NL" i="1" dirty="0">
              <a:solidFill>
                <a:schemeClr val="bg1"/>
              </a:solidFill>
              <a:latin typeface="+mj-lt"/>
            </a:endParaRPr>
          </a:p>
        </p:txBody>
      </p:sp>
      <p:sp>
        <p:nvSpPr>
          <p:cNvPr id="68611" name="Rectangle 3"/>
          <p:cNvSpPr>
            <a:spLocks noChangeArrowheads="1"/>
          </p:cNvSpPr>
          <p:nvPr/>
        </p:nvSpPr>
        <p:spPr bwMode="auto">
          <a:xfrm>
            <a:off x="227705" y="1124744"/>
            <a:ext cx="8808789" cy="472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4291" tIns="32146" rIns="64291" bIns="32146"/>
          <a:lstStyle/>
          <a:p>
            <a:pPr eaLnBrk="0" hangingPunct="0">
              <a:lnSpc>
                <a:spcPct val="110000"/>
              </a:lnSpc>
            </a:pPr>
            <a:r>
              <a:rPr lang="nl-NL" sz="1800" dirty="0"/>
              <a:t>NIET:	</a:t>
            </a:r>
            <a:r>
              <a:rPr lang="nl-NL" sz="1800" dirty="0" smtClean="0"/>
              <a:t>dat </a:t>
            </a:r>
            <a:r>
              <a:rPr lang="nl-NL" sz="1800" dirty="0" err="1"/>
              <a:t>mcAEs</a:t>
            </a:r>
            <a:r>
              <a:rPr lang="nl-NL" sz="1800" dirty="0"/>
              <a:t> zichtbaar zijn voor anderen</a:t>
            </a:r>
          </a:p>
          <a:p>
            <a:pPr eaLnBrk="0" hangingPunct="0">
              <a:lnSpc>
                <a:spcPct val="110000"/>
              </a:lnSpc>
            </a:pPr>
            <a:r>
              <a:rPr lang="nl-NL" sz="1800" dirty="0"/>
              <a:t>WEL: 	beperkt in vrijheid en interactie met anderen; vooral gezin</a:t>
            </a:r>
          </a:p>
          <a:p>
            <a:pPr eaLnBrk="0" hangingPunct="0">
              <a:lnSpc>
                <a:spcPct val="110000"/>
              </a:lnSpc>
            </a:pPr>
            <a:endParaRPr lang="nl-NL" sz="1800" dirty="0"/>
          </a:p>
          <a:p>
            <a:pPr eaLnBrk="0" hangingPunct="0">
              <a:lnSpc>
                <a:spcPct val="110000"/>
              </a:lnSpc>
            </a:pPr>
            <a:r>
              <a:rPr lang="nl-NL" sz="1800" dirty="0">
                <a:solidFill>
                  <a:srgbClr val="FF6600"/>
                </a:solidFill>
              </a:rPr>
              <a:t>De impact van </a:t>
            </a:r>
            <a:r>
              <a:rPr lang="nl-NL" sz="1800" dirty="0" err="1">
                <a:solidFill>
                  <a:srgbClr val="FF6600"/>
                </a:solidFill>
              </a:rPr>
              <a:t>mcAEs</a:t>
            </a:r>
            <a:r>
              <a:rPr lang="nl-NL" sz="1800" dirty="0">
                <a:solidFill>
                  <a:srgbClr val="FF6600"/>
                </a:solidFill>
              </a:rPr>
              <a:t> sluit niet aan op de objectieve ernst van de </a:t>
            </a:r>
            <a:r>
              <a:rPr lang="nl-NL" sz="1800" dirty="0" err="1">
                <a:solidFill>
                  <a:srgbClr val="FF6600"/>
                </a:solidFill>
              </a:rPr>
              <a:t>mcAEs</a:t>
            </a:r>
            <a:r>
              <a:rPr lang="nl-NL" sz="1800" dirty="0">
                <a:solidFill>
                  <a:srgbClr val="FF6600"/>
                </a:solidFill>
              </a:rPr>
              <a:t> zoals gemeten door oncologisch team</a:t>
            </a:r>
          </a:p>
          <a:p>
            <a:pPr eaLnBrk="0" hangingPunct="0">
              <a:lnSpc>
                <a:spcPct val="110000"/>
              </a:lnSpc>
            </a:pPr>
            <a:endParaRPr lang="nl-NL" sz="1800" dirty="0">
              <a:solidFill>
                <a:srgbClr val="FF6600"/>
              </a:solidFill>
            </a:endParaRPr>
          </a:p>
          <a:p>
            <a:pPr eaLnBrk="0" hangingPunct="0">
              <a:lnSpc>
                <a:spcPct val="110000"/>
              </a:lnSpc>
            </a:pPr>
            <a:r>
              <a:rPr lang="nl-NL" sz="1800" u="sng" dirty="0"/>
              <a:t>Voorbeelden:</a:t>
            </a:r>
          </a:p>
          <a:p>
            <a:pPr eaLnBrk="0" hangingPunct="0">
              <a:lnSpc>
                <a:spcPct val="110000"/>
              </a:lnSpc>
            </a:pPr>
            <a:r>
              <a:rPr lang="nl-NL" sz="1800" dirty="0"/>
              <a:t>onappetijtelijk uitzien -&gt; 		</a:t>
            </a:r>
            <a:r>
              <a:rPr lang="nl-NL" sz="1800" dirty="0" smtClean="0"/>
              <a:t>niet </a:t>
            </a:r>
            <a:r>
              <a:rPr lang="nl-NL" sz="1800" dirty="0"/>
              <a:t>laten zoenen (door kleinkinderen)</a:t>
            </a:r>
          </a:p>
          <a:p>
            <a:pPr eaLnBrk="0" hangingPunct="0">
              <a:lnSpc>
                <a:spcPct val="110000"/>
              </a:lnSpc>
            </a:pPr>
            <a:r>
              <a:rPr lang="nl-NL" sz="1800" dirty="0"/>
              <a:t>onder de uitslag zitten -&gt; 		met kleren aan zwemmen</a:t>
            </a:r>
          </a:p>
          <a:p>
            <a:pPr eaLnBrk="0" hangingPunct="0">
              <a:lnSpc>
                <a:spcPct val="110000"/>
              </a:lnSpc>
            </a:pPr>
            <a:r>
              <a:rPr lang="nl-NL" sz="1800" dirty="0"/>
              <a:t>tijdens slaap op hoofd krabben -&gt; 	partner slaapt apart</a:t>
            </a:r>
          </a:p>
          <a:p>
            <a:pPr eaLnBrk="0" hangingPunct="0">
              <a:lnSpc>
                <a:spcPct val="110000"/>
              </a:lnSpc>
            </a:pPr>
            <a:r>
              <a:rPr lang="nl-NL" sz="1800" dirty="0"/>
              <a:t>behoefte om te krabben -&gt;		schamen voor onsmakelijke handeling 					</a:t>
            </a:r>
            <a:r>
              <a:rPr lang="nl-NL" sz="1800" dirty="0" smtClean="0"/>
              <a:t>(</a:t>
            </a:r>
            <a:r>
              <a:rPr lang="nl-NL" sz="1800" dirty="0"/>
              <a:t>associatie luizen)</a:t>
            </a:r>
          </a:p>
          <a:p>
            <a:pPr eaLnBrk="0" hangingPunct="0">
              <a:lnSpc>
                <a:spcPct val="110000"/>
              </a:lnSpc>
            </a:pPr>
            <a:r>
              <a:rPr lang="nl-NL" sz="1800" dirty="0"/>
              <a:t>in de schaduw moeten zitten -&gt; 	tuin aangepast</a:t>
            </a:r>
          </a:p>
          <a:p>
            <a:pPr eaLnBrk="0" hangingPunct="0">
              <a:lnSpc>
                <a:spcPct val="110000"/>
              </a:lnSpc>
            </a:pPr>
            <a:r>
              <a:rPr lang="nl-NL" sz="1800" dirty="0"/>
              <a:t>2 x dg moeten insmeren -&gt;		dagritme aanpassen/hekel aan eigen lijf</a:t>
            </a:r>
          </a:p>
        </p:txBody>
      </p:sp>
      <p:sp>
        <p:nvSpPr>
          <p:cNvPr id="68612" name="Rectangle 5"/>
          <p:cNvSpPr>
            <a:spLocks noChangeArrowheads="1"/>
          </p:cNvSpPr>
          <p:nvPr/>
        </p:nvSpPr>
        <p:spPr bwMode="auto">
          <a:xfrm>
            <a:off x="6084168" y="6309320"/>
            <a:ext cx="3059832" cy="24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4291" tIns="32146" rIns="64291" bIns="32146">
            <a:spAutoFit/>
          </a:bodyPr>
          <a:lstStyle/>
          <a:p>
            <a:pPr marL="204260" indent="-204260" defTabSz="120546"/>
            <a:r>
              <a:rPr lang="nl-NL" sz="1000" dirty="0" smtClean="0"/>
              <a:t>C.B</a:t>
            </a:r>
            <a:r>
              <a:rPr lang="nl-NL" sz="1000" dirty="0"/>
              <a:t>. </a:t>
            </a:r>
            <a:r>
              <a:rPr lang="nl-NL" sz="1000" dirty="0" smtClean="0"/>
              <a:t>Boers-Doets, 2013</a:t>
            </a:r>
            <a:endParaRPr lang="en-US" sz="1000" dirty="0"/>
          </a:p>
        </p:txBody>
      </p:sp>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4" name="Tijdelijke aanduiding voor dianummer 3"/>
          <p:cNvSpPr>
            <a:spLocks noGrp="1"/>
          </p:cNvSpPr>
          <p:nvPr>
            <p:ph type="sldNum" sz="quarter" idx="12"/>
          </p:nvPr>
        </p:nvSpPr>
        <p:spPr/>
        <p:txBody>
          <a:bodyPr/>
          <a:lstStyle/>
          <a:p>
            <a:pPr>
              <a:defRPr/>
            </a:pPr>
            <a:fld id="{382AF8C3-FFD9-4431-8FFE-82F18ED25E38}" type="slidenum">
              <a:rPr lang="en-GB" smtClean="0"/>
              <a:pPr>
                <a:defRPr/>
              </a:pPr>
              <a:t>70</a:t>
            </a:fld>
            <a:endParaRPr lang="en-GB"/>
          </a:p>
        </p:txBody>
      </p:sp>
    </p:spTree>
    <p:extLst>
      <p:ext uri="{BB962C8B-B14F-4D97-AF65-F5344CB8AC3E}">
        <p14:creationId xmlns:p14="http://schemas.microsoft.com/office/powerpoint/2010/main" val="203193586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A3A31817-2CCB-4C58-A29F-C87410940BE5}" type="slidenum">
              <a:rPr lang="nl-NL" sz="1200">
                <a:solidFill>
                  <a:srgbClr val="111166"/>
                </a:solidFill>
              </a:rPr>
              <a:pPr/>
              <a:t>71</a:t>
            </a:fld>
            <a:endParaRPr lang="nl-NL" sz="1200">
              <a:solidFill>
                <a:srgbClr val="111166"/>
              </a:solidFill>
            </a:endParaRPr>
          </a:p>
        </p:txBody>
      </p:sp>
      <p:sp>
        <p:nvSpPr>
          <p:cNvPr id="33795" name="Titel 1"/>
          <p:cNvSpPr>
            <a:spLocks noGrp="1"/>
          </p:cNvSpPr>
          <p:nvPr>
            <p:ph type="title" idx="4294967295"/>
          </p:nvPr>
        </p:nvSpPr>
        <p:spPr>
          <a:noFill/>
          <a:extLst>
            <a:ext uri="{909E8E84-426E-40DD-AFC4-6F175D3DCCD1}">
              <a14:hiddenFill xmlns:a14="http://schemas.microsoft.com/office/drawing/2010/main">
                <a:solidFill>
                  <a:schemeClr val="tx1"/>
                </a:solidFill>
              </a14:hiddenFill>
            </a:ext>
          </a:extLst>
        </p:spPr>
        <p:txBody>
          <a:bodyPr/>
          <a:lstStyle/>
          <a:p>
            <a:pPr eaLnBrk="1" hangingPunct="1"/>
            <a:r>
              <a:rPr lang="nl-NL" smtClean="0"/>
              <a:t>Belangrijkste bevindingen van ons onderzoek</a:t>
            </a:r>
            <a:r>
              <a:rPr lang="en-US" smtClean="0"/>
              <a:t> </a:t>
            </a:r>
            <a:endParaRPr lang="nl-NL" smtClean="0"/>
          </a:p>
        </p:txBody>
      </p:sp>
      <p:sp>
        <p:nvSpPr>
          <p:cNvPr id="33796" name="Rectangle 6"/>
          <p:cNvSpPr>
            <a:spLocks noGrp="1" noChangeArrowheads="1"/>
          </p:cNvSpPr>
          <p:nvPr>
            <p:ph sz="half" idx="4294967295"/>
          </p:nvPr>
        </p:nvSpPr>
        <p:spPr>
          <a:xfrm>
            <a:off x="468313" y="1196977"/>
            <a:ext cx="8075612" cy="4525963"/>
          </a:xfrm>
        </p:spPr>
        <p:txBody>
          <a:bodyPr/>
          <a:lstStyle/>
          <a:p>
            <a:pPr marL="533345" indent="-533345" eaLnBrk="1" hangingPunct="1">
              <a:buFontTx/>
              <a:buAutoNum type="arabicPeriod"/>
            </a:pPr>
            <a:r>
              <a:rPr lang="nl-NL" sz="2800"/>
              <a:t>Backward translation – voldoende</a:t>
            </a:r>
          </a:p>
          <a:p>
            <a:pPr marL="533345" indent="-533345" eaLnBrk="1" hangingPunct="1">
              <a:buFontTx/>
              <a:buAutoNum type="arabicPeriod"/>
            </a:pPr>
            <a:r>
              <a:rPr lang="nl-NL" sz="2800"/>
              <a:t>Patiënten willen mcAE vragen toegevoegd</a:t>
            </a:r>
          </a:p>
          <a:p>
            <a:pPr marL="533345" indent="-533345" eaLnBrk="1" hangingPunct="1">
              <a:buFontTx/>
              <a:buAutoNum type="arabicPeriod"/>
            </a:pPr>
            <a:r>
              <a:rPr lang="nl-NL" sz="2800"/>
              <a:t>Fysieke items (symptoom last) interfereert het meeste met GKvL:</a:t>
            </a:r>
          </a:p>
          <a:p>
            <a:pPr marL="914306" lvl="1" indent="-457154" eaLnBrk="1" hangingPunct="1">
              <a:buFontTx/>
              <a:buAutoNum type="arabicPeriod"/>
            </a:pPr>
            <a:r>
              <a:rPr lang="nl-NL" smtClean="0"/>
              <a:t>toegenomen gevoeligheid voor zonlicht (branderig gevoel)</a:t>
            </a:r>
          </a:p>
          <a:p>
            <a:pPr marL="914306" lvl="1" indent="-457154" eaLnBrk="1" hangingPunct="1">
              <a:buFontTx/>
              <a:buAutoNum type="arabicPeriod"/>
            </a:pPr>
            <a:r>
              <a:rPr lang="nl-NL" smtClean="0"/>
              <a:t>jeuk van de huid of de hoofdhuid</a:t>
            </a:r>
          </a:p>
          <a:p>
            <a:pPr marL="914306" lvl="1" indent="-457154" eaLnBrk="1" hangingPunct="1">
              <a:buFontTx/>
              <a:buAutoNum type="arabicPeriod"/>
            </a:pPr>
            <a:r>
              <a:rPr lang="nl-NL" smtClean="0"/>
              <a:t>bloeden van de huid</a:t>
            </a:r>
          </a:p>
          <a:p>
            <a:pPr marL="533345" indent="-533345" eaLnBrk="1" hangingPunct="1">
              <a:buFontTx/>
              <a:buAutoNum type="arabicPeriod"/>
            </a:pPr>
            <a:r>
              <a:rPr lang="nl-NL" sz="2800"/>
              <a:t>Deze resultaten komen overeen met de resultaten van Wagner en Lacouture</a:t>
            </a:r>
          </a:p>
        </p:txBody>
      </p:sp>
      <p:sp>
        <p:nvSpPr>
          <p:cNvPr id="33797" name="Text Box 5"/>
          <p:cNvSpPr txBox="1">
            <a:spLocks noChangeArrowheads="1"/>
          </p:cNvSpPr>
          <p:nvPr/>
        </p:nvSpPr>
        <p:spPr bwMode="auto">
          <a:xfrm>
            <a:off x="3048000" y="6178551"/>
            <a:ext cx="6096000" cy="39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lnSpc>
                <a:spcPct val="120000"/>
              </a:lnSpc>
              <a:spcBef>
                <a:spcPct val="50000"/>
              </a:spcBef>
            </a:pPr>
            <a:r>
              <a:rPr lang="en-US" sz="1600">
                <a:solidFill>
                  <a:srgbClr val="FFFFFF"/>
                </a:solidFill>
              </a:rPr>
              <a:t>Wagner LI, Lacouture ME 2007, Oncology; 21(11 Suppl 5):34-36</a:t>
            </a:r>
          </a:p>
        </p:txBody>
      </p:sp>
      <p:sp>
        <p:nvSpPr>
          <p:cNvPr id="33798" name="Tijdelijke aanduiding voor datum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33799" name="Tijdelijke aanduiding voor voetteks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Tree>
    <p:extLst>
      <p:ext uri="{BB962C8B-B14F-4D97-AF65-F5344CB8AC3E}">
        <p14:creationId xmlns:p14="http://schemas.microsoft.com/office/powerpoint/2010/main" val="273286254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204A60FE-1DF6-4B38-A7D6-621A375C43AF}" type="slidenum">
              <a:rPr lang="nl-NL" sz="1200">
                <a:solidFill>
                  <a:srgbClr val="111166"/>
                </a:solidFill>
              </a:rPr>
              <a:pPr/>
              <a:t>72</a:t>
            </a:fld>
            <a:endParaRPr lang="nl-NL" sz="1200">
              <a:solidFill>
                <a:srgbClr val="111166"/>
              </a:solidFill>
            </a:endParaRPr>
          </a:p>
        </p:txBody>
      </p:sp>
      <p:sp>
        <p:nvSpPr>
          <p:cNvPr id="34819" name="Titel 1"/>
          <p:cNvSpPr>
            <a:spLocks noGrp="1"/>
          </p:cNvSpPr>
          <p:nvPr>
            <p:ph type="title" idx="4294967295"/>
          </p:nvPr>
        </p:nvSpPr>
        <p:spPr>
          <a:noFill/>
          <a:extLst>
            <a:ext uri="{909E8E84-426E-40DD-AFC4-6F175D3DCCD1}">
              <a14:hiddenFill xmlns:a14="http://schemas.microsoft.com/office/drawing/2010/main">
                <a:solidFill>
                  <a:schemeClr val="tx1"/>
                </a:solidFill>
              </a14:hiddenFill>
            </a:ext>
          </a:extLst>
        </p:spPr>
        <p:txBody>
          <a:bodyPr/>
          <a:lstStyle/>
          <a:p>
            <a:pPr eaLnBrk="1" hangingPunct="1"/>
            <a:r>
              <a:rPr lang="nl-NL" smtClean="0"/>
              <a:t>Suggesties voor aanvullende vragen</a:t>
            </a:r>
            <a:r>
              <a:rPr lang="en-US" smtClean="0"/>
              <a:t> </a:t>
            </a:r>
            <a:endParaRPr lang="nl-NL" smtClean="0"/>
          </a:p>
        </p:txBody>
      </p:sp>
      <p:sp>
        <p:nvSpPr>
          <p:cNvPr id="34820" name="Rectangle 6"/>
          <p:cNvSpPr>
            <a:spLocks noGrp="1" noChangeArrowheads="1"/>
          </p:cNvSpPr>
          <p:nvPr>
            <p:ph sz="half" idx="4294967295"/>
          </p:nvPr>
        </p:nvSpPr>
        <p:spPr>
          <a:xfrm>
            <a:off x="468313" y="1341438"/>
            <a:ext cx="8075612" cy="4525962"/>
          </a:xfrm>
        </p:spPr>
        <p:txBody>
          <a:bodyPr/>
          <a:lstStyle/>
          <a:p>
            <a:pPr eaLnBrk="1" hangingPunct="1">
              <a:buFontTx/>
              <a:buNone/>
            </a:pPr>
            <a:r>
              <a:rPr lang="nl-NL" sz="2800"/>
              <a:t>Patiënten willen ook het volgende scoren:</a:t>
            </a:r>
          </a:p>
          <a:p>
            <a:pPr lvl="1" eaLnBrk="1" hangingPunct="1"/>
            <a:r>
              <a:rPr lang="nl-NL" sz="2400"/>
              <a:t>gevoelige ogen</a:t>
            </a:r>
          </a:p>
          <a:p>
            <a:pPr lvl="1" eaLnBrk="1" hangingPunct="1"/>
            <a:r>
              <a:rPr lang="nl-NL" sz="2400"/>
              <a:t>loopneus</a:t>
            </a:r>
          </a:p>
          <a:p>
            <a:pPr lvl="1" eaLnBrk="1" hangingPunct="1"/>
            <a:r>
              <a:rPr lang="nl-NL" sz="2400"/>
              <a:t>bloederige of korstige neusholte (door de puistjes)</a:t>
            </a:r>
          </a:p>
          <a:p>
            <a:pPr lvl="1" eaLnBrk="1" hangingPunct="1"/>
            <a:r>
              <a:rPr lang="nl-NL" sz="2400"/>
              <a:t>droge mond</a:t>
            </a:r>
          </a:p>
          <a:p>
            <a:pPr lvl="1" eaLnBrk="1" hangingPunct="1"/>
            <a:r>
              <a:rPr lang="nl-NL" sz="2400"/>
              <a:t>kriebels en tintelingen op de hoofdhuid</a:t>
            </a:r>
          </a:p>
          <a:p>
            <a:pPr lvl="1" eaLnBrk="1" hangingPunct="1"/>
            <a:r>
              <a:rPr lang="nl-NL" sz="2400"/>
              <a:t>pijn bij het aanraken van het haar</a:t>
            </a:r>
          </a:p>
          <a:p>
            <a:pPr lvl="1" eaLnBrk="1" hangingPunct="1"/>
            <a:r>
              <a:rPr lang="nl-NL" sz="2400"/>
              <a:t>ruimte voor aanvullende opmerkingen </a:t>
            </a:r>
          </a:p>
        </p:txBody>
      </p:sp>
      <p:sp>
        <p:nvSpPr>
          <p:cNvPr id="34821" name="Tijdelijke aanduiding voor datum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34822" name="Tijdelijke aanduiding voor voetteks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Tree>
    <p:extLst>
      <p:ext uri="{BB962C8B-B14F-4D97-AF65-F5344CB8AC3E}">
        <p14:creationId xmlns:p14="http://schemas.microsoft.com/office/powerpoint/2010/main" val="3081236843"/>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57338"/>
            <a:ext cx="9144000" cy="3733800"/>
          </a:xfrm>
        </p:spPr>
        <p:txBody>
          <a:bodyPr/>
          <a:lstStyle/>
          <a:p>
            <a:pPr eaLnBrk="1" hangingPunct="1">
              <a:lnSpc>
                <a:spcPct val="90000"/>
              </a:lnSpc>
            </a:pPr>
            <a:r>
              <a:rPr lang="nl-NL" sz="4400" dirty="0" smtClean="0">
                <a:solidFill>
                  <a:schemeClr val="tx2"/>
                </a:solidFill>
                <a:cs typeface="Times New Roman" pitchFamily="18" charset="0"/>
              </a:rPr>
              <a:t>Fissuren</a:t>
            </a:r>
            <a:br>
              <a:rPr lang="nl-NL" sz="4400" dirty="0" smtClean="0">
                <a:solidFill>
                  <a:schemeClr val="tx2"/>
                </a:solidFill>
                <a:cs typeface="Times New Roman" pitchFamily="18" charset="0"/>
              </a:rPr>
            </a:br>
            <a:r>
              <a:rPr lang="nl-NL" sz="2800" dirty="0" smtClean="0">
                <a:solidFill>
                  <a:schemeClr val="tx2"/>
                </a:solidFill>
                <a:cs typeface="Times New Roman" pitchFamily="18" charset="0"/>
              </a:rPr>
              <a:t>(droge huid)</a:t>
            </a:r>
          </a:p>
        </p:txBody>
      </p:sp>
    </p:spTree>
    <p:extLst>
      <p:ext uri="{BB962C8B-B14F-4D97-AF65-F5344CB8AC3E}">
        <p14:creationId xmlns:p14="http://schemas.microsoft.com/office/powerpoint/2010/main" val="32988726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jdelijke aanduiding voor datum 5"/>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40963" name="Tijdelijke aanduiding voor voettekst 6"/>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40964" name="Tijdelijke aanduiding voor dianummer 7"/>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fld id="{9CB6566D-713D-465D-A9C2-02B8F3017345}" type="slidenum">
              <a:rPr lang="en-GB" sz="1200">
                <a:solidFill>
                  <a:schemeClr val="bg1"/>
                </a:solidFill>
              </a:rPr>
              <a:pPr/>
              <a:t>74</a:t>
            </a:fld>
            <a:endParaRPr lang="en-GB" sz="1200">
              <a:solidFill>
                <a:schemeClr val="bg1"/>
              </a:solidFill>
            </a:endParaRPr>
          </a:p>
        </p:txBody>
      </p:sp>
      <p:sp>
        <p:nvSpPr>
          <p:cNvPr id="40965" name="Text Box 2"/>
          <p:cNvSpPr txBox="1">
            <a:spLocks noChangeArrowheads="1"/>
          </p:cNvSpPr>
          <p:nvPr/>
        </p:nvSpPr>
        <p:spPr bwMode="auto">
          <a:xfrm>
            <a:off x="1355725" y="1895476"/>
            <a:ext cx="184720"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lnSpc>
                <a:spcPct val="100000"/>
              </a:lnSpc>
              <a:spcBef>
                <a:spcPct val="0"/>
              </a:spcBef>
            </a:pPr>
            <a:endParaRPr lang="nl-NL">
              <a:latin typeface="Times New Roman" pitchFamily="18" charset="0"/>
            </a:endParaRPr>
          </a:p>
        </p:txBody>
      </p:sp>
      <p:pic>
        <p:nvPicPr>
          <p:cNvPr id="40966" name="Picture 3" descr="Untitled-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14676" t="14874" r="16864"/>
          <a:stretch>
            <a:fillRect/>
          </a:stretch>
        </p:blipFill>
        <p:spPr>
          <a:xfrm>
            <a:off x="323850" y="1196975"/>
            <a:ext cx="4681538" cy="4516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7" name="Rectangle 4"/>
          <p:cNvSpPr>
            <a:spLocks noChangeArrowheads="1"/>
          </p:cNvSpPr>
          <p:nvPr/>
        </p:nvSpPr>
        <p:spPr bwMode="auto">
          <a:xfrm>
            <a:off x="5292725" y="1125539"/>
            <a:ext cx="3600450"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lstStyle/>
          <a:p>
            <a:pPr marL="193665" indent="-193665"/>
            <a:r>
              <a:rPr lang="nl-NL" sz="2000" u="sng">
                <a:latin typeface="Arial Narrow" pitchFamily="34" charset="0"/>
              </a:rPr>
              <a:t>fissuren </a:t>
            </a:r>
          </a:p>
          <a:p>
            <a:pPr marL="193665" indent="-193665">
              <a:buClr>
                <a:schemeClr val="tx1"/>
              </a:buClr>
              <a:buFontTx/>
              <a:buChar char="•"/>
            </a:pPr>
            <a:r>
              <a:rPr lang="nl-NL" sz="1800">
                <a:latin typeface="Arial Narrow" pitchFamily="34" charset="0"/>
              </a:rPr>
              <a:t>hydraterende crème na elke handwasbeurt</a:t>
            </a:r>
          </a:p>
          <a:p>
            <a:pPr marL="193665" indent="-193665">
              <a:buClr>
                <a:schemeClr val="tx1"/>
              </a:buClr>
              <a:buFontTx/>
              <a:buChar char="•"/>
            </a:pPr>
            <a:r>
              <a:rPr lang="nl-NL" sz="1800">
                <a:latin typeface="Arial Narrow" pitchFamily="34" charset="0"/>
              </a:rPr>
              <a:t>katoenen handschoenen onder</a:t>
            </a:r>
            <a:br>
              <a:rPr lang="nl-NL" sz="1800">
                <a:latin typeface="Arial Narrow" pitchFamily="34" charset="0"/>
              </a:rPr>
            </a:br>
            <a:r>
              <a:rPr lang="nl-NL" sz="1800">
                <a:latin typeface="Arial Narrow" pitchFamily="34" charset="0"/>
              </a:rPr>
              <a:t>PVC-handschoenen</a:t>
            </a:r>
          </a:p>
          <a:p>
            <a:pPr marL="193665" indent="-193665">
              <a:buFontTx/>
              <a:buChar char="•"/>
            </a:pPr>
            <a:r>
              <a:rPr lang="nl-NL" sz="1800">
                <a:latin typeface="Arial Narrow" pitchFamily="34" charset="0"/>
              </a:rPr>
              <a:t>dikke crèmes (hydratatie): Eucerin®, Bepanthen®, vaseline, een Locobase Repair crème of crèmes met ureum 10% of hoger</a:t>
            </a:r>
          </a:p>
          <a:p>
            <a:pPr marL="193665" indent="-193665">
              <a:buFontTx/>
              <a:buChar char="•"/>
            </a:pPr>
            <a:r>
              <a:rPr lang="nl-NL" sz="1800">
                <a:latin typeface="Arial Narrow" pitchFamily="34" charset="0"/>
              </a:rPr>
              <a:t>over de crème een zalf</a:t>
            </a:r>
          </a:p>
          <a:p>
            <a:pPr marL="193665" indent="-193665">
              <a:buFontTx/>
              <a:buChar char="•"/>
            </a:pPr>
            <a:r>
              <a:rPr lang="nl-NL" sz="1800">
                <a:latin typeface="Arial Narrow" pitchFamily="34" charset="0"/>
              </a:rPr>
              <a:t>evt. 1 uur afdekken met plastik</a:t>
            </a:r>
          </a:p>
          <a:p>
            <a:pPr marL="193665" indent="-193665">
              <a:buFontTx/>
              <a:buChar char="•"/>
            </a:pPr>
            <a:r>
              <a:rPr lang="nl-NL" sz="1800">
                <a:latin typeface="Arial Narrow" pitchFamily="34" charset="0"/>
              </a:rPr>
              <a:t>tegen pijn: koude kompressen: indien chemo geen contra-indicatie; start 15 min. voor toediening tot 15 min. erna</a:t>
            </a:r>
          </a:p>
        </p:txBody>
      </p:sp>
      <p:sp>
        <p:nvSpPr>
          <p:cNvPr id="40968" name="Rectangle 6"/>
          <p:cNvSpPr>
            <a:spLocks noChangeArrowheads="1"/>
          </p:cNvSpPr>
          <p:nvPr/>
        </p:nvSpPr>
        <p:spPr bwMode="auto">
          <a:xfrm>
            <a:off x="1143000" y="122238"/>
            <a:ext cx="7316788"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i="1" dirty="0">
                <a:solidFill>
                  <a:schemeClr val="tx2"/>
                </a:solidFill>
                <a:latin typeface="Times" charset="0"/>
              </a:rPr>
              <a:t> Droge huid en huidkloven: </a:t>
            </a:r>
            <a:r>
              <a:rPr lang="nl-NL" i="1" dirty="0" smtClean="0">
                <a:solidFill>
                  <a:schemeClr val="tx2"/>
                </a:solidFill>
                <a:latin typeface="Times" charset="0"/>
              </a:rPr>
              <a:t>management</a:t>
            </a:r>
            <a:endParaRPr lang="nl-NL" i="1" dirty="0">
              <a:solidFill>
                <a:schemeClr val="tx2"/>
              </a:solidFill>
              <a:latin typeface="Times" charset="0"/>
            </a:endParaRPr>
          </a:p>
        </p:txBody>
      </p:sp>
    </p:spTree>
    <p:extLst>
      <p:ext uri="{BB962C8B-B14F-4D97-AF65-F5344CB8AC3E}">
        <p14:creationId xmlns:p14="http://schemas.microsoft.com/office/powerpoint/2010/main" val="1059295837"/>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57338"/>
            <a:ext cx="9144000" cy="3733800"/>
          </a:xfrm>
        </p:spPr>
        <p:txBody>
          <a:bodyPr/>
          <a:lstStyle/>
          <a:p>
            <a:pPr eaLnBrk="1" hangingPunct="1">
              <a:lnSpc>
                <a:spcPct val="90000"/>
              </a:lnSpc>
            </a:pPr>
            <a:r>
              <a:rPr lang="nl-NL" sz="4400" dirty="0" smtClean="0">
                <a:solidFill>
                  <a:schemeClr val="tx2"/>
                </a:solidFill>
                <a:cs typeface="Times New Roman" pitchFamily="18" charset="0"/>
              </a:rPr>
              <a:t>Blefaritis &amp; </a:t>
            </a:r>
            <a:r>
              <a:rPr lang="nl-NL" sz="4400" dirty="0" err="1" smtClean="0">
                <a:solidFill>
                  <a:schemeClr val="tx2"/>
                </a:solidFill>
                <a:cs typeface="Times New Roman" pitchFamily="18" charset="0"/>
              </a:rPr>
              <a:t>Meibomitis</a:t>
            </a:r>
            <a:r>
              <a:rPr lang="nl-NL" sz="4400" dirty="0" smtClean="0">
                <a:solidFill>
                  <a:schemeClr val="tx2"/>
                </a:solidFill>
                <a:cs typeface="Times New Roman" pitchFamily="18" charset="0"/>
              </a:rPr>
              <a:t/>
            </a:r>
            <a:br>
              <a:rPr lang="nl-NL" sz="4400" dirty="0" smtClean="0">
                <a:solidFill>
                  <a:schemeClr val="tx2"/>
                </a:solidFill>
                <a:cs typeface="Times New Roman" pitchFamily="18" charset="0"/>
              </a:rPr>
            </a:br>
            <a:r>
              <a:rPr lang="nl-NL" sz="2800" dirty="0" smtClean="0">
                <a:solidFill>
                  <a:schemeClr val="tx2"/>
                </a:solidFill>
                <a:cs typeface="Times New Roman" pitchFamily="18" charset="0"/>
              </a:rPr>
              <a:t>(ooglidafwijkingen)</a:t>
            </a:r>
          </a:p>
        </p:txBody>
      </p:sp>
    </p:spTree>
    <p:extLst>
      <p:ext uri="{BB962C8B-B14F-4D97-AF65-F5344CB8AC3E}">
        <p14:creationId xmlns:p14="http://schemas.microsoft.com/office/powerpoint/2010/main" val="29189983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jdelijke aanduiding voor datum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57347" name="Tijdelijke aanduiding voor voetteks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57348"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E9D35F48-ECEF-488B-9105-0B82326A16CE}" type="slidenum">
              <a:rPr lang="en-GB" sz="1200">
                <a:solidFill>
                  <a:srgbClr val="111166"/>
                </a:solidFill>
              </a:rPr>
              <a:pPr/>
              <a:t>76</a:t>
            </a:fld>
            <a:endParaRPr lang="en-GB" sz="1200">
              <a:solidFill>
                <a:srgbClr val="111166"/>
              </a:solidFill>
            </a:endParaRPr>
          </a:p>
        </p:txBody>
      </p:sp>
      <p:sp>
        <p:nvSpPr>
          <p:cNvPr id="57349" name="Rectangle 2"/>
          <p:cNvSpPr>
            <a:spLocks noGrp="1" noChangeArrowheads="1"/>
          </p:cNvSpPr>
          <p:nvPr>
            <p:ph type="title"/>
          </p:nvPr>
        </p:nvSpPr>
        <p:spPr/>
        <p:txBody>
          <a:bodyPr/>
          <a:lstStyle/>
          <a:p>
            <a:r>
              <a:rPr lang="nl-NL" sz="2000">
                <a:latin typeface="Arial" pitchFamily="34" charset="0"/>
              </a:rPr>
              <a:t>	</a:t>
            </a:r>
            <a:endParaRPr lang="nl-NL" sz="2000">
              <a:solidFill>
                <a:srgbClr val="000066"/>
              </a:solidFill>
              <a:latin typeface="Arial" pitchFamily="34" charset="0"/>
            </a:endParaRPr>
          </a:p>
        </p:txBody>
      </p:sp>
      <p:sp>
        <p:nvSpPr>
          <p:cNvPr id="57350" name="Rectangle 4"/>
          <p:cNvSpPr>
            <a:spLocks noChangeArrowheads="1"/>
          </p:cNvSpPr>
          <p:nvPr/>
        </p:nvSpPr>
        <p:spPr bwMode="auto">
          <a:xfrm>
            <a:off x="1187452" y="1981200"/>
            <a:ext cx="777716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pPr marL="193655" indent="-193655">
              <a:buFontTx/>
              <a:buChar char="•"/>
            </a:pPr>
            <a:endParaRPr lang="nl-NL" sz="1500">
              <a:solidFill>
                <a:srgbClr val="FFFFFF"/>
              </a:solidFill>
            </a:endParaRPr>
          </a:p>
        </p:txBody>
      </p:sp>
      <p:sp>
        <p:nvSpPr>
          <p:cNvPr id="57351" name="Rectangle 5"/>
          <p:cNvSpPr>
            <a:spLocks noChangeArrowheads="1"/>
          </p:cNvSpPr>
          <p:nvPr/>
        </p:nvSpPr>
        <p:spPr bwMode="auto">
          <a:xfrm>
            <a:off x="1403350" y="2197100"/>
            <a:ext cx="56165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pPr marL="193655" indent="-193655">
              <a:buFontTx/>
              <a:buChar char="•"/>
            </a:pPr>
            <a:endParaRPr lang="nl-NL" sz="1800">
              <a:solidFill>
                <a:srgbClr val="000066"/>
              </a:solidFill>
            </a:endParaRPr>
          </a:p>
        </p:txBody>
      </p:sp>
      <p:pic>
        <p:nvPicPr>
          <p:cNvPr id="57352" name="Picture 7" descr="pen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052514"/>
            <a:ext cx="5016500"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52" name="Rectangle 8"/>
          <p:cNvSpPr>
            <a:spLocks noChangeArrowheads="1"/>
          </p:cNvSpPr>
          <p:nvPr/>
        </p:nvSpPr>
        <p:spPr bwMode="auto">
          <a:xfrm>
            <a:off x="5176838" y="980728"/>
            <a:ext cx="3733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pPr>
              <a:spcBef>
                <a:spcPct val="20000"/>
              </a:spcBef>
              <a:defRPr/>
            </a:pPr>
            <a:r>
              <a:rPr lang="nl-NL" sz="2000" u="sng" dirty="0">
                <a:solidFill>
                  <a:srgbClr val="FFFFFF"/>
                </a:solidFill>
                <a:cs typeface="Tahoma" pitchFamily="34" charset="0"/>
              </a:rPr>
              <a:t>Vraag naar:</a:t>
            </a:r>
          </a:p>
          <a:p>
            <a:pPr marL="342865" indent="-342865">
              <a:buFont typeface="Arial" pitchFamily="34" charset="0"/>
              <a:buChar char="•"/>
              <a:defRPr/>
            </a:pPr>
            <a:r>
              <a:rPr lang="nl-NL" sz="2000" dirty="0">
                <a:solidFill>
                  <a:srgbClr val="FFFFFF"/>
                </a:solidFill>
                <a:cs typeface="Tahoma" pitchFamily="34" charset="0"/>
              </a:rPr>
              <a:t>visusschommelingen</a:t>
            </a:r>
          </a:p>
          <a:p>
            <a:pPr marL="342865" indent="-342865">
              <a:buFont typeface="Arial" pitchFamily="34" charset="0"/>
              <a:buChar char="•"/>
              <a:defRPr/>
            </a:pPr>
            <a:r>
              <a:rPr lang="nl-NL" sz="2000" dirty="0">
                <a:solidFill>
                  <a:srgbClr val="FFFFFF"/>
                </a:solidFill>
                <a:cs typeface="Tahoma" pitchFamily="34" charset="0"/>
              </a:rPr>
              <a:t>droge/tranende ogen</a:t>
            </a:r>
          </a:p>
          <a:p>
            <a:pPr marL="342865" indent="-342865">
              <a:buFont typeface="Arial" pitchFamily="34" charset="0"/>
              <a:buChar char="•"/>
              <a:defRPr/>
            </a:pPr>
            <a:r>
              <a:rPr lang="nl-NL" sz="2000" dirty="0">
                <a:solidFill>
                  <a:srgbClr val="FFFFFF"/>
                </a:solidFill>
                <a:cs typeface="Tahoma" pitchFamily="34" charset="0"/>
              </a:rPr>
              <a:t>dichtgeplakte ogen</a:t>
            </a:r>
          </a:p>
          <a:p>
            <a:pPr marL="342865" indent="-342865">
              <a:buFont typeface="Arial" pitchFamily="34" charset="0"/>
              <a:buChar char="•"/>
              <a:defRPr/>
            </a:pPr>
            <a:r>
              <a:rPr lang="nl-NL" sz="2000" dirty="0">
                <a:solidFill>
                  <a:srgbClr val="FFFFFF"/>
                </a:solidFill>
                <a:cs typeface="Tahoma" pitchFamily="34" charset="0"/>
              </a:rPr>
              <a:t>branderigheid, steken</a:t>
            </a:r>
          </a:p>
          <a:p>
            <a:pPr marL="342865" indent="-342865">
              <a:buFont typeface="Arial" pitchFamily="34" charset="0"/>
              <a:buChar char="•"/>
              <a:defRPr/>
            </a:pPr>
            <a:r>
              <a:rPr lang="nl-NL" sz="2000" dirty="0">
                <a:solidFill>
                  <a:srgbClr val="FFFFFF"/>
                </a:solidFill>
                <a:cs typeface="Tahoma" pitchFamily="34" charset="0"/>
              </a:rPr>
              <a:t>gevoeligheid voor zonlicht</a:t>
            </a:r>
          </a:p>
          <a:p>
            <a:pPr>
              <a:spcBef>
                <a:spcPct val="20000"/>
              </a:spcBef>
              <a:defRPr/>
            </a:pPr>
            <a:endParaRPr lang="nl-NL" sz="2000" u="sng" dirty="0">
              <a:solidFill>
                <a:srgbClr val="FFFFFF"/>
              </a:solidFill>
              <a:cs typeface="Tahoma" pitchFamily="34" charset="0"/>
            </a:endParaRPr>
          </a:p>
          <a:p>
            <a:pPr marL="342865" indent="-342865">
              <a:buFontTx/>
              <a:buChar char="•"/>
              <a:defRPr/>
            </a:pPr>
            <a:r>
              <a:rPr lang="nl-NL" sz="2000" u="sng" dirty="0">
                <a:solidFill>
                  <a:srgbClr val="FFFFFF"/>
                </a:solidFill>
                <a:cs typeface="Tahoma" pitchFamily="34" charset="0"/>
              </a:rPr>
              <a:t>Indien reflex goed:</a:t>
            </a:r>
            <a:r>
              <a:rPr lang="nl-NL" sz="2000" dirty="0">
                <a:solidFill>
                  <a:srgbClr val="FFFFFF"/>
                </a:solidFill>
                <a:cs typeface="Tahoma" pitchFamily="34" charset="0"/>
              </a:rPr>
              <a:t> op indicatie naar oogarts</a:t>
            </a:r>
          </a:p>
          <a:p>
            <a:pPr marL="342865" indent="-342865">
              <a:buFontTx/>
              <a:buChar char="•"/>
              <a:defRPr/>
            </a:pPr>
            <a:r>
              <a:rPr lang="nl-NL" sz="2000" u="sng" dirty="0">
                <a:solidFill>
                  <a:srgbClr val="FFFFFF"/>
                </a:solidFill>
                <a:cs typeface="Tahoma" pitchFamily="34" charset="0"/>
              </a:rPr>
              <a:t>Indien reflex traag</a:t>
            </a:r>
            <a:r>
              <a:rPr lang="en-US" sz="2000" u="sng" dirty="0">
                <a:solidFill>
                  <a:srgbClr val="FFFFFF"/>
                </a:solidFill>
                <a:cs typeface="Tahoma" pitchFamily="34" charset="0"/>
              </a:rPr>
              <a:t>:</a:t>
            </a:r>
            <a:r>
              <a:rPr lang="nl-NL" sz="2000" dirty="0">
                <a:solidFill>
                  <a:srgbClr val="FFFFFF"/>
                </a:solidFill>
                <a:cs typeface="Tahoma" pitchFamily="34" charset="0"/>
              </a:rPr>
              <a:t> meteen verwijzing oogarts!</a:t>
            </a:r>
          </a:p>
        </p:txBody>
      </p:sp>
      <p:sp>
        <p:nvSpPr>
          <p:cNvPr id="57354" name="Rectangle 9"/>
          <p:cNvSpPr>
            <a:spLocks noChangeArrowheads="1"/>
          </p:cNvSpPr>
          <p:nvPr/>
        </p:nvSpPr>
        <p:spPr bwMode="auto">
          <a:xfrm>
            <a:off x="5340350" y="5602289"/>
            <a:ext cx="3505200" cy="91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lstStyle/>
          <a:p>
            <a:pPr marL="533345" indent="-533345"/>
            <a:r>
              <a:rPr lang="nl-NL" sz="2000">
                <a:solidFill>
                  <a:srgbClr val="FF0000"/>
                </a:solidFill>
              </a:rPr>
              <a:t>Bij twijfel:</a:t>
            </a:r>
          </a:p>
          <a:p>
            <a:pPr marL="533345" indent="-533345"/>
            <a:r>
              <a:rPr lang="nl-NL" sz="2000">
                <a:solidFill>
                  <a:srgbClr val="FF0000"/>
                </a:solidFill>
              </a:rPr>
              <a:t>doorverwijzing oogarts!</a:t>
            </a:r>
          </a:p>
        </p:txBody>
      </p:sp>
      <p:sp>
        <p:nvSpPr>
          <p:cNvPr id="57355" name="Rectangle 11"/>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i="1">
                <a:solidFill>
                  <a:srgbClr val="111166"/>
                </a:solidFill>
                <a:latin typeface="Times" charset="0"/>
              </a:rPr>
              <a:t> </a:t>
            </a:r>
            <a:r>
              <a:rPr lang="nl-NL" sz="2600" i="1">
                <a:solidFill>
                  <a:srgbClr val="111166"/>
                </a:solidFill>
                <a:latin typeface="Times" charset="0"/>
              </a:rPr>
              <a:t>Uitvragen: oogklachten</a:t>
            </a:r>
          </a:p>
        </p:txBody>
      </p:sp>
      <p:sp>
        <p:nvSpPr>
          <p:cNvPr id="2" name="Rechthoek 1"/>
          <p:cNvSpPr/>
          <p:nvPr/>
        </p:nvSpPr>
        <p:spPr>
          <a:xfrm>
            <a:off x="173038" y="6073775"/>
            <a:ext cx="5003800" cy="446088"/>
          </a:xfrm>
          <a:prstGeom prst="rect">
            <a:avLst/>
          </a:prstGeom>
        </p:spPr>
        <p:txBody>
          <a:bodyPr lIns="91430" tIns="45716" rIns="91430" bIns="45716">
            <a:spAutoFit/>
          </a:bodyPr>
          <a:lstStyle/>
          <a:p>
            <a:pPr>
              <a:lnSpc>
                <a:spcPct val="96000"/>
              </a:lnSpc>
              <a:defRPr/>
            </a:pPr>
            <a:r>
              <a:rPr lang="nl-NL" sz="2400" dirty="0">
                <a:solidFill>
                  <a:srgbClr val="FFFFFF"/>
                </a:solidFill>
                <a:latin typeface="Arial"/>
              </a:rPr>
              <a:t>Oogbolinspectie: gebruik </a:t>
            </a:r>
            <a:r>
              <a:rPr lang="nl-NL" sz="2400" dirty="0" err="1">
                <a:solidFill>
                  <a:srgbClr val="FFFFFF"/>
                </a:solidFill>
                <a:latin typeface="Arial"/>
              </a:rPr>
              <a:t>penlight</a:t>
            </a:r>
            <a:r>
              <a:rPr lang="nl-NL" sz="2400" dirty="0">
                <a:solidFill>
                  <a:srgbClr val="FFFFFF"/>
                </a:solidFill>
                <a:latin typeface="Arial"/>
              </a:rPr>
              <a:t>!</a:t>
            </a:r>
          </a:p>
        </p:txBody>
      </p:sp>
    </p:spTree>
    <p:extLst>
      <p:ext uri="{BB962C8B-B14F-4D97-AF65-F5344CB8AC3E}">
        <p14:creationId xmlns:p14="http://schemas.microsoft.com/office/powerpoint/2010/main" val="468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69635"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smtClean="0">
              <a:solidFill>
                <a:srgbClr val="111166"/>
              </a:solidFill>
            </a:endParaRPr>
          </a:p>
        </p:txBody>
      </p:sp>
      <p:sp>
        <p:nvSpPr>
          <p:cNvPr id="69636"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5B497AE7-6568-4651-A818-9688C12F18A3}" type="slidenum">
              <a:rPr lang="en-GB" sz="1200" smtClean="0">
                <a:solidFill>
                  <a:srgbClr val="111166"/>
                </a:solidFill>
              </a:rPr>
              <a:pPr/>
              <a:t>77</a:t>
            </a:fld>
            <a:endParaRPr lang="en-GB" sz="1200" smtClean="0">
              <a:solidFill>
                <a:srgbClr val="111166"/>
              </a:solidFill>
            </a:endParaRPr>
          </a:p>
        </p:txBody>
      </p:sp>
      <p:pic>
        <p:nvPicPr>
          <p:cNvPr id="69637" name="Picture 4" descr="Foto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068388"/>
            <a:ext cx="73533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itel 1"/>
          <p:cNvSpPr>
            <a:spLocks noGrp="1"/>
          </p:cNvSpPr>
          <p:nvPr>
            <p:ph type="title"/>
          </p:nvPr>
        </p:nvSpPr>
        <p:spPr/>
        <p:txBody>
          <a:bodyPr/>
          <a:lstStyle/>
          <a:p>
            <a:r>
              <a:rPr lang="en-US" dirty="0" err="1" smtClean="0"/>
              <a:t>Trichomegalie</a:t>
            </a:r>
            <a:endParaRPr lang="en-US" dirty="0" smtClean="0"/>
          </a:p>
        </p:txBody>
      </p:sp>
    </p:spTree>
    <p:extLst>
      <p:ext uri="{BB962C8B-B14F-4D97-AF65-F5344CB8AC3E}">
        <p14:creationId xmlns:p14="http://schemas.microsoft.com/office/powerpoint/2010/main" val="294415311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4294967295"/>
          </p:nvPr>
        </p:nvSpPr>
        <p:spPr bwMode="auto">
          <a:xfrm>
            <a:off x="6593459" y="3802932"/>
            <a:ext cx="2662163" cy="210405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marL="252255" indent="-252255">
              <a:lnSpc>
                <a:spcPct val="90000"/>
              </a:lnSpc>
              <a:buNone/>
              <a:defRPr/>
            </a:pPr>
            <a:r>
              <a:rPr lang="en-US" sz="2000" b="1" dirty="0" err="1"/>
              <a:t>Meibomitis</a:t>
            </a:r>
            <a:endParaRPr lang="en-US" sz="2000" b="1" dirty="0"/>
          </a:p>
          <a:p>
            <a:pPr marL="252255" indent="-252255">
              <a:lnSpc>
                <a:spcPct val="90000"/>
              </a:lnSpc>
              <a:buNone/>
              <a:defRPr/>
            </a:pPr>
            <a:r>
              <a:rPr lang="en-US" sz="2000" b="1" dirty="0"/>
              <a:t>Management </a:t>
            </a:r>
            <a:r>
              <a:rPr lang="en-US" sz="2000" b="1" dirty="0" err="1"/>
              <a:t>optie</a:t>
            </a:r>
            <a:r>
              <a:rPr lang="en-US" sz="2000" b="1" dirty="0"/>
              <a:t>:</a:t>
            </a:r>
          </a:p>
          <a:p>
            <a:pPr marL="321457" indent="-321457">
              <a:lnSpc>
                <a:spcPct val="90000"/>
              </a:lnSpc>
              <a:buFont typeface="Wingdings" pitchFamily="2" charset="2"/>
              <a:buChar char="Ø"/>
              <a:defRPr/>
            </a:pPr>
            <a:r>
              <a:rPr lang="en-US" sz="2000" dirty="0" err="1"/>
              <a:t>lokale</a:t>
            </a:r>
            <a:r>
              <a:rPr lang="en-US" sz="2000" dirty="0"/>
              <a:t> en </a:t>
            </a:r>
            <a:r>
              <a:rPr lang="en-US" sz="2000" dirty="0" err="1"/>
              <a:t>orale</a:t>
            </a:r>
            <a:r>
              <a:rPr lang="en-US" sz="2000" dirty="0"/>
              <a:t> </a:t>
            </a:r>
            <a:r>
              <a:rPr lang="en-US" sz="2000" dirty="0" err="1"/>
              <a:t>antibiotica</a:t>
            </a:r>
            <a:r>
              <a:rPr lang="en-US" sz="2000" dirty="0"/>
              <a:t> (tetracycline, doxycycline of </a:t>
            </a:r>
            <a:r>
              <a:rPr lang="en-US" sz="2000" dirty="0" err="1"/>
              <a:t>erythromycine</a:t>
            </a:r>
            <a:r>
              <a:rPr lang="en-US" sz="2000" dirty="0"/>
              <a:t>) </a:t>
            </a:r>
          </a:p>
          <a:p>
            <a:pPr marL="252255" indent="-252255">
              <a:lnSpc>
                <a:spcPct val="90000"/>
              </a:lnSpc>
              <a:buNone/>
              <a:defRPr/>
            </a:pPr>
            <a:endParaRPr lang="nl-NL" sz="2000" dirty="0"/>
          </a:p>
        </p:txBody>
      </p:sp>
      <p:sp>
        <p:nvSpPr>
          <p:cNvPr id="100355" name="Rectangle 3"/>
          <p:cNvSpPr>
            <a:spLocks noChangeArrowheads="1"/>
          </p:cNvSpPr>
          <p:nvPr/>
        </p:nvSpPr>
        <p:spPr bwMode="auto">
          <a:xfrm>
            <a:off x="656332" y="228824"/>
            <a:ext cx="8476506" cy="60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p>
            <a:pPr marL="17859" indent="-17859" eaLnBrk="0" hangingPunct="0"/>
            <a:r>
              <a:rPr lang="nl-NL" i="1" dirty="0" smtClean="0">
                <a:solidFill>
                  <a:srgbClr val="002060"/>
                </a:solidFill>
                <a:latin typeface="+mj-lt"/>
              </a:rPr>
              <a:t>Oog</a:t>
            </a:r>
            <a:r>
              <a:rPr lang="nl-NL" i="1" dirty="0">
                <a:solidFill>
                  <a:srgbClr val="002060"/>
                </a:solidFill>
                <a:latin typeface="+mj-lt"/>
              </a:rPr>
              <a:t>(-lid) veranderingen</a:t>
            </a:r>
          </a:p>
        </p:txBody>
      </p:sp>
      <p:graphicFrame>
        <p:nvGraphicFramePr>
          <p:cNvPr id="100356" name="Object 1"/>
          <p:cNvGraphicFramePr>
            <a:graphicFrameLocks noChangeAspect="1"/>
          </p:cNvGraphicFramePr>
          <p:nvPr/>
        </p:nvGraphicFramePr>
        <p:xfrm>
          <a:off x="5124525" y="1218903"/>
          <a:ext cx="3809628" cy="2577331"/>
        </p:xfrm>
        <a:graphic>
          <a:graphicData uri="http://schemas.openxmlformats.org/presentationml/2006/ole">
            <mc:AlternateContent xmlns:mc="http://schemas.openxmlformats.org/markup-compatibility/2006">
              <mc:Choice xmlns:v="urn:schemas-microsoft-com:vml" Requires="v">
                <p:oleObj spid="_x0000_s116740" name="Photo Editor-foto" r:id="rId4" imgW="3505689" imgH="2371429" progId="MSPhotoEd.3">
                  <p:embed/>
                </p:oleObj>
              </mc:Choice>
              <mc:Fallback>
                <p:oleObj name="Photo Editor-foto" r:id="rId4" imgW="3505689" imgH="237142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4525" y="1218903"/>
                        <a:ext cx="3809628" cy="2577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chemeClr val="tx1"/>
                            </a:solidFill>
                            <a:miter lim="800000"/>
                            <a:headEnd/>
                            <a:tailEnd/>
                          </a14:hiddenLine>
                        </a:ext>
                      </a:extLst>
                    </p:spPr>
                  </p:pic>
                </p:oleObj>
              </mc:Fallback>
            </mc:AlternateContent>
          </a:graphicData>
        </a:graphic>
      </p:graphicFrame>
      <p:pic>
        <p:nvPicPr>
          <p:cNvPr id="100357" name="Picture 6" descr="plaatje-8"/>
          <p:cNvPicPr>
            <a:picLocks noChangeAspect="1" noChangeArrowheads="1"/>
          </p:cNvPicPr>
          <p:nvPr/>
        </p:nvPicPr>
        <p:blipFill>
          <a:blip r:embed="rId6">
            <a:extLst>
              <a:ext uri="{28A0092B-C50C-407E-A947-70E740481C1C}">
                <a14:useLocalDpi xmlns:a14="http://schemas.microsoft.com/office/drawing/2010/main" val="0"/>
              </a:ext>
            </a:extLst>
          </a:blip>
          <a:srcRect l="21155" b="26660"/>
          <a:stretch>
            <a:fillRect/>
          </a:stretch>
        </p:blipFill>
        <p:spPr bwMode="auto">
          <a:xfrm>
            <a:off x="73670" y="1125141"/>
            <a:ext cx="3507135" cy="252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3"/>
          <p:cNvSpPr txBox="1">
            <a:spLocks noChangeArrowheads="1"/>
          </p:cNvSpPr>
          <p:nvPr/>
        </p:nvSpPr>
        <p:spPr bwMode="auto">
          <a:xfrm>
            <a:off x="214313" y="3648894"/>
            <a:ext cx="7567910" cy="206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358775" indent="-358775" eaLnBrk="0" hangingPunct="0">
              <a:defRPr sz="3600" b="1">
                <a:solidFill>
                  <a:schemeClr val="bg1"/>
                </a:solidFill>
                <a:latin typeface="Arial" pitchFamily="34" charset="0"/>
                <a:ea typeface="Gill Sans"/>
                <a:cs typeface="Gill Sans"/>
                <a:sym typeface="Gill Sans"/>
              </a:defRPr>
            </a:lvl1pPr>
            <a:lvl2pPr marL="742950" indent="-285750" eaLnBrk="0" hangingPunct="0">
              <a:defRPr sz="3600" b="1">
                <a:solidFill>
                  <a:schemeClr val="bg1"/>
                </a:solidFill>
                <a:latin typeface="Arial" pitchFamily="34" charset="0"/>
                <a:ea typeface="Gill Sans"/>
                <a:cs typeface="Gill Sans"/>
                <a:sym typeface="Gill Sans"/>
              </a:defRPr>
            </a:lvl2pPr>
            <a:lvl3pPr marL="1143000" indent="-228600" eaLnBrk="0" hangingPunct="0">
              <a:defRPr sz="3600" b="1">
                <a:solidFill>
                  <a:schemeClr val="bg1"/>
                </a:solidFill>
                <a:latin typeface="Arial" pitchFamily="34" charset="0"/>
                <a:ea typeface="Gill Sans"/>
                <a:cs typeface="Gill Sans"/>
                <a:sym typeface="Gill Sans"/>
              </a:defRPr>
            </a:lvl3pPr>
            <a:lvl4pPr marL="1600200" indent="-228600" eaLnBrk="0" hangingPunct="0">
              <a:defRPr sz="3600" b="1">
                <a:solidFill>
                  <a:schemeClr val="bg1"/>
                </a:solidFill>
                <a:latin typeface="Arial" pitchFamily="34" charset="0"/>
                <a:ea typeface="Gill Sans"/>
                <a:cs typeface="Gill Sans"/>
                <a:sym typeface="Gill Sans"/>
              </a:defRPr>
            </a:lvl4pPr>
            <a:lvl5pPr marL="2057400" indent="-228600" eaLnBrk="0" hangingPunct="0">
              <a:defRPr sz="3600" b="1">
                <a:solidFill>
                  <a:schemeClr val="bg1"/>
                </a:solidFill>
                <a:latin typeface="Arial" pitchFamily="34" charset="0"/>
                <a:ea typeface="Gill Sans"/>
                <a:cs typeface="Gill Sans"/>
                <a:sym typeface="Gill Sans"/>
              </a:defRPr>
            </a:lvl5pPr>
            <a:lvl6pPr marL="25146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pPr>
              <a:defRPr/>
            </a:pPr>
            <a:r>
              <a:rPr lang="nl-NL" sz="2000" dirty="0">
                <a:solidFill>
                  <a:schemeClr val="tx1"/>
                </a:solidFill>
                <a:cs typeface="Arial" pitchFamily="34" charset="0"/>
              </a:rPr>
              <a:t>Blefaritis; m</a:t>
            </a:r>
            <a:r>
              <a:rPr lang="en-US" sz="2000" dirty="0" err="1">
                <a:solidFill>
                  <a:schemeClr val="tx1"/>
                </a:solidFill>
                <a:cs typeface="Arial" pitchFamily="34" charset="0"/>
              </a:rPr>
              <a:t>anagement</a:t>
            </a:r>
            <a:r>
              <a:rPr lang="en-US" sz="2000" dirty="0">
                <a:solidFill>
                  <a:schemeClr val="tx1"/>
                </a:solidFill>
                <a:cs typeface="Arial" pitchFamily="34" charset="0"/>
              </a:rPr>
              <a:t> </a:t>
            </a:r>
            <a:r>
              <a:rPr lang="en-US" sz="2000" dirty="0" err="1">
                <a:solidFill>
                  <a:schemeClr val="tx1"/>
                </a:solidFill>
                <a:cs typeface="Arial" pitchFamily="34" charset="0"/>
              </a:rPr>
              <a:t>optie</a:t>
            </a:r>
            <a:r>
              <a:rPr lang="en-US" sz="2000" dirty="0">
                <a:solidFill>
                  <a:schemeClr val="tx1"/>
                </a:solidFill>
                <a:cs typeface="Arial" pitchFamily="34" charset="0"/>
              </a:rPr>
              <a:t>:</a:t>
            </a:r>
            <a:endParaRPr lang="nl-NL" sz="2000" dirty="0">
              <a:solidFill>
                <a:schemeClr val="tx1"/>
              </a:solidFill>
              <a:cs typeface="Arial" pitchFamily="34" charset="0"/>
            </a:endParaRPr>
          </a:p>
          <a:p>
            <a:pPr marL="321457" indent="-321457">
              <a:buFont typeface="Wingdings" pitchFamily="2" charset="2"/>
              <a:buChar char="Ø"/>
              <a:defRPr/>
            </a:pPr>
            <a:r>
              <a:rPr lang="nl-NL" sz="2000" b="0" dirty="0">
                <a:solidFill>
                  <a:schemeClr val="tx1"/>
                </a:solidFill>
                <a:cs typeface="Arial" pitchFamily="34" charset="0"/>
              </a:rPr>
              <a:t>warme kompressen kunnen uitkomst bieden</a:t>
            </a:r>
            <a:r>
              <a:rPr lang="nl-NL" sz="2000" b="0" dirty="0">
                <a:solidFill>
                  <a:schemeClr val="tx1"/>
                </a:solidFill>
                <a:cs typeface="Arial" pitchFamily="34" charset="0"/>
              </a:rPr>
              <a:t>.</a:t>
            </a:r>
          </a:p>
          <a:p>
            <a:pPr marL="321457" indent="-321457" eaLnBrk="1" hangingPunct="1">
              <a:lnSpc>
                <a:spcPct val="90000"/>
              </a:lnSpc>
              <a:buFont typeface="Wingdings" pitchFamily="2" charset="2"/>
              <a:buChar char="Ø"/>
              <a:defRPr/>
            </a:pPr>
            <a:r>
              <a:rPr lang="nl-NL" sz="2000" b="0" dirty="0">
                <a:solidFill>
                  <a:schemeClr val="tx1"/>
                </a:solidFill>
              </a:rPr>
              <a:t>patiënten instructie: melden oogklachten</a:t>
            </a:r>
          </a:p>
          <a:p>
            <a:pPr marL="321457" indent="-321457" eaLnBrk="1" hangingPunct="1">
              <a:lnSpc>
                <a:spcPct val="90000"/>
              </a:lnSpc>
              <a:buFont typeface="Wingdings" pitchFamily="2" charset="2"/>
              <a:buChar char="Ø"/>
              <a:defRPr/>
            </a:pPr>
            <a:r>
              <a:rPr lang="nl-NL" sz="2000" b="0" dirty="0">
                <a:solidFill>
                  <a:schemeClr val="tx1"/>
                </a:solidFill>
              </a:rPr>
              <a:t>oogdruppels: </a:t>
            </a:r>
            <a:r>
              <a:rPr lang="nl-NL" sz="2000" b="0" u="sng" dirty="0">
                <a:solidFill>
                  <a:schemeClr val="tx1"/>
                </a:solidFill>
              </a:rPr>
              <a:t>kunsttranen</a:t>
            </a:r>
            <a:r>
              <a:rPr lang="nl-NL" sz="2000" b="0" dirty="0">
                <a:solidFill>
                  <a:schemeClr val="tx1"/>
                </a:solidFill>
              </a:rPr>
              <a:t> (bv. </a:t>
            </a:r>
            <a:r>
              <a:rPr lang="nl-NL" sz="2000" b="0" dirty="0" err="1">
                <a:solidFill>
                  <a:schemeClr val="tx1"/>
                </a:solidFill>
              </a:rPr>
              <a:t>duratears</a:t>
            </a:r>
            <a:r>
              <a:rPr lang="nl-NL" sz="2000" b="0" dirty="0">
                <a:solidFill>
                  <a:schemeClr val="tx1"/>
                </a:solidFill>
              </a:rPr>
              <a:t>®)</a:t>
            </a:r>
          </a:p>
          <a:p>
            <a:pPr marL="321457" indent="-321457" eaLnBrk="1" hangingPunct="1">
              <a:lnSpc>
                <a:spcPct val="90000"/>
              </a:lnSpc>
              <a:buFont typeface="Wingdings" pitchFamily="2" charset="2"/>
              <a:buChar char="Ø"/>
              <a:defRPr/>
            </a:pPr>
            <a:r>
              <a:rPr lang="nl-NL" sz="2000" b="0" dirty="0">
                <a:solidFill>
                  <a:schemeClr val="tx1"/>
                </a:solidFill>
              </a:rPr>
              <a:t>geen contactlenzen</a:t>
            </a:r>
          </a:p>
          <a:p>
            <a:pPr marL="321457" indent="-321457" eaLnBrk="1" hangingPunct="1">
              <a:lnSpc>
                <a:spcPct val="90000"/>
              </a:lnSpc>
              <a:buFont typeface="Wingdings" pitchFamily="2" charset="2"/>
              <a:buChar char="Ø"/>
              <a:defRPr/>
            </a:pPr>
            <a:r>
              <a:rPr lang="nl-NL" sz="2000" b="0" dirty="0">
                <a:solidFill>
                  <a:schemeClr val="tx1"/>
                </a:solidFill>
              </a:rPr>
              <a:t>druppels of zalven via de oogarts</a:t>
            </a:r>
            <a:endParaRPr lang="nl-NL" sz="2000" b="0" dirty="0">
              <a:solidFill>
                <a:schemeClr val="tx1"/>
              </a:solidFill>
              <a:cs typeface="Arial" pitchFamily="34" charset="0"/>
            </a:endParaRPr>
          </a:p>
          <a:p>
            <a:pPr marL="321457" indent="-321457" eaLnBrk="1" hangingPunct="1">
              <a:lnSpc>
                <a:spcPct val="90000"/>
              </a:lnSpc>
              <a:buFont typeface="Wingdings" pitchFamily="2" charset="2"/>
              <a:buChar char="Ø"/>
              <a:defRPr/>
            </a:pPr>
            <a:r>
              <a:rPr lang="nl-NL" sz="2000" b="0" dirty="0">
                <a:solidFill>
                  <a:schemeClr val="tx1"/>
                </a:solidFill>
              </a:rPr>
              <a:t>ernstige symptomen: dosisaanpassing of onderbreking behandeling</a:t>
            </a:r>
          </a:p>
          <a:p>
            <a:pPr>
              <a:lnSpc>
                <a:spcPct val="90000"/>
              </a:lnSpc>
              <a:buFont typeface="Wingdings" pitchFamily="2" charset="2"/>
              <a:buNone/>
              <a:defRPr/>
            </a:pPr>
            <a:endParaRPr lang="nl-NL" sz="2000" b="0" dirty="0">
              <a:solidFill>
                <a:schemeClr val="tx1"/>
              </a:solidFill>
            </a:endParaRPr>
          </a:p>
        </p:txBody>
      </p:sp>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4" name="Tijdelijke aanduiding voor dianummer 3"/>
          <p:cNvSpPr>
            <a:spLocks noGrp="1"/>
          </p:cNvSpPr>
          <p:nvPr>
            <p:ph type="sldNum" sz="quarter" idx="12"/>
          </p:nvPr>
        </p:nvSpPr>
        <p:spPr/>
        <p:txBody>
          <a:bodyPr/>
          <a:lstStyle/>
          <a:p>
            <a:pPr>
              <a:defRPr/>
            </a:pPr>
            <a:fld id="{382AF8C3-FFD9-4431-8FFE-82F18ED25E38}" type="slidenum">
              <a:rPr lang="en-GB" smtClean="0"/>
              <a:pPr>
                <a:defRPr/>
              </a:pPr>
              <a:t>78</a:t>
            </a:fld>
            <a:endParaRPr lang="en-GB"/>
          </a:p>
        </p:txBody>
      </p:sp>
    </p:spTree>
    <p:extLst>
      <p:ext uri="{BB962C8B-B14F-4D97-AF65-F5344CB8AC3E}">
        <p14:creationId xmlns:p14="http://schemas.microsoft.com/office/powerpoint/2010/main" val="3941255302"/>
      </p:ext>
    </p:extLst>
  </p:cSld>
  <p:clrMapOvr>
    <a:masterClrMapping/>
  </p:clrMapOvr>
  <p:transition>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57338"/>
            <a:ext cx="9144000" cy="3733800"/>
          </a:xfrm>
        </p:spPr>
        <p:txBody>
          <a:bodyPr/>
          <a:lstStyle/>
          <a:p>
            <a:pPr marL="342900" indent="-342900"/>
            <a:r>
              <a:rPr lang="nl-NL" sz="4400" dirty="0" smtClean="0">
                <a:solidFill>
                  <a:schemeClr val="tx2"/>
                </a:solidFill>
                <a:cs typeface="Times New Roman" pitchFamily="18" charset="0"/>
              </a:rPr>
              <a:t>Paronychia &amp; </a:t>
            </a:r>
            <a:r>
              <a:rPr lang="nl-NL" sz="4400" dirty="0" smtClean="0"/>
              <a:t>pyogeen </a:t>
            </a:r>
            <a:r>
              <a:rPr lang="nl-NL" sz="4400" dirty="0" smtClean="0">
                <a:solidFill>
                  <a:schemeClr val="tx2"/>
                </a:solidFill>
                <a:cs typeface="Times New Roman" pitchFamily="18" charset="0"/>
              </a:rPr>
              <a:t>granuloom</a:t>
            </a:r>
            <a:br>
              <a:rPr lang="nl-NL" sz="4400" dirty="0" smtClean="0">
                <a:solidFill>
                  <a:schemeClr val="tx2"/>
                </a:solidFill>
                <a:cs typeface="Times New Roman" pitchFamily="18" charset="0"/>
              </a:rPr>
            </a:br>
            <a:r>
              <a:rPr lang="nl-NL" sz="2800" dirty="0" smtClean="0">
                <a:solidFill>
                  <a:schemeClr val="tx2"/>
                </a:solidFill>
                <a:cs typeface="Times New Roman" pitchFamily="18" charset="0"/>
              </a:rPr>
              <a:t>(</a:t>
            </a:r>
            <a:r>
              <a:rPr lang="nl-NL" sz="2800" dirty="0" smtClean="0"/>
              <a:t>nagelriemontsteking &amp; wild weefsel</a:t>
            </a:r>
            <a:r>
              <a:rPr lang="nl-NL" sz="2800" dirty="0" smtClean="0">
                <a:solidFill>
                  <a:schemeClr val="tx2"/>
                </a:solidFill>
                <a:cs typeface="Times New Roman" pitchFamily="18" charset="0"/>
              </a:rPr>
              <a:t>)</a:t>
            </a:r>
          </a:p>
        </p:txBody>
      </p:sp>
    </p:spTree>
    <p:extLst>
      <p:ext uri="{BB962C8B-B14F-4D97-AF65-F5344CB8AC3E}">
        <p14:creationId xmlns:p14="http://schemas.microsoft.com/office/powerpoint/2010/main" val="197772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B78E39FB-19D6-4D6E-A225-7D37CBB2F313}" type="slidenum">
              <a:rPr lang="nl-NL" sz="1200" smtClean="0">
                <a:solidFill>
                  <a:schemeClr val="bg1"/>
                </a:solidFill>
              </a:rPr>
              <a:pPr/>
              <a:t>8</a:t>
            </a:fld>
            <a:endParaRPr lang="nl-NL" sz="1200" smtClean="0">
              <a:solidFill>
                <a:schemeClr val="bg1"/>
              </a:solidFill>
            </a:endParaRPr>
          </a:p>
        </p:txBody>
      </p:sp>
      <p:sp>
        <p:nvSpPr>
          <p:cNvPr id="19459" name="Titel 1"/>
          <p:cNvSpPr>
            <a:spLocks noGrp="1"/>
          </p:cNvSpPr>
          <p:nvPr>
            <p:ph type="title" idx="4294967295"/>
          </p:nvPr>
        </p:nvSpPr>
        <p:spPr>
          <a:noFill/>
          <a:extLst>
            <a:ext uri="{909E8E84-426E-40DD-AFC4-6F175D3DCCD1}">
              <a14:hiddenFill xmlns:a14="http://schemas.microsoft.com/office/drawing/2010/main">
                <a:solidFill>
                  <a:schemeClr val="tx1"/>
                </a:solidFill>
              </a14:hiddenFill>
            </a:ext>
          </a:extLst>
        </p:spPr>
        <p:txBody>
          <a:bodyPr/>
          <a:lstStyle/>
          <a:p>
            <a:pPr eaLnBrk="1" hangingPunct="1"/>
            <a:r>
              <a:rPr lang="nl-NL" smtClean="0"/>
              <a:t>Voorbeelden te verwachten mcAEs</a:t>
            </a:r>
          </a:p>
        </p:txBody>
      </p:sp>
      <p:sp>
        <p:nvSpPr>
          <p:cNvPr id="19460" name="Rectangle 4"/>
          <p:cNvSpPr>
            <a:spLocks noChangeArrowheads="1"/>
          </p:cNvSpPr>
          <p:nvPr/>
        </p:nvSpPr>
        <p:spPr bwMode="auto">
          <a:xfrm>
            <a:off x="463550" y="97155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r>
              <a:rPr lang="nl-NL" sz="2000" b="1" u="sng" dirty="0"/>
              <a:t>algemeen</a:t>
            </a:r>
          </a:p>
          <a:p>
            <a:pPr marL="342900" indent="-342900" eaLnBrk="0" hangingPunct="0">
              <a:buFontTx/>
              <a:buChar char="•"/>
            </a:pPr>
            <a:r>
              <a:rPr lang="nl-NL" sz="2000" dirty="0"/>
              <a:t>cosmetische aspecten</a:t>
            </a:r>
          </a:p>
          <a:p>
            <a:pPr marL="342900" indent="-342900" eaLnBrk="0" hangingPunct="0">
              <a:buFontTx/>
              <a:buChar char="•"/>
            </a:pPr>
            <a:r>
              <a:rPr lang="nl-NL" sz="2000" dirty="0">
                <a:solidFill>
                  <a:srgbClr val="C00000"/>
                </a:solidFill>
              </a:rPr>
              <a:t>jeuk (pruritus)</a:t>
            </a:r>
          </a:p>
          <a:p>
            <a:pPr marL="342900" indent="-342900" eaLnBrk="0" hangingPunct="0">
              <a:buFontTx/>
              <a:buChar char="•"/>
            </a:pPr>
            <a:r>
              <a:rPr lang="nl-NL" sz="2000" dirty="0"/>
              <a:t>pijn</a:t>
            </a:r>
          </a:p>
          <a:p>
            <a:pPr marL="342900" indent="-342900" eaLnBrk="0" hangingPunct="0"/>
            <a:r>
              <a:rPr lang="nl-NL" sz="2000" b="1" u="sng" dirty="0"/>
              <a:t>huidveranderingen</a:t>
            </a:r>
          </a:p>
          <a:p>
            <a:pPr marL="342900" indent="-342900" eaLnBrk="0" hangingPunct="0">
              <a:buFontTx/>
              <a:buChar char="•"/>
            </a:pPr>
            <a:r>
              <a:rPr lang="nl-NL" sz="2000" dirty="0"/>
              <a:t>couperose (</a:t>
            </a:r>
            <a:r>
              <a:rPr lang="nl-NL" sz="2000" dirty="0" err="1"/>
              <a:t>teleangiectasieen</a:t>
            </a:r>
            <a:r>
              <a:rPr lang="nl-NL" sz="2000" dirty="0"/>
              <a:t>)</a:t>
            </a:r>
          </a:p>
          <a:p>
            <a:pPr marL="342900" indent="-342900" eaLnBrk="0" hangingPunct="0">
              <a:buFontTx/>
              <a:buChar char="•"/>
            </a:pPr>
            <a:r>
              <a:rPr lang="nl-NL" sz="2000" dirty="0"/>
              <a:t>droge huid (</a:t>
            </a:r>
            <a:r>
              <a:rPr lang="nl-NL" sz="2000" dirty="0" err="1"/>
              <a:t>xerosis</a:t>
            </a:r>
            <a:r>
              <a:rPr lang="nl-NL" sz="2000" dirty="0"/>
              <a:t> </a:t>
            </a:r>
            <a:r>
              <a:rPr lang="nl-NL" sz="2000" dirty="0" err="1"/>
              <a:t>cutis</a:t>
            </a:r>
            <a:r>
              <a:rPr lang="nl-NL" sz="2000" dirty="0"/>
              <a:t>)</a:t>
            </a:r>
          </a:p>
          <a:p>
            <a:pPr marL="342900" indent="-342900" eaLnBrk="0" hangingPunct="0">
              <a:buFontTx/>
              <a:buChar char="•"/>
            </a:pPr>
            <a:r>
              <a:rPr lang="nl-NL" sz="2000" dirty="0"/>
              <a:t>huidkloven (fissuren)</a:t>
            </a:r>
          </a:p>
          <a:p>
            <a:pPr marL="342900" indent="-342900" eaLnBrk="0" hangingPunct="0">
              <a:buFontTx/>
              <a:buChar char="•"/>
            </a:pPr>
            <a:r>
              <a:rPr lang="nl-NL" sz="2000" dirty="0"/>
              <a:t>hand-voet huidreactie (HFSR)</a:t>
            </a:r>
          </a:p>
          <a:p>
            <a:pPr marL="342900" indent="-342900" eaLnBrk="0" hangingPunct="0">
              <a:buFontTx/>
              <a:buChar char="•"/>
            </a:pPr>
            <a:r>
              <a:rPr lang="nl-NL" sz="2000" dirty="0">
                <a:solidFill>
                  <a:srgbClr val="C00000"/>
                </a:solidFill>
              </a:rPr>
              <a:t>huidbloedingen</a:t>
            </a:r>
          </a:p>
          <a:p>
            <a:pPr marL="342900" indent="-342900" eaLnBrk="0" hangingPunct="0">
              <a:buFontTx/>
              <a:buChar char="•"/>
            </a:pPr>
            <a:r>
              <a:rPr lang="nl-NL" sz="2000" dirty="0"/>
              <a:t>huidirritatie</a:t>
            </a:r>
          </a:p>
          <a:p>
            <a:pPr marL="342900" indent="-342900" eaLnBrk="0" hangingPunct="0">
              <a:buFontTx/>
              <a:buChar char="•"/>
            </a:pPr>
            <a:r>
              <a:rPr lang="nl-NL" sz="2000" dirty="0"/>
              <a:t>huidverkleuring (gele kleur)</a:t>
            </a:r>
          </a:p>
          <a:p>
            <a:pPr marL="342900" indent="-342900" eaLnBrk="0" hangingPunct="0">
              <a:buFontTx/>
              <a:buChar char="•"/>
            </a:pPr>
            <a:r>
              <a:rPr lang="nl-NL" sz="2000" dirty="0" err="1"/>
              <a:t>rash</a:t>
            </a:r>
            <a:endParaRPr lang="nl-NL" sz="2000" dirty="0"/>
          </a:p>
          <a:p>
            <a:pPr marL="342900" indent="-342900" eaLnBrk="0" hangingPunct="0"/>
            <a:endParaRPr lang="nl-NL" sz="2000" dirty="0"/>
          </a:p>
        </p:txBody>
      </p:sp>
      <p:sp>
        <p:nvSpPr>
          <p:cNvPr id="19461" name="Rectangle 5"/>
          <p:cNvSpPr>
            <a:spLocks noChangeArrowheads="1"/>
          </p:cNvSpPr>
          <p:nvPr/>
        </p:nvSpPr>
        <p:spPr bwMode="auto">
          <a:xfrm>
            <a:off x="4648200" y="1600200"/>
            <a:ext cx="41719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eaLnBrk="0" hangingPunct="0">
              <a:buFontTx/>
              <a:buChar char="–"/>
            </a:pPr>
            <a:endParaRPr lang="nl-NL"/>
          </a:p>
        </p:txBody>
      </p:sp>
      <p:sp>
        <p:nvSpPr>
          <p:cNvPr id="19462" name="Rectangle 7"/>
          <p:cNvSpPr>
            <a:spLocks noChangeArrowheads="1"/>
          </p:cNvSpPr>
          <p:nvPr/>
        </p:nvSpPr>
        <p:spPr bwMode="auto">
          <a:xfrm>
            <a:off x="4714875" y="90805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r>
              <a:rPr lang="nl-NL" sz="2000" b="1" u="sng" dirty="0"/>
              <a:t>slijmvliesveranderingen</a:t>
            </a:r>
          </a:p>
          <a:p>
            <a:pPr marL="342900" indent="-342900" eaLnBrk="0" hangingPunct="0">
              <a:buFontTx/>
              <a:buChar char="•"/>
            </a:pPr>
            <a:r>
              <a:rPr lang="nl-NL" sz="2000" dirty="0"/>
              <a:t>cosmetische aspecten</a:t>
            </a:r>
          </a:p>
          <a:p>
            <a:pPr marL="342900" indent="-342900" eaLnBrk="0" hangingPunct="0">
              <a:buFontTx/>
              <a:buChar char="•"/>
            </a:pPr>
            <a:r>
              <a:rPr lang="nl-NL" sz="2000" dirty="0"/>
              <a:t>oog(lid)veranderingen</a:t>
            </a:r>
          </a:p>
          <a:p>
            <a:pPr marL="342900" indent="-342900" eaLnBrk="0" hangingPunct="0">
              <a:buFontTx/>
              <a:buChar char="•"/>
            </a:pPr>
            <a:r>
              <a:rPr lang="nl-NL" sz="2000" dirty="0"/>
              <a:t>orale mucositis/stomatitis</a:t>
            </a:r>
          </a:p>
          <a:p>
            <a:pPr marL="342900" indent="-342900" eaLnBrk="0" hangingPunct="0">
              <a:buFontTx/>
              <a:buChar char="•"/>
            </a:pPr>
            <a:r>
              <a:rPr lang="nl-NL" sz="2000" dirty="0"/>
              <a:t>neus &amp; genitaliën</a:t>
            </a:r>
          </a:p>
          <a:p>
            <a:pPr marL="342900" indent="-342900" eaLnBrk="0" hangingPunct="0">
              <a:buFontTx/>
              <a:buChar char="•"/>
            </a:pPr>
            <a:r>
              <a:rPr lang="nl-NL" sz="2000" dirty="0" err="1"/>
              <a:t>gastrointestinaal</a:t>
            </a:r>
            <a:r>
              <a:rPr lang="nl-NL" sz="2000" dirty="0"/>
              <a:t> (diarree)</a:t>
            </a:r>
          </a:p>
          <a:p>
            <a:pPr marL="342900" indent="-342900"/>
            <a:r>
              <a:rPr lang="nl-NL" sz="2000" b="1" u="sng" dirty="0"/>
              <a:t>nagelriemaandoeningen</a:t>
            </a:r>
          </a:p>
          <a:p>
            <a:pPr marL="342900" indent="-342900" eaLnBrk="0" hangingPunct="0">
              <a:buFontTx/>
              <a:buChar char="•"/>
            </a:pPr>
            <a:r>
              <a:rPr lang="nl-NL" sz="2000" dirty="0"/>
              <a:t>nagelriemontsteking (paronychia)</a:t>
            </a:r>
          </a:p>
          <a:p>
            <a:pPr marL="342900" indent="-342900" eaLnBrk="0" hangingPunct="0">
              <a:buFontTx/>
              <a:buChar char="•"/>
            </a:pPr>
            <a:r>
              <a:rPr lang="nl-NL" sz="2000" dirty="0"/>
              <a:t>pyogeen granuloom</a:t>
            </a:r>
          </a:p>
          <a:p>
            <a:pPr marL="342900" indent="-342900"/>
            <a:r>
              <a:rPr lang="nl-NL" sz="2000" b="1" u="sng" dirty="0"/>
              <a:t>haarveranderingen</a:t>
            </a:r>
          </a:p>
          <a:p>
            <a:pPr marL="342900" indent="-342900">
              <a:buFontTx/>
              <a:buChar char="•"/>
            </a:pPr>
            <a:r>
              <a:rPr lang="nl-NL" sz="2000" dirty="0"/>
              <a:t>depigmentatie</a:t>
            </a:r>
          </a:p>
          <a:p>
            <a:pPr marL="342900" indent="-342900">
              <a:buFontTx/>
              <a:buChar char="•"/>
            </a:pPr>
            <a:r>
              <a:rPr lang="nl-NL" sz="2000" dirty="0"/>
              <a:t>toe- of afgenomen groei</a:t>
            </a:r>
          </a:p>
        </p:txBody>
      </p:sp>
      <p:sp>
        <p:nvSpPr>
          <p:cNvPr id="19463" name="Tijdelijke aanduiding voor datum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19464" name="Tijdelijke aanduiding voor voettekst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p>
        </p:txBody>
      </p:sp>
    </p:spTree>
    <p:extLst>
      <p:ext uri="{BB962C8B-B14F-4D97-AF65-F5344CB8AC3E}">
        <p14:creationId xmlns:p14="http://schemas.microsoft.com/office/powerpoint/2010/main" val="390262788"/>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DSCN66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2" y="1192114"/>
            <a:ext cx="4265042" cy="361429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1747" name="Picture 3" descr="segaer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6924" y="1192113"/>
            <a:ext cx="4359920" cy="439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31749" name="Tekstvak 1"/>
          <p:cNvSpPr txBox="1">
            <a:spLocks noChangeArrowheads="1"/>
          </p:cNvSpPr>
          <p:nvPr/>
        </p:nvSpPr>
        <p:spPr bwMode="auto">
          <a:xfrm>
            <a:off x="1084957" y="5036344"/>
            <a:ext cx="2678906" cy="36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3600" b="1">
                <a:solidFill>
                  <a:schemeClr val="bg1"/>
                </a:solidFill>
                <a:latin typeface="Arial" pitchFamily="34" charset="0"/>
                <a:ea typeface="Gill Sans"/>
                <a:cs typeface="Gill Sans"/>
                <a:sym typeface="Gill Sans"/>
              </a:defRPr>
            </a:lvl1pPr>
            <a:lvl2pPr marL="742950" indent="-285750" eaLnBrk="0" hangingPunct="0">
              <a:defRPr sz="3600" b="1">
                <a:solidFill>
                  <a:schemeClr val="bg1"/>
                </a:solidFill>
                <a:latin typeface="Arial" pitchFamily="34" charset="0"/>
                <a:ea typeface="Gill Sans"/>
                <a:cs typeface="Gill Sans"/>
                <a:sym typeface="Gill Sans"/>
              </a:defRPr>
            </a:lvl2pPr>
            <a:lvl3pPr marL="1143000" indent="-228600" eaLnBrk="0" hangingPunct="0">
              <a:defRPr sz="3600" b="1">
                <a:solidFill>
                  <a:schemeClr val="bg1"/>
                </a:solidFill>
                <a:latin typeface="Arial" pitchFamily="34" charset="0"/>
                <a:ea typeface="Gill Sans"/>
                <a:cs typeface="Gill Sans"/>
                <a:sym typeface="Gill Sans"/>
              </a:defRPr>
            </a:lvl3pPr>
            <a:lvl4pPr marL="1600200" indent="-228600" eaLnBrk="0" hangingPunct="0">
              <a:defRPr sz="3600" b="1">
                <a:solidFill>
                  <a:schemeClr val="bg1"/>
                </a:solidFill>
                <a:latin typeface="Arial" pitchFamily="34" charset="0"/>
                <a:ea typeface="Gill Sans"/>
                <a:cs typeface="Gill Sans"/>
                <a:sym typeface="Gill Sans"/>
              </a:defRPr>
            </a:lvl4pPr>
            <a:lvl5pPr marL="2057400" indent="-228600" eaLnBrk="0" hangingPunct="0">
              <a:defRPr sz="3600" b="1">
                <a:solidFill>
                  <a:schemeClr val="bg1"/>
                </a:solidFill>
                <a:latin typeface="Arial" pitchFamily="34" charset="0"/>
                <a:ea typeface="Gill Sans"/>
                <a:cs typeface="Gill Sans"/>
                <a:sym typeface="Gill Sans"/>
              </a:defRPr>
            </a:lvl5pPr>
            <a:lvl6pPr marL="25146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pPr eaLnBrk="1" hangingPunct="1"/>
            <a:r>
              <a:rPr lang="nl-NL" sz="1600" b="0">
                <a:solidFill>
                  <a:schemeClr val="tx1"/>
                </a:solidFill>
              </a:rPr>
              <a:t>graad 1 en graad 3</a:t>
            </a:r>
          </a:p>
        </p:txBody>
      </p:sp>
      <p:sp>
        <p:nvSpPr>
          <p:cNvPr id="6" name="Titel 1"/>
          <p:cNvSpPr txBox="1">
            <a:spLocks/>
          </p:cNvSpPr>
          <p:nvPr/>
        </p:nvSpPr>
        <p:spPr>
          <a:xfrm>
            <a:off x="1143000" y="122238"/>
            <a:ext cx="7772400" cy="735012"/>
          </a:xfrm>
          <a:prstGeom prst="rect">
            <a:avLst/>
          </a:prstGeom>
        </p:spPr>
        <p:txBody>
          <a:bodyPr anchor="b"/>
          <a:lstStyle>
            <a:lvl1pPr algn="l" rtl="0" eaLnBrk="0" fontAlgn="base" hangingPunct="0">
              <a:lnSpc>
                <a:spcPct val="96000"/>
              </a:lnSpc>
              <a:spcBef>
                <a:spcPct val="0"/>
              </a:spcBef>
              <a:spcAft>
                <a:spcPct val="0"/>
              </a:spcAft>
              <a:defRPr sz="2600" i="1">
                <a:solidFill>
                  <a:schemeClr val="tx2"/>
                </a:solidFill>
                <a:latin typeface="+mj-lt"/>
                <a:ea typeface="+mj-ea"/>
                <a:cs typeface="+mj-cs"/>
              </a:defRPr>
            </a:lvl1pPr>
            <a:lvl2pPr algn="l" rtl="0" eaLnBrk="0" fontAlgn="base" hangingPunct="0">
              <a:lnSpc>
                <a:spcPct val="96000"/>
              </a:lnSpc>
              <a:spcBef>
                <a:spcPct val="0"/>
              </a:spcBef>
              <a:spcAft>
                <a:spcPct val="0"/>
              </a:spcAft>
              <a:defRPr sz="2600" i="1">
                <a:solidFill>
                  <a:schemeClr val="tx2"/>
                </a:solidFill>
                <a:latin typeface="Times" charset="0"/>
              </a:defRPr>
            </a:lvl2pPr>
            <a:lvl3pPr algn="l" rtl="0" eaLnBrk="0" fontAlgn="base" hangingPunct="0">
              <a:lnSpc>
                <a:spcPct val="96000"/>
              </a:lnSpc>
              <a:spcBef>
                <a:spcPct val="0"/>
              </a:spcBef>
              <a:spcAft>
                <a:spcPct val="0"/>
              </a:spcAft>
              <a:defRPr sz="2600" i="1">
                <a:solidFill>
                  <a:schemeClr val="tx2"/>
                </a:solidFill>
                <a:latin typeface="Times" charset="0"/>
              </a:defRPr>
            </a:lvl3pPr>
            <a:lvl4pPr algn="l" rtl="0" eaLnBrk="0" fontAlgn="base" hangingPunct="0">
              <a:lnSpc>
                <a:spcPct val="96000"/>
              </a:lnSpc>
              <a:spcBef>
                <a:spcPct val="0"/>
              </a:spcBef>
              <a:spcAft>
                <a:spcPct val="0"/>
              </a:spcAft>
              <a:defRPr sz="2600" i="1">
                <a:solidFill>
                  <a:schemeClr val="tx2"/>
                </a:solidFill>
                <a:latin typeface="Times" charset="0"/>
              </a:defRPr>
            </a:lvl4pPr>
            <a:lvl5pPr algn="l" rtl="0" eaLnBrk="0" fontAlgn="base" hangingPunct="0">
              <a:lnSpc>
                <a:spcPct val="96000"/>
              </a:lnSpc>
              <a:spcBef>
                <a:spcPct val="0"/>
              </a:spcBef>
              <a:spcAft>
                <a:spcPct val="0"/>
              </a:spcAft>
              <a:defRPr sz="2600" i="1">
                <a:solidFill>
                  <a:schemeClr val="tx2"/>
                </a:solidFill>
                <a:latin typeface="Times" charset="0"/>
              </a:defRPr>
            </a:lvl5pPr>
            <a:lvl6pPr marL="457200" algn="l" rtl="0" fontAlgn="base">
              <a:lnSpc>
                <a:spcPct val="96000"/>
              </a:lnSpc>
              <a:spcBef>
                <a:spcPct val="0"/>
              </a:spcBef>
              <a:spcAft>
                <a:spcPct val="0"/>
              </a:spcAft>
              <a:defRPr sz="2600" i="1">
                <a:solidFill>
                  <a:schemeClr val="tx2"/>
                </a:solidFill>
                <a:latin typeface="Times" charset="0"/>
              </a:defRPr>
            </a:lvl6pPr>
            <a:lvl7pPr marL="914400" algn="l" rtl="0" fontAlgn="base">
              <a:lnSpc>
                <a:spcPct val="96000"/>
              </a:lnSpc>
              <a:spcBef>
                <a:spcPct val="0"/>
              </a:spcBef>
              <a:spcAft>
                <a:spcPct val="0"/>
              </a:spcAft>
              <a:defRPr sz="2600" i="1">
                <a:solidFill>
                  <a:schemeClr val="tx2"/>
                </a:solidFill>
                <a:latin typeface="Times" charset="0"/>
              </a:defRPr>
            </a:lvl7pPr>
            <a:lvl8pPr marL="1371600" algn="l" rtl="0" fontAlgn="base">
              <a:lnSpc>
                <a:spcPct val="96000"/>
              </a:lnSpc>
              <a:spcBef>
                <a:spcPct val="0"/>
              </a:spcBef>
              <a:spcAft>
                <a:spcPct val="0"/>
              </a:spcAft>
              <a:defRPr sz="2600" i="1">
                <a:solidFill>
                  <a:schemeClr val="tx2"/>
                </a:solidFill>
                <a:latin typeface="Times" charset="0"/>
              </a:defRPr>
            </a:lvl8pPr>
            <a:lvl9pPr marL="1828800" algn="l" rtl="0" fontAlgn="base">
              <a:lnSpc>
                <a:spcPct val="96000"/>
              </a:lnSpc>
              <a:spcBef>
                <a:spcPct val="0"/>
              </a:spcBef>
              <a:spcAft>
                <a:spcPct val="0"/>
              </a:spcAft>
              <a:defRPr sz="2600" i="1">
                <a:solidFill>
                  <a:schemeClr val="tx2"/>
                </a:solidFill>
                <a:latin typeface="Times" charset="0"/>
              </a:defRPr>
            </a:lvl9pPr>
          </a:lstStyle>
          <a:p>
            <a:r>
              <a:rPr lang="en-US" kern="0" dirty="0" smtClean="0"/>
              <a:t>Paronychia</a:t>
            </a:r>
          </a:p>
        </p:txBody>
      </p:sp>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4" name="Tijdelijke aanduiding voor dianummer 3"/>
          <p:cNvSpPr>
            <a:spLocks noGrp="1"/>
          </p:cNvSpPr>
          <p:nvPr>
            <p:ph type="sldNum" sz="quarter" idx="12"/>
          </p:nvPr>
        </p:nvSpPr>
        <p:spPr/>
        <p:txBody>
          <a:bodyPr/>
          <a:lstStyle/>
          <a:p>
            <a:pPr>
              <a:defRPr/>
            </a:pPr>
            <a:fld id="{382AF8C3-FFD9-4431-8FFE-82F18ED25E38}" type="slidenum">
              <a:rPr lang="en-GB" smtClean="0"/>
              <a:pPr>
                <a:defRPr/>
              </a:pPr>
              <a:t>80</a:t>
            </a:fld>
            <a:endParaRPr lang="en-GB"/>
          </a:p>
        </p:txBody>
      </p:sp>
    </p:spTree>
    <p:extLst>
      <p:ext uri="{BB962C8B-B14F-4D97-AF65-F5344CB8AC3E}">
        <p14:creationId xmlns:p14="http://schemas.microsoft.com/office/powerpoint/2010/main" val="27444532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Tijdelijke aanduiding voor inhoud 6"/>
          <p:cNvPicPr>
            <a:picLocks noGrp="1" noChangeAspect="1"/>
          </p:cNvPicPr>
          <p:nvPr>
            <p:ph idx="1"/>
          </p:nvPr>
        </p:nvPicPr>
        <p:blipFill>
          <a:blip r:embed="rId3">
            <a:extLst>
              <a:ext uri="{28A0092B-C50C-407E-A947-70E740481C1C}">
                <a14:useLocalDpi xmlns:a14="http://schemas.microsoft.com/office/drawing/2010/main" val="0"/>
              </a:ext>
            </a:extLst>
          </a:blip>
          <a:srcRect l="20731" b="35152"/>
          <a:stretch>
            <a:fillRect/>
          </a:stretch>
        </p:blipFill>
        <p:spPr bwMode="auto">
          <a:xfrm>
            <a:off x="251148" y="1052588"/>
            <a:ext cx="3901157" cy="21085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441404" y="1198811"/>
            <a:ext cx="4559721" cy="4627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marL="193675" indent="-193675" algn="l" rtl="0" eaLnBrk="0" fontAlgn="base" hangingPunct="0">
              <a:lnSpc>
                <a:spcPct val="120000"/>
              </a:lnSpc>
              <a:spcBef>
                <a:spcPct val="20000"/>
              </a:spcBef>
              <a:spcAft>
                <a:spcPct val="0"/>
              </a:spcAft>
              <a:buChar char="•"/>
              <a:defRPr sz="2200">
                <a:solidFill>
                  <a:schemeClr val="tx1"/>
                </a:solidFill>
                <a:latin typeface="+mn-lt"/>
                <a:ea typeface="+mn-ea"/>
                <a:cs typeface="+mn-cs"/>
              </a:defRPr>
            </a:lvl1pPr>
            <a:lvl2pPr marL="571500" indent="-187325" algn="l" rtl="0" eaLnBrk="0" fontAlgn="base" hangingPunct="0">
              <a:lnSpc>
                <a:spcPct val="120000"/>
              </a:lnSpc>
              <a:spcBef>
                <a:spcPct val="20000"/>
              </a:spcBef>
              <a:spcAft>
                <a:spcPct val="0"/>
              </a:spcAft>
              <a:buFont typeface="Times" charset="0"/>
              <a:buChar char="•"/>
              <a:defRPr sz="2000">
                <a:solidFill>
                  <a:schemeClr val="tx1"/>
                </a:solidFill>
                <a:latin typeface="+mn-lt"/>
              </a:defRPr>
            </a:lvl2pPr>
            <a:lvl3pPr marL="1046163" indent="-185738" algn="l" rtl="0" eaLnBrk="0" fontAlgn="base" hangingPunct="0">
              <a:lnSpc>
                <a:spcPct val="120000"/>
              </a:lnSpc>
              <a:spcBef>
                <a:spcPct val="20000"/>
              </a:spcBef>
              <a:spcAft>
                <a:spcPct val="0"/>
              </a:spcAft>
              <a:buFont typeface="Times" charset="0"/>
              <a:buChar char="•"/>
              <a:defRPr sz="2400">
                <a:solidFill>
                  <a:schemeClr val="tx1"/>
                </a:solidFill>
                <a:latin typeface="+mn-lt"/>
              </a:defRPr>
            </a:lvl3pPr>
            <a:lvl4pPr marL="1431925" indent="-195263" algn="l" rtl="0" eaLnBrk="0" fontAlgn="base" hangingPunct="0">
              <a:lnSpc>
                <a:spcPct val="120000"/>
              </a:lnSpc>
              <a:spcBef>
                <a:spcPct val="20000"/>
              </a:spcBef>
              <a:spcAft>
                <a:spcPct val="0"/>
              </a:spcAft>
              <a:buFont typeface="Times" charset="0"/>
              <a:buChar char="•"/>
              <a:defRPr sz="2000">
                <a:solidFill>
                  <a:schemeClr val="tx1"/>
                </a:solidFill>
                <a:latin typeface="+mn-lt"/>
              </a:defRPr>
            </a:lvl4pPr>
            <a:lvl5pPr marL="1909763" indent="-192088" algn="l" rtl="0" eaLnBrk="0" fontAlgn="base" hangingPunct="0">
              <a:lnSpc>
                <a:spcPct val="120000"/>
              </a:lnSpc>
              <a:spcBef>
                <a:spcPct val="20000"/>
              </a:spcBef>
              <a:spcAft>
                <a:spcPct val="0"/>
              </a:spcAft>
              <a:buFont typeface="Times" charset="0"/>
              <a:buChar char="•"/>
              <a:defRPr sz="2000">
                <a:solidFill>
                  <a:schemeClr val="tx1"/>
                </a:solidFill>
                <a:latin typeface="+mn-lt"/>
              </a:defRPr>
            </a:lvl5pPr>
            <a:lvl6pPr marL="2366963" indent="-192088" algn="l" rtl="0" fontAlgn="base">
              <a:lnSpc>
                <a:spcPct val="120000"/>
              </a:lnSpc>
              <a:spcBef>
                <a:spcPct val="20000"/>
              </a:spcBef>
              <a:spcAft>
                <a:spcPct val="0"/>
              </a:spcAft>
              <a:buFont typeface="Times"/>
              <a:buChar char="•"/>
              <a:defRPr>
                <a:solidFill>
                  <a:schemeClr val="tx1"/>
                </a:solidFill>
                <a:latin typeface="+mn-lt"/>
              </a:defRPr>
            </a:lvl6pPr>
            <a:lvl7pPr marL="2824163" indent="-192088" algn="l" rtl="0" fontAlgn="base">
              <a:lnSpc>
                <a:spcPct val="120000"/>
              </a:lnSpc>
              <a:spcBef>
                <a:spcPct val="20000"/>
              </a:spcBef>
              <a:spcAft>
                <a:spcPct val="0"/>
              </a:spcAft>
              <a:buFont typeface="Times"/>
              <a:buChar char="•"/>
              <a:defRPr>
                <a:solidFill>
                  <a:schemeClr val="tx1"/>
                </a:solidFill>
                <a:latin typeface="+mn-lt"/>
              </a:defRPr>
            </a:lvl7pPr>
            <a:lvl8pPr marL="3281363" indent="-192088" algn="l" rtl="0" fontAlgn="base">
              <a:lnSpc>
                <a:spcPct val="120000"/>
              </a:lnSpc>
              <a:spcBef>
                <a:spcPct val="20000"/>
              </a:spcBef>
              <a:spcAft>
                <a:spcPct val="0"/>
              </a:spcAft>
              <a:buFont typeface="Times"/>
              <a:buChar char="•"/>
              <a:defRPr>
                <a:solidFill>
                  <a:schemeClr val="tx1"/>
                </a:solidFill>
                <a:latin typeface="+mn-lt"/>
              </a:defRPr>
            </a:lvl8pPr>
            <a:lvl9pPr marL="3738563" indent="-192088" algn="l" rtl="0" fontAlgn="base">
              <a:lnSpc>
                <a:spcPct val="120000"/>
              </a:lnSpc>
              <a:spcBef>
                <a:spcPct val="20000"/>
              </a:spcBef>
              <a:spcAft>
                <a:spcPct val="0"/>
              </a:spcAft>
              <a:buFont typeface="Times"/>
              <a:buChar char="•"/>
              <a:defRPr>
                <a:solidFill>
                  <a:schemeClr val="tx1"/>
                </a:solidFill>
                <a:latin typeface="+mn-lt"/>
              </a:defRPr>
            </a:lvl9pPr>
          </a:lstStyle>
          <a:p>
            <a:pPr marL="0" lvl="1" indent="0">
              <a:buNone/>
              <a:defRPr/>
            </a:pPr>
            <a:r>
              <a:rPr lang="en-US" sz="1700" dirty="0"/>
              <a:t>Management </a:t>
            </a:r>
            <a:r>
              <a:rPr lang="en-US" sz="1700" dirty="0" err="1"/>
              <a:t>optie</a:t>
            </a:r>
            <a:r>
              <a:rPr lang="en-US" sz="1700" dirty="0"/>
              <a:t>:</a:t>
            </a:r>
            <a:endParaRPr lang="nl-NL" sz="1700" dirty="0"/>
          </a:p>
          <a:p>
            <a:pPr marL="241093" lvl="1" indent="-241093">
              <a:buFont typeface="Wingdings" pitchFamily="2" charset="2"/>
              <a:buChar char="Ø"/>
              <a:defRPr/>
            </a:pPr>
            <a:r>
              <a:rPr lang="nl-NL" sz="1700" dirty="0">
                <a:cs typeface="Arial" pitchFamily="34" charset="0"/>
              </a:rPr>
              <a:t>bij onrustig beeld: kweken + resistentie; AB volgens uitslag kweek</a:t>
            </a:r>
          </a:p>
          <a:p>
            <a:pPr marL="241093" lvl="1" indent="-241093">
              <a:buFont typeface="Wingdings" pitchFamily="2" charset="2"/>
              <a:buChar char="Ø"/>
              <a:defRPr/>
            </a:pPr>
            <a:r>
              <a:rPr lang="nl-NL" sz="1700" dirty="0">
                <a:cs typeface="Arial" pitchFamily="34" charset="0"/>
              </a:rPr>
              <a:t>antiseptische baden in 1:1 witte huishoudazijn/water; 2 </a:t>
            </a:r>
            <a:r>
              <a:rPr lang="nl-NL" sz="1700" dirty="0" err="1">
                <a:cs typeface="Arial" pitchFamily="34" charset="0"/>
              </a:rPr>
              <a:t>dd</a:t>
            </a:r>
            <a:r>
              <a:rPr lang="nl-NL" sz="1700" dirty="0">
                <a:cs typeface="Arial" pitchFamily="34" charset="0"/>
              </a:rPr>
              <a:t> 15-30 min. (Lacouture et al, Support Care Cancer, 2011)</a:t>
            </a:r>
          </a:p>
          <a:p>
            <a:pPr marL="254487" indent="-254487">
              <a:buFont typeface="Wingdings" pitchFamily="2" charset="2"/>
              <a:buChar char="Ø"/>
              <a:defRPr/>
            </a:pPr>
            <a:r>
              <a:rPr lang="nl-NL" sz="1700" dirty="0">
                <a:cs typeface="Arial" pitchFamily="34" charset="0"/>
              </a:rPr>
              <a:t>antisepticum </a:t>
            </a:r>
            <a:r>
              <a:rPr lang="nl-NL" sz="1700" dirty="0">
                <a:cs typeface="Arial" pitchFamily="34" charset="0"/>
              </a:rPr>
              <a:t>(chlooramine, </a:t>
            </a:r>
            <a:r>
              <a:rPr lang="nl-NL" sz="1700" dirty="0">
                <a:cs typeface="Arial" pitchFamily="34" charset="0"/>
              </a:rPr>
              <a:t>chloorhexidine</a:t>
            </a:r>
            <a:r>
              <a:rPr lang="nl-NL" sz="1700" dirty="0">
                <a:cs typeface="Arial" pitchFamily="34" charset="0"/>
              </a:rPr>
              <a:t>, povidonjodium)</a:t>
            </a:r>
          </a:p>
          <a:p>
            <a:pPr marL="254487" indent="-254487">
              <a:buFont typeface="Wingdings" pitchFamily="2" charset="2"/>
              <a:buChar char="Ø"/>
              <a:defRPr/>
            </a:pPr>
            <a:r>
              <a:rPr lang="nl-NL" sz="1700" dirty="0">
                <a:cs typeface="Arial" pitchFamily="34" charset="0"/>
              </a:rPr>
              <a:t>systemisch </a:t>
            </a:r>
            <a:r>
              <a:rPr lang="nl-NL" sz="1700" dirty="0">
                <a:cs typeface="Arial" pitchFamily="34" charset="0"/>
              </a:rPr>
              <a:t>antibioticum + hoge klasse </a:t>
            </a:r>
            <a:r>
              <a:rPr lang="nl-NL" sz="1700" dirty="0">
                <a:cs typeface="Arial" pitchFamily="34" charset="0"/>
              </a:rPr>
              <a:t>lokaal </a:t>
            </a:r>
            <a:r>
              <a:rPr lang="nl-NL" sz="1700" dirty="0">
                <a:cs typeface="Arial" pitchFamily="34" charset="0"/>
              </a:rPr>
              <a:t>corticosteroïd</a:t>
            </a:r>
          </a:p>
          <a:p>
            <a:pPr marL="254487" indent="-254487">
              <a:buFont typeface="Wingdings" pitchFamily="2" charset="2"/>
              <a:buChar char="Ø"/>
              <a:defRPr/>
            </a:pPr>
            <a:r>
              <a:rPr lang="nl-NL" sz="1700" dirty="0">
                <a:cs typeface="Arial" pitchFamily="34" charset="0"/>
              </a:rPr>
              <a:t>koude kompressen:</a:t>
            </a:r>
          </a:p>
          <a:p>
            <a:pPr marL="254487" indent="-254487">
              <a:buFont typeface="Wingdings" pitchFamily="2" charset="2"/>
              <a:buChar char="Ø"/>
              <a:defRPr/>
            </a:pPr>
            <a:r>
              <a:rPr lang="nl-NL" sz="1700" dirty="0">
                <a:cs typeface="Arial" pitchFamily="34" charset="0"/>
              </a:rPr>
              <a:t>pijn: pijnmedicatie </a:t>
            </a:r>
            <a:r>
              <a:rPr lang="nl-NL" sz="1700" dirty="0">
                <a:cs typeface="Arial" pitchFamily="34" charset="0"/>
              </a:rPr>
              <a:t>oraal (NSAID</a:t>
            </a:r>
            <a:r>
              <a:rPr lang="nl-NL" sz="1700" dirty="0">
                <a:cs typeface="Arial" pitchFamily="34" charset="0"/>
              </a:rPr>
              <a:t>)</a:t>
            </a:r>
            <a:endParaRPr lang="nl-NL" sz="1700" dirty="0"/>
          </a:p>
        </p:txBody>
      </p:sp>
      <p:sp>
        <p:nvSpPr>
          <p:cNvPr id="91140" name="Rechthoek 1"/>
          <p:cNvSpPr>
            <a:spLocks noChangeArrowheads="1"/>
          </p:cNvSpPr>
          <p:nvPr/>
        </p:nvSpPr>
        <p:spPr bwMode="auto">
          <a:xfrm>
            <a:off x="74787" y="3161110"/>
            <a:ext cx="4366617" cy="352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p>
            <a:pPr marL="281275" indent="-281275"/>
            <a:r>
              <a:rPr lang="nl-NL" sz="2000" dirty="0"/>
              <a:t>Preventie:</a:t>
            </a:r>
          </a:p>
          <a:p>
            <a:pPr marL="281275" indent="-281275">
              <a:buFont typeface="Wingdings" pitchFamily="2" charset="2"/>
              <a:buChar char="Ø"/>
            </a:pPr>
            <a:r>
              <a:rPr lang="nl-NL" sz="1700" dirty="0"/>
              <a:t>geen strakke schoenen dragen</a:t>
            </a:r>
          </a:p>
          <a:p>
            <a:pPr marL="281275" indent="-281275">
              <a:buFont typeface="Wingdings" pitchFamily="2" charset="2"/>
              <a:buChar char="Ø"/>
            </a:pPr>
            <a:r>
              <a:rPr lang="nl-NL" sz="1700" dirty="0"/>
              <a:t>geen nagels bijten</a:t>
            </a:r>
          </a:p>
          <a:p>
            <a:pPr marL="281275" indent="-281275">
              <a:buFont typeface="Wingdings" pitchFamily="2" charset="2"/>
              <a:buChar char="Ø"/>
            </a:pPr>
            <a:r>
              <a:rPr lang="nl-NL" sz="1700" dirty="0"/>
              <a:t>gebruik van valse nagels vermijden</a:t>
            </a:r>
          </a:p>
          <a:p>
            <a:pPr marL="281275" indent="-281275">
              <a:buFont typeface="Wingdings" pitchFamily="2" charset="2"/>
              <a:buChar char="Ø"/>
            </a:pPr>
            <a:r>
              <a:rPr lang="nl-NL" sz="1700" dirty="0"/>
              <a:t>hydratatie: dikke crèmes/zalven: Eucerin®, Bepanthen®, of crèmes met ureum 10% of hoger</a:t>
            </a:r>
          </a:p>
          <a:p>
            <a:pPr marL="281275" indent="-281275">
              <a:buFont typeface="Wingdings" pitchFamily="2" charset="2"/>
              <a:buChar char="Ø"/>
            </a:pPr>
            <a:r>
              <a:rPr lang="nl-NL" sz="1700" dirty="0"/>
              <a:t>broze nagels kunnen beschermd worden met bv. nagel verharder, of een gel-laag (bv. bio-</a:t>
            </a:r>
            <a:r>
              <a:rPr lang="nl-NL" sz="1700" dirty="0" err="1"/>
              <a:t>sculpture</a:t>
            </a:r>
            <a:r>
              <a:rPr lang="nl-NL" sz="1700" dirty="0"/>
              <a:t>)</a:t>
            </a:r>
          </a:p>
        </p:txBody>
      </p:sp>
      <p:sp>
        <p:nvSpPr>
          <p:cNvPr id="2" name="Rechthoek 1"/>
          <p:cNvSpPr/>
          <p:nvPr/>
        </p:nvSpPr>
        <p:spPr>
          <a:xfrm>
            <a:off x="1115616" y="332656"/>
            <a:ext cx="5832648" cy="505972"/>
          </a:xfrm>
          <a:prstGeom prst="rect">
            <a:avLst/>
          </a:prstGeom>
        </p:spPr>
        <p:txBody>
          <a:bodyPr wrap="square">
            <a:spAutoFit/>
          </a:bodyPr>
          <a:lstStyle/>
          <a:p>
            <a:pPr>
              <a:lnSpc>
                <a:spcPct val="96000"/>
              </a:lnSpc>
              <a:spcBef>
                <a:spcPct val="0"/>
              </a:spcBef>
            </a:pPr>
            <a:r>
              <a:rPr lang="nl-NL" i="1" dirty="0">
                <a:solidFill>
                  <a:schemeClr val="tx2"/>
                </a:solidFill>
                <a:latin typeface="Times" charset="0"/>
              </a:rPr>
              <a:t>Paronychia: management</a:t>
            </a:r>
            <a:endParaRPr lang="nl-NL" i="1" dirty="0">
              <a:solidFill>
                <a:schemeClr val="tx2"/>
              </a:solidFill>
              <a:latin typeface="Times" charset="0"/>
            </a:endParaRPr>
          </a:p>
        </p:txBody>
      </p:sp>
      <p:sp>
        <p:nvSpPr>
          <p:cNvPr id="3" name="Tijdelijke aanduiding voor datum 2"/>
          <p:cNvSpPr>
            <a:spLocks noGrp="1"/>
          </p:cNvSpPr>
          <p:nvPr>
            <p:ph type="dt" sz="half" idx="10"/>
          </p:nvPr>
        </p:nvSpPr>
        <p:spPr/>
        <p:txBody>
          <a:bodyPr/>
          <a:lstStyle/>
          <a:p>
            <a:pPr>
              <a:defRPr/>
            </a:pPr>
            <a:r>
              <a:rPr lang="nl-NL" smtClean="0"/>
              <a:t>18/05/2013</a:t>
            </a:r>
            <a:endParaRPr lang="en-GB"/>
          </a:p>
        </p:txBody>
      </p:sp>
      <p:sp>
        <p:nvSpPr>
          <p:cNvPr id="4" name="Tijdelijke aanduiding voor voettekst 3"/>
          <p:cNvSpPr>
            <a:spLocks noGrp="1"/>
          </p:cNvSpPr>
          <p:nvPr>
            <p:ph type="ftr" sz="quarter" idx="11"/>
          </p:nvPr>
        </p:nvSpPr>
        <p:spPr/>
        <p:txBody>
          <a:bodyPr/>
          <a:lstStyle/>
          <a:p>
            <a:pPr>
              <a:defRPr/>
            </a:pPr>
            <a:r>
              <a:rPr lang="en-GB" smtClean="0"/>
              <a:t>C.B. Boers-Doets; ASZ Dordrecht</a:t>
            </a:r>
            <a:endParaRPr lang="en-GB"/>
          </a:p>
        </p:txBody>
      </p:sp>
      <p:sp>
        <p:nvSpPr>
          <p:cNvPr id="5" name="Tijdelijke aanduiding voor dianummer 4"/>
          <p:cNvSpPr>
            <a:spLocks noGrp="1"/>
          </p:cNvSpPr>
          <p:nvPr>
            <p:ph type="sldNum" sz="quarter" idx="12"/>
          </p:nvPr>
        </p:nvSpPr>
        <p:spPr/>
        <p:txBody>
          <a:bodyPr/>
          <a:lstStyle/>
          <a:p>
            <a:pPr>
              <a:defRPr/>
            </a:pPr>
            <a:fld id="{567F71D8-779C-45D4-8634-52B4F2462B97}" type="slidenum">
              <a:rPr lang="en-GB" smtClean="0"/>
              <a:pPr>
                <a:defRPr/>
              </a:pPr>
              <a:t>81</a:t>
            </a:fld>
            <a:endParaRPr lang="en-GB"/>
          </a:p>
        </p:txBody>
      </p:sp>
    </p:spTree>
    <p:extLst>
      <p:ext uri="{BB962C8B-B14F-4D97-AF65-F5344CB8AC3E}">
        <p14:creationId xmlns:p14="http://schemas.microsoft.com/office/powerpoint/2010/main" val="133219723"/>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5" descr="DSCN4076"/>
          <p:cNvPicPr>
            <a:picLocks noChangeAspect="1" noChangeArrowheads="1"/>
          </p:cNvPicPr>
          <p:nvPr/>
        </p:nvPicPr>
        <p:blipFill>
          <a:blip r:embed="rId3">
            <a:extLst>
              <a:ext uri="{28A0092B-C50C-407E-A947-70E740481C1C}">
                <a14:useLocalDpi xmlns:a14="http://schemas.microsoft.com/office/drawing/2010/main" val="0"/>
              </a:ext>
            </a:extLst>
          </a:blip>
          <a:srcRect t="14044" b="7584"/>
          <a:stretch>
            <a:fillRect/>
          </a:stretch>
        </p:blipFill>
        <p:spPr bwMode="auto">
          <a:xfrm>
            <a:off x="457647" y="1012404"/>
            <a:ext cx="6052096" cy="485440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Titel 1"/>
          <p:cNvSpPr txBox="1">
            <a:spLocks/>
          </p:cNvSpPr>
          <p:nvPr/>
        </p:nvSpPr>
        <p:spPr>
          <a:xfrm>
            <a:off x="1143000" y="122238"/>
            <a:ext cx="7772400" cy="735012"/>
          </a:xfrm>
          <a:prstGeom prst="rect">
            <a:avLst/>
          </a:prstGeom>
        </p:spPr>
        <p:txBody>
          <a:bodyPr anchor="b"/>
          <a:lstStyle>
            <a:lvl1pPr algn="l" rtl="0" eaLnBrk="0" fontAlgn="base" hangingPunct="0">
              <a:lnSpc>
                <a:spcPct val="96000"/>
              </a:lnSpc>
              <a:spcBef>
                <a:spcPct val="0"/>
              </a:spcBef>
              <a:spcAft>
                <a:spcPct val="0"/>
              </a:spcAft>
              <a:defRPr sz="2600" i="1">
                <a:solidFill>
                  <a:schemeClr val="tx2"/>
                </a:solidFill>
                <a:latin typeface="+mj-lt"/>
                <a:ea typeface="+mj-ea"/>
                <a:cs typeface="+mj-cs"/>
              </a:defRPr>
            </a:lvl1pPr>
            <a:lvl2pPr algn="l" rtl="0" eaLnBrk="0" fontAlgn="base" hangingPunct="0">
              <a:lnSpc>
                <a:spcPct val="96000"/>
              </a:lnSpc>
              <a:spcBef>
                <a:spcPct val="0"/>
              </a:spcBef>
              <a:spcAft>
                <a:spcPct val="0"/>
              </a:spcAft>
              <a:defRPr sz="2600" i="1">
                <a:solidFill>
                  <a:schemeClr val="tx2"/>
                </a:solidFill>
                <a:latin typeface="Times" charset="0"/>
              </a:defRPr>
            </a:lvl2pPr>
            <a:lvl3pPr algn="l" rtl="0" eaLnBrk="0" fontAlgn="base" hangingPunct="0">
              <a:lnSpc>
                <a:spcPct val="96000"/>
              </a:lnSpc>
              <a:spcBef>
                <a:spcPct val="0"/>
              </a:spcBef>
              <a:spcAft>
                <a:spcPct val="0"/>
              </a:spcAft>
              <a:defRPr sz="2600" i="1">
                <a:solidFill>
                  <a:schemeClr val="tx2"/>
                </a:solidFill>
                <a:latin typeface="Times" charset="0"/>
              </a:defRPr>
            </a:lvl3pPr>
            <a:lvl4pPr algn="l" rtl="0" eaLnBrk="0" fontAlgn="base" hangingPunct="0">
              <a:lnSpc>
                <a:spcPct val="96000"/>
              </a:lnSpc>
              <a:spcBef>
                <a:spcPct val="0"/>
              </a:spcBef>
              <a:spcAft>
                <a:spcPct val="0"/>
              </a:spcAft>
              <a:defRPr sz="2600" i="1">
                <a:solidFill>
                  <a:schemeClr val="tx2"/>
                </a:solidFill>
                <a:latin typeface="Times" charset="0"/>
              </a:defRPr>
            </a:lvl4pPr>
            <a:lvl5pPr algn="l" rtl="0" eaLnBrk="0" fontAlgn="base" hangingPunct="0">
              <a:lnSpc>
                <a:spcPct val="96000"/>
              </a:lnSpc>
              <a:spcBef>
                <a:spcPct val="0"/>
              </a:spcBef>
              <a:spcAft>
                <a:spcPct val="0"/>
              </a:spcAft>
              <a:defRPr sz="2600" i="1">
                <a:solidFill>
                  <a:schemeClr val="tx2"/>
                </a:solidFill>
                <a:latin typeface="Times" charset="0"/>
              </a:defRPr>
            </a:lvl5pPr>
            <a:lvl6pPr marL="457200" algn="l" rtl="0" fontAlgn="base">
              <a:lnSpc>
                <a:spcPct val="96000"/>
              </a:lnSpc>
              <a:spcBef>
                <a:spcPct val="0"/>
              </a:spcBef>
              <a:spcAft>
                <a:spcPct val="0"/>
              </a:spcAft>
              <a:defRPr sz="2600" i="1">
                <a:solidFill>
                  <a:schemeClr val="tx2"/>
                </a:solidFill>
                <a:latin typeface="Times" charset="0"/>
              </a:defRPr>
            </a:lvl6pPr>
            <a:lvl7pPr marL="914400" algn="l" rtl="0" fontAlgn="base">
              <a:lnSpc>
                <a:spcPct val="96000"/>
              </a:lnSpc>
              <a:spcBef>
                <a:spcPct val="0"/>
              </a:spcBef>
              <a:spcAft>
                <a:spcPct val="0"/>
              </a:spcAft>
              <a:defRPr sz="2600" i="1">
                <a:solidFill>
                  <a:schemeClr val="tx2"/>
                </a:solidFill>
                <a:latin typeface="Times" charset="0"/>
              </a:defRPr>
            </a:lvl7pPr>
            <a:lvl8pPr marL="1371600" algn="l" rtl="0" fontAlgn="base">
              <a:lnSpc>
                <a:spcPct val="96000"/>
              </a:lnSpc>
              <a:spcBef>
                <a:spcPct val="0"/>
              </a:spcBef>
              <a:spcAft>
                <a:spcPct val="0"/>
              </a:spcAft>
              <a:defRPr sz="2600" i="1">
                <a:solidFill>
                  <a:schemeClr val="tx2"/>
                </a:solidFill>
                <a:latin typeface="Times" charset="0"/>
              </a:defRPr>
            </a:lvl8pPr>
            <a:lvl9pPr marL="1828800" algn="l" rtl="0" fontAlgn="base">
              <a:lnSpc>
                <a:spcPct val="96000"/>
              </a:lnSpc>
              <a:spcBef>
                <a:spcPct val="0"/>
              </a:spcBef>
              <a:spcAft>
                <a:spcPct val="0"/>
              </a:spcAft>
              <a:defRPr sz="2600" i="1">
                <a:solidFill>
                  <a:schemeClr val="tx2"/>
                </a:solidFill>
                <a:latin typeface="Times" charset="0"/>
              </a:defRPr>
            </a:lvl9pPr>
          </a:lstStyle>
          <a:p>
            <a:r>
              <a:rPr lang="en-US" kern="0" dirty="0" err="1" smtClean="0"/>
              <a:t>Pyogeen</a:t>
            </a:r>
            <a:r>
              <a:rPr lang="en-US" kern="0" dirty="0" smtClean="0"/>
              <a:t> </a:t>
            </a:r>
            <a:r>
              <a:rPr lang="en-US" kern="0" dirty="0" err="1" smtClean="0"/>
              <a:t>granuloom</a:t>
            </a:r>
            <a:endParaRPr lang="en-US" kern="0" dirty="0" smtClean="0"/>
          </a:p>
        </p:txBody>
      </p:sp>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5" name="Tijdelijke aanduiding voor dianummer 4"/>
          <p:cNvSpPr>
            <a:spLocks noGrp="1"/>
          </p:cNvSpPr>
          <p:nvPr>
            <p:ph type="sldNum" sz="quarter" idx="12"/>
          </p:nvPr>
        </p:nvSpPr>
        <p:spPr/>
        <p:txBody>
          <a:bodyPr/>
          <a:lstStyle/>
          <a:p>
            <a:pPr>
              <a:defRPr/>
            </a:pPr>
            <a:fld id="{382AF8C3-FFD9-4431-8FFE-82F18ED25E38}" type="slidenum">
              <a:rPr lang="en-GB" smtClean="0"/>
              <a:pPr>
                <a:defRPr/>
              </a:pPr>
              <a:t>82</a:t>
            </a:fld>
            <a:endParaRPr lang="en-GB"/>
          </a:p>
        </p:txBody>
      </p:sp>
    </p:spTree>
    <p:extLst>
      <p:ext uri="{BB962C8B-B14F-4D97-AF65-F5344CB8AC3E}">
        <p14:creationId xmlns:p14="http://schemas.microsoft.com/office/powerpoint/2010/main" val="345923651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44035"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44036"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fld id="{5FECA773-5046-4D6C-B941-A8DDD56B117D}" type="slidenum">
              <a:rPr lang="en-GB" sz="1200">
                <a:solidFill>
                  <a:schemeClr val="bg1"/>
                </a:solidFill>
              </a:rPr>
              <a:pPr/>
              <a:t>83</a:t>
            </a:fld>
            <a:endParaRPr lang="en-GB" sz="1200">
              <a:solidFill>
                <a:schemeClr val="bg1"/>
              </a:solidFill>
            </a:endParaRPr>
          </a:p>
        </p:txBody>
      </p:sp>
      <p:sp>
        <p:nvSpPr>
          <p:cNvPr id="44037" name="Rectangle 3"/>
          <p:cNvSpPr>
            <a:spLocks noGrp="1" noChangeArrowheads="1"/>
          </p:cNvSpPr>
          <p:nvPr>
            <p:ph type="body" sz="half" idx="4294967295"/>
          </p:nvPr>
        </p:nvSpPr>
        <p:spPr>
          <a:xfrm>
            <a:off x="3924300" y="1341438"/>
            <a:ext cx="4979988" cy="5040312"/>
          </a:xfrm>
        </p:spPr>
        <p:txBody>
          <a:bodyPr lIns="91430" tIns="45716" rIns="91430" bIns="45716"/>
          <a:lstStyle/>
          <a:p>
            <a:pPr eaLnBrk="1" hangingPunct="1">
              <a:lnSpc>
                <a:spcPct val="100000"/>
              </a:lnSpc>
            </a:pPr>
            <a:r>
              <a:rPr lang="nl-NL" sz="1800" dirty="0" smtClean="0">
                <a:latin typeface="Arial Narrow" pitchFamily="34" charset="0"/>
              </a:rPr>
              <a:t>zilvernitraat </a:t>
            </a:r>
            <a:r>
              <a:rPr lang="nl-NL" sz="1800" dirty="0">
                <a:latin typeface="Arial Narrow" pitchFamily="34" charset="0"/>
              </a:rPr>
              <a:t>sticks 1 tot 2 keer per week alleen op aangedane plaatsen</a:t>
            </a:r>
          </a:p>
          <a:p>
            <a:pPr eaLnBrk="1" hangingPunct="1"/>
            <a:r>
              <a:rPr lang="nl-NL" sz="1800" dirty="0">
                <a:solidFill>
                  <a:srgbClr val="FF0000"/>
                </a:solidFill>
                <a:latin typeface="Arial Narrow" pitchFamily="34" charset="0"/>
              </a:rPr>
              <a:t>nagelextractie (gedeeltelijk/totaal) is contra geïndiceerd!</a:t>
            </a:r>
          </a:p>
          <a:p>
            <a:pPr marL="0" indent="0" eaLnBrk="1" hangingPunct="1">
              <a:buNone/>
            </a:pPr>
            <a:endParaRPr lang="nl-NL" sz="1800" b="1" u="sng" dirty="0" smtClean="0">
              <a:latin typeface="Arial Narrow" pitchFamily="34" charset="0"/>
              <a:cs typeface="Tahoma" pitchFamily="34" charset="0"/>
            </a:endParaRPr>
          </a:p>
          <a:p>
            <a:pPr marL="0" indent="0" eaLnBrk="1" hangingPunct="1">
              <a:buNone/>
            </a:pPr>
            <a:r>
              <a:rPr lang="nl-NL" sz="1800" b="1" u="sng" dirty="0" smtClean="0">
                <a:latin typeface="Arial Narrow" pitchFamily="34" charset="0"/>
                <a:cs typeface="Tahoma" pitchFamily="34" charset="0"/>
              </a:rPr>
              <a:t>Zilvernitraat </a:t>
            </a:r>
            <a:r>
              <a:rPr lang="nl-NL" sz="1800" b="1" u="sng" dirty="0" err="1">
                <a:latin typeface="Arial Narrow" pitchFamily="34" charset="0"/>
                <a:cs typeface="Tahoma" pitchFamily="34" charset="0"/>
              </a:rPr>
              <a:t>applicatoren</a:t>
            </a:r>
            <a:r>
              <a:rPr lang="nl-NL" sz="1800" b="1" u="sng" dirty="0">
                <a:latin typeface="Arial Narrow" pitchFamily="34" charset="0"/>
                <a:cs typeface="Tahoma" pitchFamily="34" charset="0"/>
              </a:rPr>
              <a:t>:</a:t>
            </a:r>
          </a:p>
          <a:p>
            <a:pPr marL="171441" indent="-171441" eaLnBrk="1" hangingPunct="1"/>
            <a:r>
              <a:rPr lang="nl-NL" sz="1800" dirty="0">
                <a:latin typeface="Arial Narrow" pitchFamily="34" charset="0"/>
                <a:cs typeface="Tahoma" pitchFamily="34" charset="0"/>
              </a:rPr>
              <a:t>Plastic applicatiestick </a:t>
            </a:r>
            <a:endParaRPr lang="nl-NL" sz="1800" dirty="0">
              <a:latin typeface="Arial Narrow" pitchFamily="34" charset="0"/>
            </a:endParaRPr>
          </a:p>
          <a:p>
            <a:pPr marL="171441" indent="-171441" eaLnBrk="1" hangingPunct="1"/>
            <a:r>
              <a:rPr lang="nl-NL" sz="1800" dirty="0">
                <a:latin typeface="Arial Narrow" pitchFamily="34" charset="0"/>
                <a:cs typeface="Tahoma" pitchFamily="34" charset="0"/>
              </a:rPr>
              <a:t>75% zilvernitraat, 25% kaliumnitraat</a:t>
            </a:r>
            <a:endParaRPr lang="nl-NL" sz="1800" dirty="0">
              <a:latin typeface="Arial Narrow" pitchFamily="34" charset="0"/>
            </a:endParaRPr>
          </a:p>
          <a:p>
            <a:pPr marL="171441" indent="-171441" eaLnBrk="1" hangingPunct="1"/>
            <a:r>
              <a:rPr lang="nl-NL" sz="1800" dirty="0">
                <a:latin typeface="Arial Narrow" pitchFamily="34" charset="0"/>
                <a:cs typeface="Tahoma" pitchFamily="34" charset="0"/>
              </a:rPr>
              <a:t>unieke plastic applicator geeft flexibiliteit </a:t>
            </a:r>
            <a:endParaRPr lang="nl-NL" sz="1800" dirty="0">
              <a:latin typeface="Arial Narrow" pitchFamily="34" charset="0"/>
            </a:endParaRPr>
          </a:p>
          <a:p>
            <a:pPr marL="171441" indent="-171441" eaLnBrk="1" hangingPunct="1"/>
            <a:r>
              <a:rPr lang="nl-NL" sz="1800" dirty="0">
                <a:latin typeface="Arial Narrow" pitchFamily="34" charset="0"/>
                <a:cs typeface="Tahoma" pitchFamily="34" charset="0"/>
              </a:rPr>
              <a:t>geautomatiseerde productie zorgt voor vaste hoeveelheid zilvernitraat op de applicator</a:t>
            </a:r>
            <a:endParaRPr lang="nl-NL" sz="1800" dirty="0">
              <a:latin typeface="Arial Narrow" pitchFamily="34" charset="0"/>
            </a:endParaRPr>
          </a:p>
          <a:p>
            <a:pPr marL="171441" indent="-171441" eaLnBrk="1" hangingPunct="1"/>
            <a:r>
              <a:rPr lang="nl-NL" sz="1800" dirty="0">
                <a:latin typeface="Arial Narrow" pitchFamily="34" charset="0"/>
                <a:cs typeface="Tahoma" pitchFamily="34" charset="0"/>
              </a:rPr>
              <a:t>verpakt in een afgesloten buis ter bescherming tegen vocht </a:t>
            </a:r>
            <a:endParaRPr lang="nl-NL" sz="1800" dirty="0">
              <a:latin typeface="Arial Narrow" pitchFamily="34" charset="0"/>
            </a:endParaRPr>
          </a:p>
          <a:p>
            <a:pPr marL="171441" indent="-171441" eaLnBrk="1" hangingPunct="1"/>
            <a:r>
              <a:rPr lang="nl-NL" sz="1800" dirty="0">
                <a:latin typeface="Arial Narrow" pitchFamily="34" charset="0"/>
                <a:cs typeface="Tahoma" pitchFamily="34" charset="0"/>
              </a:rPr>
              <a:t>receptgeneesmiddel </a:t>
            </a:r>
            <a:endParaRPr lang="nl-NL" sz="1800" dirty="0">
              <a:latin typeface="Arial Narrow" pitchFamily="34" charset="0"/>
            </a:endParaRPr>
          </a:p>
          <a:p>
            <a:pPr marL="171441" indent="-171441" eaLnBrk="1" hangingPunct="1"/>
            <a:r>
              <a:rPr lang="nl-NL" sz="1800" dirty="0">
                <a:latin typeface="Arial Narrow" pitchFamily="34" charset="0"/>
                <a:cs typeface="Tahoma" pitchFamily="34" charset="0"/>
              </a:rPr>
              <a:t>5 jaar houdbaar </a:t>
            </a:r>
            <a:endParaRPr lang="nl-NL" sz="1800" dirty="0">
              <a:latin typeface="Arial Narrow" pitchFamily="34" charset="0"/>
            </a:endParaRPr>
          </a:p>
          <a:p>
            <a:pPr marL="171441" indent="-171441" eaLnBrk="1" hangingPunct="1"/>
            <a:r>
              <a:rPr lang="nl-NL" sz="1800" dirty="0">
                <a:latin typeface="Arial Narrow" pitchFamily="34" charset="0"/>
              </a:rPr>
              <a:t>13 euro per buis (100 stuks)</a:t>
            </a:r>
          </a:p>
          <a:p>
            <a:pPr marL="171441" indent="-171441" eaLnBrk="1" hangingPunct="1"/>
            <a:r>
              <a:rPr lang="nl-NL" sz="1800" dirty="0">
                <a:latin typeface="Arial Narrow" pitchFamily="34" charset="0"/>
                <a:cs typeface="Tahoma" pitchFamily="34" charset="0"/>
              </a:rPr>
              <a:t>100 </a:t>
            </a:r>
            <a:r>
              <a:rPr lang="nl-NL" sz="1800" dirty="0" err="1">
                <a:latin typeface="Arial Narrow" pitchFamily="34" charset="0"/>
                <a:cs typeface="Tahoma" pitchFamily="34" charset="0"/>
              </a:rPr>
              <a:t>applicatoren</a:t>
            </a:r>
            <a:r>
              <a:rPr lang="nl-NL" sz="1800" dirty="0">
                <a:latin typeface="Arial Narrow" pitchFamily="34" charset="0"/>
                <a:cs typeface="Tahoma" pitchFamily="34" charset="0"/>
              </a:rPr>
              <a:t>/buis</a:t>
            </a:r>
          </a:p>
        </p:txBody>
      </p:sp>
      <p:pic>
        <p:nvPicPr>
          <p:cNvPr id="44038" name="Picture 4" descr="sagarbollywood_1999_4358041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1" y="1989138"/>
            <a:ext cx="33782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Rectangle 5"/>
          <p:cNvSpPr>
            <a:spLocks noChangeArrowheads="1"/>
          </p:cNvSpPr>
          <p:nvPr/>
        </p:nvSpPr>
        <p:spPr bwMode="auto">
          <a:xfrm>
            <a:off x="1143000" y="122238"/>
            <a:ext cx="7316788"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b="1" i="1" dirty="0">
                <a:solidFill>
                  <a:schemeClr val="tx2"/>
                </a:solidFill>
                <a:latin typeface="Times" charset="0"/>
              </a:rPr>
              <a:t> </a:t>
            </a:r>
            <a:r>
              <a:rPr lang="nl-NL" i="1" dirty="0" smtClean="0">
                <a:solidFill>
                  <a:schemeClr val="tx2"/>
                </a:solidFill>
                <a:latin typeface="Times" charset="0"/>
              </a:rPr>
              <a:t>Pyogeen granuloom: management</a:t>
            </a:r>
            <a:endParaRPr lang="nl-NL" i="1" dirty="0">
              <a:solidFill>
                <a:schemeClr val="tx2"/>
              </a:solidFill>
              <a:latin typeface="Times" charset="0"/>
            </a:endParaRPr>
          </a:p>
        </p:txBody>
      </p:sp>
    </p:spTree>
    <p:extLst>
      <p:ext uri="{BB962C8B-B14F-4D97-AF65-F5344CB8AC3E}">
        <p14:creationId xmlns:p14="http://schemas.microsoft.com/office/powerpoint/2010/main" val="144934034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62467" name="Tijdelijke aanduiding voor voetteks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endParaRPr lang="en-GB" sz="1200">
              <a:solidFill>
                <a:srgbClr val="111166"/>
              </a:solidFill>
            </a:endParaRPr>
          </a:p>
        </p:txBody>
      </p:sp>
      <p:sp>
        <p:nvSpPr>
          <p:cNvPr id="62468"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fld id="{65F04F2B-9B8A-4AE6-A02C-5112EC73E3BA}" type="slidenum">
              <a:rPr lang="en-GB" sz="1200">
                <a:solidFill>
                  <a:srgbClr val="111166"/>
                </a:solidFill>
              </a:rPr>
              <a:pPr/>
              <a:t>84</a:t>
            </a:fld>
            <a:endParaRPr lang="en-GB" sz="1200">
              <a:solidFill>
                <a:srgbClr val="111166"/>
              </a:solidFill>
            </a:endParaRPr>
          </a:p>
        </p:txBody>
      </p:sp>
      <p:pic>
        <p:nvPicPr>
          <p:cNvPr id="62469" name="Picture 2" descr="DSC0002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17139" t="30470" r="17383" b="15894"/>
          <a:stretch>
            <a:fillRect/>
          </a:stretch>
        </p:blipFill>
        <p:spPr>
          <a:xfrm>
            <a:off x="0" y="908051"/>
            <a:ext cx="9144000" cy="5618163"/>
          </a:xfrm>
          <a:noFill/>
        </p:spPr>
      </p:pic>
      <p:sp>
        <p:nvSpPr>
          <p:cNvPr id="62470" name="Rectangle 4"/>
          <p:cNvSpPr>
            <a:spLocks noChangeArrowheads="1"/>
          </p:cNvSpPr>
          <p:nvPr/>
        </p:nvSpPr>
        <p:spPr bwMode="auto">
          <a:xfrm>
            <a:off x="1143001" y="122238"/>
            <a:ext cx="6958013"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sz="2600" i="1" dirty="0">
                <a:solidFill>
                  <a:schemeClr val="tx2"/>
                </a:solidFill>
                <a:latin typeface="Times" charset="0"/>
              </a:rPr>
              <a:t>Zilvernitraat verkeerd aangebracht</a:t>
            </a:r>
          </a:p>
        </p:txBody>
      </p:sp>
    </p:spTree>
    <p:extLst>
      <p:ext uri="{BB962C8B-B14F-4D97-AF65-F5344CB8AC3E}">
        <p14:creationId xmlns:p14="http://schemas.microsoft.com/office/powerpoint/2010/main" val="327675770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datum 1"/>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30723" name="Tijdelijke aanduiding voor voettekst 2"/>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
        <p:nvSpPr>
          <p:cNvPr id="30724" name="Tijdelijke aanduiding voor dianummer 3"/>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1C026A77-04E3-467F-A4F7-8A585CBE6FB1}" type="slidenum">
              <a:rPr lang="en-GB" sz="1200">
                <a:solidFill>
                  <a:schemeClr val="bg1"/>
                </a:solidFill>
              </a:rPr>
              <a:pPr/>
              <a:t>85</a:t>
            </a:fld>
            <a:endParaRPr lang="en-GB" sz="1200">
              <a:solidFill>
                <a:schemeClr val="bg1"/>
              </a:solidFill>
            </a:endParaRPr>
          </a:p>
        </p:txBody>
      </p:sp>
      <p:sp>
        <p:nvSpPr>
          <p:cNvPr id="30725" name="Rectangle 3"/>
          <p:cNvSpPr>
            <a:spLocks noGrp="1" noChangeArrowheads="1"/>
          </p:cNvSpPr>
          <p:nvPr>
            <p:ph type="body" sz="half" idx="4294967295"/>
          </p:nvPr>
        </p:nvSpPr>
        <p:spPr>
          <a:xfrm>
            <a:off x="755650" y="1125538"/>
            <a:ext cx="7710488" cy="5256212"/>
          </a:xfrm>
          <a:noFill/>
        </p:spPr>
        <p:txBody>
          <a:bodyPr/>
          <a:lstStyle/>
          <a:p>
            <a:pPr marL="361950" indent="-361950" eaLnBrk="1" hangingPunct="1">
              <a:buFontTx/>
              <a:buNone/>
            </a:pPr>
            <a:r>
              <a:rPr lang="nl-NL" sz="2800" b="1" dirty="0" smtClean="0">
                <a:latin typeface="Arial Narrow" pitchFamily="34" charset="0"/>
              </a:rPr>
              <a:t>Ingezet beleid:</a:t>
            </a:r>
          </a:p>
          <a:p>
            <a:pPr marL="0" indent="0" eaLnBrk="1" hangingPunct="1">
              <a:buNone/>
            </a:pPr>
            <a:r>
              <a:rPr lang="en-US" sz="2400" b="1" u="sng" dirty="0" err="1" smtClean="0">
                <a:latin typeface="Arial Narrow" pitchFamily="34" charset="0"/>
              </a:rPr>
              <a:t>papulopustulaire</a:t>
            </a:r>
            <a:r>
              <a:rPr lang="en-US" sz="2400" b="1" u="sng" dirty="0" smtClean="0">
                <a:latin typeface="Arial Narrow" pitchFamily="34" charset="0"/>
              </a:rPr>
              <a:t> </a:t>
            </a:r>
            <a:r>
              <a:rPr lang="en-US" sz="2400" b="1" u="sng" dirty="0">
                <a:latin typeface="Arial Narrow" pitchFamily="34" charset="0"/>
              </a:rPr>
              <a:t>rash:</a:t>
            </a:r>
          </a:p>
          <a:p>
            <a:pPr>
              <a:lnSpc>
                <a:spcPct val="100000"/>
              </a:lnSpc>
              <a:buClr>
                <a:schemeClr val="tx1"/>
              </a:buClr>
            </a:pPr>
            <a:r>
              <a:rPr lang="nl-NL" sz="2400" dirty="0" err="1" smtClean="0">
                <a:latin typeface="Arial Narrow" pitchFamily="34" charset="0"/>
                <a:ea typeface="Arial Unicode MS" pitchFamily="34" charset="-128"/>
                <a:cs typeface="Arial Unicode MS" pitchFamily="34" charset="-128"/>
              </a:rPr>
              <a:t>minocycline</a:t>
            </a:r>
            <a:r>
              <a:rPr lang="nl-NL" sz="2400" dirty="0" smtClean="0">
                <a:latin typeface="Arial Narrow" pitchFamily="34" charset="0"/>
                <a:ea typeface="Arial Unicode MS" pitchFamily="34" charset="-128"/>
                <a:cs typeface="Arial Unicode MS" pitchFamily="34" charset="-128"/>
              </a:rPr>
              <a:t>/doxycycline </a:t>
            </a:r>
            <a:r>
              <a:rPr lang="nl-NL" sz="2400" dirty="0">
                <a:latin typeface="Arial Narrow" pitchFamily="34" charset="0"/>
                <a:ea typeface="Arial Unicode MS" pitchFamily="34" charset="-128"/>
                <a:cs typeface="Arial Unicode MS" pitchFamily="34" charset="-128"/>
              </a:rPr>
              <a:t>100 mg 2 keer </a:t>
            </a:r>
            <a:r>
              <a:rPr lang="nl-NL" sz="2400" dirty="0" smtClean="0">
                <a:latin typeface="Arial Narrow" pitchFamily="34" charset="0"/>
                <a:ea typeface="Arial Unicode MS" pitchFamily="34" charset="-128"/>
                <a:cs typeface="Arial Unicode MS" pitchFamily="34" charset="-128"/>
              </a:rPr>
              <a:t>daags, crèmes </a:t>
            </a:r>
            <a:r>
              <a:rPr lang="nl-NL" sz="2400" dirty="0">
                <a:latin typeface="Arial Narrow" pitchFamily="34" charset="0"/>
                <a:ea typeface="Arial Unicode MS" pitchFamily="34" charset="-128"/>
                <a:cs typeface="Arial Unicode MS" pitchFamily="34" charset="-128"/>
              </a:rPr>
              <a:t>in de </a:t>
            </a:r>
            <a:r>
              <a:rPr lang="nl-NL" sz="2400" dirty="0" smtClean="0">
                <a:latin typeface="Arial Narrow" pitchFamily="34" charset="0"/>
                <a:ea typeface="Arial Unicode MS" pitchFamily="34" charset="-128"/>
                <a:cs typeface="Arial Unicode MS" pitchFamily="34" charset="-128"/>
              </a:rPr>
              <a:t>koelkast, sederende </a:t>
            </a:r>
            <a:r>
              <a:rPr lang="nl-NL" sz="2400" dirty="0">
                <a:latin typeface="Arial Narrow" pitchFamily="34" charset="0"/>
                <a:ea typeface="Arial Unicode MS" pitchFamily="34" charset="-128"/>
                <a:cs typeface="Arial Unicode MS" pitchFamily="34" charset="-128"/>
              </a:rPr>
              <a:t>antihistaminica voor de nacht</a:t>
            </a:r>
          </a:p>
          <a:p>
            <a:pPr marL="0" indent="0" eaLnBrk="1" hangingPunct="1">
              <a:buNone/>
            </a:pPr>
            <a:r>
              <a:rPr lang="nl-NL" sz="2400" b="1" u="sng" dirty="0" smtClean="0">
                <a:latin typeface="Arial Narrow" pitchFamily="34" charset="0"/>
              </a:rPr>
              <a:t>fissuren</a:t>
            </a:r>
            <a:r>
              <a:rPr lang="nl-NL" sz="2400" b="1" u="sng" dirty="0">
                <a:latin typeface="Arial Narrow" pitchFamily="34" charset="0"/>
              </a:rPr>
              <a:t>:</a:t>
            </a:r>
            <a:r>
              <a:rPr lang="nl-NL" sz="2400" b="1" dirty="0">
                <a:latin typeface="Arial Narrow" pitchFamily="34" charset="0"/>
              </a:rPr>
              <a:t> </a:t>
            </a:r>
            <a:endParaRPr lang="nl-NL" sz="2400" b="1" dirty="0" smtClean="0">
              <a:latin typeface="Arial Narrow" pitchFamily="34" charset="0"/>
            </a:endParaRPr>
          </a:p>
          <a:p>
            <a:pPr eaLnBrk="1" hangingPunct="1"/>
            <a:r>
              <a:rPr lang="nl-NL" sz="2400" dirty="0" smtClean="0">
                <a:latin typeface="Arial Narrow" pitchFamily="34" charset="0"/>
              </a:rPr>
              <a:t>crème </a:t>
            </a:r>
            <a:r>
              <a:rPr lang="nl-NL" sz="2400" dirty="0">
                <a:latin typeface="Arial Narrow" pitchFamily="34" charset="0"/>
              </a:rPr>
              <a:t>+ zalf (+ afdekken met </a:t>
            </a:r>
            <a:r>
              <a:rPr lang="nl-NL" sz="2400" dirty="0" err="1">
                <a:latin typeface="Arial Narrow" pitchFamily="34" charset="0"/>
              </a:rPr>
              <a:t>plastik</a:t>
            </a:r>
            <a:r>
              <a:rPr lang="nl-NL" sz="2400" dirty="0">
                <a:latin typeface="Arial Narrow" pitchFamily="34" charset="0"/>
              </a:rPr>
              <a:t>)</a:t>
            </a:r>
          </a:p>
          <a:p>
            <a:pPr marL="0" indent="0" eaLnBrk="1" hangingPunct="1">
              <a:buNone/>
            </a:pPr>
            <a:r>
              <a:rPr lang="nl-NL" sz="2400" b="1" u="sng" dirty="0">
                <a:latin typeface="Arial Narrow" pitchFamily="34" charset="0"/>
              </a:rPr>
              <a:t>paronychia:</a:t>
            </a:r>
            <a:r>
              <a:rPr lang="nl-NL" sz="2400" b="1" dirty="0">
                <a:latin typeface="Arial Narrow" pitchFamily="34" charset="0"/>
              </a:rPr>
              <a:t> </a:t>
            </a:r>
            <a:endParaRPr lang="nl-NL" sz="2400" b="1" dirty="0" smtClean="0">
              <a:latin typeface="Arial Narrow" pitchFamily="34" charset="0"/>
            </a:endParaRPr>
          </a:p>
          <a:p>
            <a:pPr eaLnBrk="1" hangingPunct="1"/>
            <a:r>
              <a:rPr lang="nl-NL" sz="2400" dirty="0" err="1" smtClean="0">
                <a:latin typeface="Arial Narrow" pitchFamily="34" charset="0"/>
              </a:rPr>
              <a:t>azijnbad</a:t>
            </a:r>
            <a:r>
              <a:rPr lang="nl-NL" sz="2400" dirty="0" smtClean="0">
                <a:latin typeface="Arial Narrow" pitchFamily="34" charset="0"/>
              </a:rPr>
              <a:t> </a:t>
            </a:r>
            <a:r>
              <a:rPr lang="nl-NL" sz="2400" dirty="0">
                <a:latin typeface="Arial Narrow" pitchFamily="34" charset="0"/>
              </a:rPr>
              <a:t>2 x daags + </a:t>
            </a:r>
            <a:r>
              <a:rPr lang="nl-NL" sz="2400" dirty="0" smtClean="0">
                <a:latin typeface="Arial Narrow" pitchFamily="34" charset="0"/>
              </a:rPr>
              <a:t>AB naar aanleiding van resistentie</a:t>
            </a:r>
            <a:endParaRPr lang="nl-NL" sz="2400" dirty="0">
              <a:latin typeface="Arial Narrow" pitchFamily="34" charset="0"/>
            </a:endParaRPr>
          </a:p>
          <a:p>
            <a:pPr marL="0" indent="0" eaLnBrk="1" hangingPunct="1">
              <a:buNone/>
            </a:pPr>
            <a:r>
              <a:rPr lang="nl-NL" sz="2400" b="1" u="sng" dirty="0">
                <a:latin typeface="Arial Narrow" pitchFamily="34" charset="0"/>
              </a:rPr>
              <a:t>granuloom:</a:t>
            </a:r>
            <a:r>
              <a:rPr lang="nl-NL" sz="2400" b="1" dirty="0">
                <a:latin typeface="Arial Narrow" pitchFamily="34" charset="0"/>
              </a:rPr>
              <a:t> </a:t>
            </a:r>
            <a:endParaRPr lang="nl-NL" sz="2400" b="1" dirty="0" smtClean="0">
              <a:latin typeface="Arial Narrow" pitchFamily="34" charset="0"/>
            </a:endParaRPr>
          </a:p>
          <a:p>
            <a:pPr eaLnBrk="1" hangingPunct="1"/>
            <a:r>
              <a:rPr lang="nl-NL" sz="2400" dirty="0" smtClean="0">
                <a:latin typeface="Arial Narrow" pitchFamily="34" charset="0"/>
              </a:rPr>
              <a:t>zilvernitraat </a:t>
            </a:r>
            <a:r>
              <a:rPr lang="nl-NL" sz="2400" dirty="0" err="1">
                <a:latin typeface="Arial Narrow" pitchFamily="34" charset="0"/>
              </a:rPr>
              <a:t>applicatoren</a:t>
            </a:r>
            <a:r>
              <a:rPr lang="nl-NL" sz="2400" dirty="0">
                <a:latin typeface="Arial Narrow" pitchFamily="34" charset="0"/>
              </a:rPr>
              <a:t> 2 x per week</a:t>
            </a:r>
          </a:p>
          <a:p>
            <a:pPr marL="0" indent="0" eaLnBrk="1" hangingPunct="1">
              <a:buNone/>
            </a:pPr>
            <a:endParaRPr lang="en-US" sz="1800" dirty="0">
              <a:latin typeface="Arial Narrow" pitchFamily="34" charset="0"/>
            </a:endParaRPr>
          </a:p>
        </p:txBody>
      </p:sp>
      <p:sp>
        <p:nvSpPr>
          <p:cNvPr id="30726" name="Rectangle 3"/>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spcBef>
                <a:spcPct val="0"/>
              </a:spcBef>
            </a:pPr>
            <a:r>
              <a:rPr lang="nl-NL" i="1" dirty="0" smtClean="0">
                <a:solidFill>
                  <a:schemeClr val="tx2"/>
                </a:solidFill>
                <a:latin typeface="Times" charset="0"/>
              </a:rPr>
              <a:t>Management casus 2</a:t>
            </a:r>
            <a:endParaRPr lang="nl-NL" i="1" dirty="0">
              <a:solidFill>
                <a:schemeClr val="tx2"/>
              </a:solidFill>
              <a:latin typeface="Times" charset="0"/>
            </a:endParaRPr>
          </a:p>
        </p:txBody>
      </p:sp>
    </p:spTree>
    <p:extLst>
      <p:ext uri="{BB962C8B-B14F-4D97-AF65-F5344CB8AC3E}">
        <p14:creationId xmlns:p14="http://schemas.microsoft.com/office/powerpoint/2010/main" val="135601533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fld id="{17827096-6429-4755-A48B-D0983AE642E6}" type="slidenum">
              <a:rPr lang="nl-NL" sz="1200">
                <a:solidFill>
                  <a:schemeClr val="bg1"/>
                </a:solidFill>
              </a:rPr>
              <a:pPr/>
              <a:t>86</a:t>
            </a:fld>
            <a:endParaRPr lang="nl-NL" sz="1200">
              <a:solidFill>
                <a:schemeClr val="bg1"/>
              </a:solidFill>
            </a:endParaRPr>
          </a:p>
        </p:txBody>
      </p:sp>
      <p:sp>
        <p:nvSpPr>
          <p:cNvPr id="52227" name="Rectangle 2"/>
          <p:cNvSpPr>
            <a:spLocks noGrp="1" noChangeArrowheads="1"/>
          </p:cNvSpPr>
          <p:nvPr>
            <p:ph type="title"/>
          </p:nvPr>
        </p:nvSpPr>
        <p:spPr>
          <a:xfrm>
            <a:off x="0" y="1"/>
            <a:ext cx="9144000" cy="981075"/>
          </a:xfrm>
          <a:solidFill>
            <a:srgbClr val="333399"/>
          </a:solidFill>
        </p:spPr>
        <p:txBody>
          <a:bodyPr/>
          <a:lstStyle/>
          <a:p>
            <a:pPr eaLnBrk="1" hangingPunct="1">
              <a:defRPr/>
            </a:pPr>
            <a:r>
              <a:rPr lang="en-US" sz="3200" b="1" i="0" dirty="0">
                <a:solidFill>
                  <a:srgbClr val="FFFF00"/>
                </a:solidFill>
                <a:latin typeface="+mn-lt"/>
              </a:rPr>
              <a:t> </a:t>
            </a:r>
            <a:r>
              <a:rPr lang="en-US" sz="3200" b="1" i="0" dirty="0" err="1">
                <a:solidFill>
                  <a:srgbClr val="FFFF00"/>
                </a:solidFill>
                <a:latin typeface="Arial Narrow" pitchFamily="34" charset="0"/>
              </a:rPr>
              <a:t>Bepanthen</a:t>
            </a:r>
            <a:r>
              <a:rPr lang="en-US" sz="3200" b="1" i="0" dirty="0">
                <a:solidFill>
                  <a:srgbClr val="FFFF00"/>
                </a:solidFill>
                <a:latin typeface="Arial Narrow" pitchFamily="34" charset="0"/>
              </a:rPr>
              <a:t> </a:t>
            </a:r>
            <a:r>
              <a:rPr lang="en-US" sz="3200" b="1" i="0" dirty="0" err="1">
                <a:solidFill>
                  <a:srgbClr val="FFFF00"/>
                </a:solidFill>
                <a:latin typeface="Arial Narrow" pitchFamily="34" charset="0"/>
              </a:rPr>
              <a:t>vs</a:t>
            </a:r>
            <a:r>
              <a:rPr lang="en-US" sz="3200" b="1" i="0" dirty="0">
                <a:solidFill>
                  <a:srgbClr val="FFFF00"/>
                </a:solidFill>
                <a:latin typeface="Arial Narrow" pitchFamily="34" charset="0"/>
              </a:rPr>
              <a:t> </a:t>
            </a:r>
            <a:r>
              <a:rPr lang="en-US" sz="3200" b="1" i="0" dirty="0" err="1">
                <a:solidFill>
                  <a:srgbClr val="FFFF00"/>
                </a:solidFill>
                <a:latin typeface="Arial Narrow" pitchFamily="34" charset="0"/>
              </a:rPr>
              <a:t>Cetomacrogol</a:t>
            </a:r>
            <a:r>
              <a:rPr lang="en-US" sz="3200" b="1" i="0" dirty="0">
                <a:solidFill>
                  <a:srgbClr val="FFFF00"/>
                </a:solidFill>
                <a:latin typeface="Arial Narrow" pitchFamily="34" charset="0"/>
              </a:rPr>
              <a:t> in EGFRI (</a:t>
            </a:r>
            <a:r>
              <a:rPr lang="en-US" sz="3200" b="1" i="0" dirty="0" err="1">
                <a:solidFill>
                  <a:srgbClr val="FFFF00"/>
                </a:solidFill>
                <a:latin typeface="Arial Narrow" pitchFamily="34" charset="0"/>
              </a:rPr>
              <a:t>BeCet</a:t>
            </a:r>
            <a:r>
              <a:rPr lang="en-US" sz="3200" b="1" i="0" dirty="0">
                <a:solidFill>
                  <a:srgbClr val="FFFF00"/>
                </a:solidFill>
                <a:latin typeface="Arial Narrow" pitchFamily="34" charset="0"/>
              </a:rPr>
              <a:t>)</a:t>
            </a:r>
            <a:r>
              <a:rPr lang="en-US" sz="3200" i="0" dirty="0">
                <a:latin typeface="Arial Narrow" pitchFamily="34" charset="0"/>
              </a:rPr>
              <a:t> </a:t>
            </a:r>
          </a:p>
        </p:txBody>
      </p:sp>
      <p:sp>
        <p:nvSpPr>
          <p:cNvPr id="95236" name="Rounded Rectangle 3"/>
          <p:cNvSpPr>
            <a:spLocks noChangeArrowheads="1"/>
          </p:cNvSpPr>
          <p:nvPr/>
        </p:nvSpPr>
        <p:spPr bwMode="auto">
          <a:xfrm>
            <a:off x="438151" y="1905000"/>
            <a:ext cx="2209800" cy="381000"/>
          </a:xfrm>
          <a:prstGeom prst="roundRect">
            <a:avLst>
              <a:gd name="adj" fmla="val 16667"/>
            </a:avLst>
          </a:prstGeom>
          <a:solidFill>
            <a:srgbClr val="1478BC"/>
          </a:solidFill>
          <a:ln w="25400" algn="ctr">
            <a:solidFill>
              <a:srgbClr val="385D8A"/>
            </a:solidFill>
            <a:round/>
            <a:headEnd/>
            <a:tailEnd/>
          </a:ln>
        </p:spPr>
        <p:txBody>
          <a:bodyPr lIns="91435" tIns="45718" rIns="91435" bIns="45718" anchor="ctr"/>
          <a:lstStyle/>
          <a:p>
            <a:pPr algn="ctr">
              <a:lnSpc>
                <a:spcPct val="100000"/>
              </a:lnSpc>
              <a:spcBef>
                <a:spcPct val="0"/>
              </a:spcBef>
            </a:pPr>
            <a:r>
              <a:rPr lang="en-US" sz="1400">
                <a:solidFill>
                  <a:srgbClr val="FFFFFF"/>
                </a:solidFill>
                <a:cs typeface="Arial" pitchFamily="34" charset="0"/>
              </a:rPr>
              <a:t>Start with EGFRI</a:t>
            </a:r>
          </a:p>
        </p:txBody>
      </p:sp>
      <p:cxnSp>
        <p:nvCxnSpPr>
          <p:cNvPr id="95237" name="Straight Arrow Connector 8"/>
          <p:cNvCxnSpPr>
            <a:cxnSpLocks noChangeShapeType="1"/>
          </p:cNvCxnSpPr>
          <p:nvPr/>
        </p:nvCxnSpPr>
        <p:spPr bwMode="auto">
          <a:xfrm>
            <a:off x="666750" y="2392364"/>
            <a:ext cx="0" cy="274637"/>
          </a:xfrm>
          <a:prstGeom prst="straightConnector1">
            <a:avLst/>
          </a:prstGeom>
          <a:noFill/>
          <a:ln w="25400"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5238" name="Rounded Rectangle 3"/>
          <p:cNvSpPr>
            <a:spLocks noChangeArrowheads="1"/>
          </p:cNvSpPr>
          <p:nvPr/>
        </p:nvSpPr>
        <p:spPr bwMode="auto">
          <a:xfrm>
            <a:off x="4572000" y="2636838"/>
            <a:ext cx="4572000" cy="381000"/>
          </a:xfrm>
          <a:prstGeom prst="roundRect">
            <a:avLst>
              <a:gd name="adj" fmla="val 16667"/>
            </a:avLst>
          </a:prstGeom>
          <a:solidFill>
            <a:srgbClr val="1478BC"/>
          </a:solidFill>
          <a:ln w="25400" algn="ctr">
            <a:solidFill>
              <a:srgbClr val="385D8A"/>
            </a:solidFill>
            <a:round/>
            <a:headEnd/>
            <a:tailEnd/>
          </a:ln>
        </p:spPr>
        <p:txBody>
          <a:bodyPr lIns="91435" tIns="45718" rIns="91435" bIns="45718" anchor="ctr"/>
          <a:lstStyle/>
          <a:p>
            <a:pPr>
              <a:lnSpc>
                <a:spcPct val="85000"/>
              </a:lnSpc>
              <a:spcBef>
                <a:spcPct val="0"/>
              </a:spcBef>
              <a:buFont typeface="Arial" pitchFamily="34" charset="0"/>
              <a:buNone/>
            </a:pPr>
            <a:r>
              <a:rPr lang="en-US" sz="1600" u="sng">
                <a:solidFill>
                  <a:srgbClr val="FFFFFF"/>
                </a:solidFill>
                <a:cs typeface="Arial" pitchFamily="34" charset="0"/>
              </a:rPr>
              <a:t>Bepanthen</a:t>
            </a:r>
            <a:r>
              <a:rPr lang="en-US" sz="1600" baseline="30000">
                <a:solidFill>
                  <a:srgbClr val="FFFFFF"/>
                </a:solidFill>
                <a:ea typeface="Arial Unicode MS" pitchFamily="34" charset="-128"/>
                <a:cs typeface="Arial Unicode MS" pitchFamily="34" charset="-128"/>
              </a:rPr>
              <a:t>®</a:t>
            </a:r>
            <a:r>
              <a:rPr lang="en-US" sz="1600"/>
              <a:t>: 5% dexpanthenol (ProVitamin B5)</a:t>
            </a:r>
            <a:endParaRPr lang="en-US" sz="1600" baseline="30000">
              <a:solidFill>
                <a:srgbClr val="FFFFFF"/>
              </a:solidFill>
              <a:ea typeface="Arial Unicode MS" pitchFamily="34" charset="-128"/>
              <a:cs typeface="Arial Unicode MS" pitchFamily="34" charset="-128"/>
            </a:endParaRPr>
          </a:p>
        </p:txBody>
      </p:sp>
      <p:sp>
        <p:nvSpPr>
          <p:cNvPr id="95239" name="Rounded Rectangle 3"/>
          <p:cNvSpPr>
            <a:spLocks noChangeArrowheads="1"/>
          </p:cNvSpPr>
          <p:nvPr/>
        </p:nvSpPr>
        <p:spPr bwMode="auto">
          <a:xfrm>
            <a:off x="209550" y="2705100"/>
            <a:ext cx="2971800" cy="1371600"/>
          </a:xfrm>
          <a:prstGeom prst="roundRect">
            <a:avLst>
              <a:gd name="adj" fmla="val 16667"/>
            </a:avLst>
          </a:prstGeom>
          <a:solidFill>
            <a:srgbClr val="1478BC"/>
          </a:solidFill>
          <a:ln w="25400" algn="ctr">
            <a:solidFill>
              <a:srgbClr val="385D8A"/>
            </a:solidFill>
            <a:round/>
            <a:headEnd/>
            <a:tailEnd/>
          </a:ln>
        </p:spPr>
        <p:txBody>
          <a:bodyPr lIns="91435" tIns="45718" rIns="91435" bIns="45718" anchor="ctr"/>
          <a:lstStyle/>
          <a:p>
            <a:pPr marL="107944" indent="-107944"/>
            <a:r>
              <a:rPr lang="en-US" sz="1400">
                <a:solidFill>
                  <a:srgbClr val="FFFF66"/>
                </a:solidFill>
                <a:cs typeface="Arial" pitchFamily="34" charset="0"/>
              </a:rPr>
              <a:t>Key eligibility criteria:</a:t>
            </a:r>
          </a:p>
          <a:p>
            <a:pPr marL="107944" indent="-107944">
              <a:buFont typeface="Arial" pitchFamily="34" charset="0"/>
              <a:buChar char="•"/>
            </a:pPr>
            <a:r>
              <a:rPr lang="en-US" sz="1400">
                <a:cs typeface="Arial" pitchFamily="34" charset="0"/>
              </a:rPr>
              <a:t>ECOG performance status ≤ 2</a:t>
            </a:r>
          </a:p>
          <a:p>
            <a:pPr marL="107944" indent="-107944">
              <a:buFont typeface="Arial" pitchFamily="34" charset="0"/>
              <a:buChar char="•"/>
            </a:pPr>
            <a:r>
              <a:rPr lang="en-US" sz="1400">
                <a:cs typeface="Arial" pitchFamily="34" charset="0"/>
              </a:rPr>
              <a:t>≥18 years of age</a:t>
            </a:r>
          </a:p>
        </p:txBody>
      </p:sp>
      <p:sp>
        <p:nvSpPr>
          <p:cNvPr id="95240" name="Rectangle 15"/>
          <p:cNvSpPr>
            <a:spLocks noChangeArrowheads="1"/>
          </p:cNvSpPr>
          <p:nvPr/>
        </p:nvSpPr>
        <p:spPr bwMode="auto">
          <a:xfrm>
            <a:off x="827089" y="2348014"/>
            <a:ext cx="5227703"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nchor="ctr">
            <a:spAutoFit/>
          </a:bodyPr>
          <a:lstStyle/>
          <a:p>
            <a:pPr>
              <a:lnSpc>
                <a:spcPct val="100000"/>
              </a:lnSpc>
              <a:spcBef>
                <a:spcPct val="0"/>
              </a:spcBef>
            </a:pPr>
            <a:r>
              <a:rPr lang="en-US" sz="1400">
                <a:cs typeface="Arial" pitchFamily="34" charset="0"/>
              </a:rPr>
              <a:t>Estimated enrollment: 160 pt</a:t>
            </a:r>
            <a:r>
              <a:rPr lang="en-US" sz="1400"/>
              <a:t>s: 80 Bepanthen, 80 Cetomacrogol</a:t>
            </a:r>
            <a:endParaRPr lang="en-US" sz="1400">
              <a:cs typeface="Arial" pitchFamily="34" charset="0"/>
            </a:endParaRPr>
          </a:p>
        </p:txBody>
      </p:sp>
      <p:sp>
        <p:nvSpPr>
          <p:cNvPr id="95241" name="Rectangle 5"/>
          <p:cNvSpPr>
            <a:spLocks noChangeArrowheads="1"/>
          </p:cNvSpPr>
          <p:nvPr/>
        </p:nvSpPr>
        <p:spPr bwMode="auto">
          <a:xfrm>
            <a:off x="228600" y="1219201"/>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eaLnBrk="0" hangingPunct="0">
              <a:lnSpc>
                <a:spcPct val="80000"/>
              </a:lnSpc>
            </a:pPr>
            <a:r>
              <a:rPr lang="en-US" sz="1400">
                <a:cs typeface="Times New Roman" pitchFamily="18" charset="0"/>
              </a:rPr>
              <a:t>Phase III Randomized Double-Blind Trial of </a:t>
            </a:r>
            <a:r>
              <a:rPr lang="en-US" sz="1400" u="sng">
                <a:cs typeface="Times New Roman" pitchFamily="18" charset="0"/>
              </a:rPr>
              <a:t>Be</a:t>
            </a:r>
            <a:r>
              <a:rPr lang="en-US" sz="1400">
                <a:cs typeface="Times New Roman" pitchFamily="18" charset="0"/>
              </a:rPr>
              <a:t>panthen® Cream Versus </a:t>
            </a:r>
            <a:r>
              <a:rPr lang="en-US" sz="1400" u="sng">
                <a:cs typeface="Times New Roman" pitchFamily="18" charset="0"/>
              </a:rPr>
              <a:t>Cet</a:t>
            </a:r>
            <a:r>
              <a:rPr lang="en-US" sz="1400">
                <a:cs typeface="Times New Roman" pitchFamily="18" charset="0"/>
              </a:rPr>
              <a:t>omacrogol Cream in the Prevention of Papulopustular eruption in Patients Receiving Epidermal Growth Factor Receptor Inhibitors (EGFRI)</a:t>
            </a:r>
            <a:r>
              <a:rPr lang="en-US" sz="1600"/>
              <a:t> (NCT01136005)</a:t>
            </a:r>
            <a:endParaRPr lang="en-US" sz="1400">
              <a:cs typeface="Times New Roman" pitchFamily="18" charset="0"/>
            </a:endParaRPr>
          </a:p>
        </p:txBody>
      </p:sp>
      <p:sp>
        <p:nvSpPr>
          <p:cNvPr id="95242" name="Rectangle 9"/>
          <p:cNvSpPr>
            <a:spLocks noChangeArrowheads="1"/>
          </p:cNvSpPr>
          <p:nvPr/>
        </p:nvSpPr>
        <p:spPr bwMode="auto">
          <a:xfrm>
            <a:off x="4572000" y="3246057"/>
            <a:ext cx="4572000" cy="308737"/>
          </a:xfrm>
          <a:prstGeom prst="rect">
            <a:avLst/>
          </a:prstGeom>
          <a:noFill/>
          <a:ln>
            <a:noFill/>
          </a:ln>
          <a:effectLst/>
          <a:extLst>
            <a:ext uri="{909E8E84-426E-40DD-AFC4-6F175D3DCCD1}">
              <a14:hiddenFill xmlns:a14="http://schemas.microsoft.com/office/drawing/2010/main">
                <a:solidFill>
                  <a:srgbClr val="1478BC"/>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nchor="ctr">
            <a:spAutoFit/>
          </a:bodyPr>
          <a:lstStyle/>
          <a:p>
            <a:pPr>
              <a:lnSpc>
                <a:spcPct val="100000"/>
              </a:lnSpc>
              <a:spcBef>
                <a:spcPct val="0"/>
              </a:spcBef>
            </a:pPr>
            <a:r>
              <a:rPr lang="en-US" sz="1400"/>
              <a:t>Treatment: min. 2 times/d </a:t>
            </a:r>
          </a:p>
        </p:txBody>
      </p:sp>
      <p:sp>
        <p:nvSpPr>
          <p:cNvPr id="95243" name="Rounded Rectangle 3"/>
          <p:cNvSpPr>
            <a:spLocks noChangeArrowheads="1"/>
          </p:cNvSpPr>
          <p:nvPr/>
        </p:nvSpPr>
        <p:spPr bwMode="auto">
          <a:xfrm>
            <a:off x="4572001" y="3665538"/>
            <a:ext cx="1679575" cy="381000"/>
          </a:xfrm>
          <a:prstGeom prst="roundRect">
            <a:avLst>
              <a:gd name="adj" fmla="val 16667"/>
            </a:avLst>
          </a:prstGeom>
          <a:solidFill>
            <a:srgbClr val="1478BC"/>
          </a:solidFill>
          <a:ln w="25400" algn="ctr">
            <a:solidFill>
              <a:srgbClr val="385D8A"/>
            </a:solidFill>
            <a:round/>
            <a:headEnd/>
            <a:tailEnd/>
          </a:ln>
        </p:spPr>
        <p:txBody>
          <a:bodyPr lIns="91435" tIns="45718" rIns="91435" bIns="45718" anchor="ctr"/>
          <a:lstStyle/>
          <a:p>
            <a:pPr>
              <a:lnSpc>
                <a:spcPct val="85000"/>
              </a:lnSpc>
              <a:spcBef>
                <a:spcPct val="0"/>
              </a:spcBef>
              <a:buFont typeface="Arial" pitchFamily="34" charset="0"/>
              <a:buNone/>
            </a:pPr>
            <a:r>
              <a:rPr lang="en-US" sz="1600" u="sng">
                <a:solidFill>
                  <a:srgbClr val="FFFFFF"/>
                </a:solidFill>
                <a:cs typeface="Arial" pitchFamily="34" charset="0"/>
              </a:rPr>
              <a:t>Cetomacrogol</a:t>
            </a:r>
          </a:p>
        </p:txBody>
      </p:sp>
      <p:cxnSp>
        <p:nvCxnSpPr>
          <p:cNvPr id="95244" name="Straight Arrow Connector 21"/>
          <p:cNvCxnSpPr>
            <a:cxnSpLocks noChangeShapeType="1"/>
            <a:stCxn id="95257" idx="7"/>
          </p:cNvCxnSpPr>
          <p:nvPr/>
        </p:nvCxnSpPr>
        <p:spPr bwMode="auto">
          <a:xfrm flipV="1">
            <a:off x="4017963" y="2924175"/>
            <a:ext cx="482600" cy="392113"/>
          </a:xfrm>
          <a:prstGeom prst="straightConnector1">
            <a:avLst/>
          </a:prstGeom>
          <a:noFill/>
          <a:ln w="25400"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5245" name="Straight Arrow Connector 13"/>
          <p:cNvCxnSpPr>
            <a:cxnSpLocks noChangeShapeType="1"/>
          </p:cNvCxnSpPr>
          <p:nvPr/>
        </p:nvCxnSpPr>
        <p:spPr bwMode="auto">
          <a:xfrm>
            <a:off x="4119564" y="3665538"/>
            <a:ext cx="382587" cy="296862"/>
          </a:xfrm>
          <a:prstGeom prst="straightConnector1">
            <a:avLst/>
          </a:prstGeom>
          <a:noFill/>
          <a:ln w="25400"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95246" name="Group 23"/>
          <p:cNvGrpSpPr>
            <a:grpSpLocks/>
          </p:cNvGrpSpPr>
          <p:nvPr/>
        </p:nvGrpSpPr>
        <p:grpSpPr bwMode="auto">
          <a:xfrm>
            <a:off x="3562351" y="3238500"/>
            <a:ext cx="533400" cy="533400"/>
            <a:chOff x="-528" y="2736"/>
            <a:chExt cx="336" cy="336"/>
          </a:xfrm>
        </p:grpSpPr>
        <p:sp>
          <p:nvSpPr>
            <p:cNvPr id="95257" name="Oval 21"/>
            <p:cNvSpPr>
              <a:spLocks noChangeArrowheads="1"/>
            </p:cNvSpPr>
            <p:nvPr/>
          </p:nvSpPr>
          <p:spPr bwMode="auto">
            <a:xfrm>
              <a:off x="-528" y="2736"/>
              <a:ext cx="336" cy="336"/>
            </a:xfrm>
            <a:prstGeom prst="ellipse">
              <a:avLst/>
            </a:prstGeom>
            <a:solidFill>
              <a:srgbClr val="FFFF00"/>
            </a:solidFill>
            <a:ln w="9525">
              <a:solidFill>
                <a:schemeClr val="tx1"/>
              </a:solidFill>
              <a:round/>
              <a:headEnd/>
              <a:tailEnd/>
            </a:ln>
          </p:spPr>
          <p:txBody>
            <a:bodyPr wrap="none" anchor="ctr"/>
            <a:lstStyle/>
            <a:p>
              <a:pPr>
                <a:lnSpc>
                  <a:spcPct val="100000"/>
                </a:lnSpc>
                <a:spcBef>
                  <a:spcPct val="0"/>
                </a:spcBef>
              </a:pPr>
              <a:endParaRPr lang="nl-NL" sz="1600">
                <a:cs typeface="Arial" pitchFamily="34" charset="0"/>
              </a:endParaRPr>
            </a:p>
          </p:txBody>
        </p:sp>
        <p:sp>
          <p:nvSpPr>
            <p:cNvPr id="95258" name="Text Box 22"/>
            <p:cNvSpPr txBox="1">
              <a:spLocks noChangeArrowheads="1"/>
            </p:cNvSpPr>
            <p:nvPr/>
          </p:nvSpPr>
          <p:spPr bwMode="auto">
            <a:xfrm>
              <a:off x="-504" y="2851"/>
              <a:ext cx="28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ctr" eaLnBrk="1" hangingPunct="1">
                <a:lnSpc>
                  <a:spcPct val="70000"/>
                </a:lnSpc>
                <a:spcBef>
                  <a:spcPct val="0"/>
                </a:spcBef>
              </a:pPr>
              <a:r>
                <a:rPr lang="en-US" sz="1600">
                  <a:solidFill>
                    <a:schemeClr val="tx2"/>
                  </a:solidFill>
                  <a:cs typeface="Arial" pitchFamily="34" charset="0"/>
                </a:rPr>
                <a:t>R </a:t>
              </a:r>
            </a:p>
          </p:txBody>
        </p:sp>
      </p:grpSp>
      <p:cxnSp>
        <p:nvCxnSpPr>
          <p:cNvPr id="95247" name="Straight Arrow Connector 13"/>
          <p:cNvCxnSpPr>
            <a:cxnSpLocks noChangeShapeType="1"/>
          </p:cNvCxnSpPr>
          <p:nvPr/>
        </p:nvCxnSpPr>
        <p:spPr bwMode="auto">
          <a:xfrm>
            <a:off x="3333751" y="3517900"/>
            <a:ext cx="182563" cy="0"/>
          </a:xfrm>
          <a:prstGeom prst="straightConnector1">
            <a:avLst/>
          </a:prstGeom>
          <a:noFill/>
          <a:ln w="25400" algn="ctr">
            <a:solidFill>
              <a:schemeClr val="tx1"/>
            </a:solidFill>
            <a:round/>
            <a:headEnd/>
            <a:tailEnd type="arrow"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5248" name="Rectangle 17"/>
          <p:cNvSpPr>
            <a:spLocks noChangeArrowheads="1"/>
          </p:cNvSpPr>
          <p:nvPr/>
        </p:nvSpPr>
        <p:spPr bwMode="auto">
          <a:xfrm>
            <a:off x="4400551" y="2055914"/>
            <a:ext cx="4735582"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spAutoFit/>
          </a:bodyPr>
          <a:lstStyle/>
          <a:p>
            <a:pPr>
              <a:lnSpc>
                <a:spcPct val="100000"/>
              </a:lnSpc>
              <a:spcBef>
                <a:spcPct val="0"/>
              </a:spcBef>
            </a:pPr>
            <a:r>
              <a:rPr lang="en-US" sz="1400"/>
              <a:t>6 weeks, </a:t>
            </a:r>
            <a:r>
              <a:rPr lang="en-US" sz="1400" u="sng"/>
              <a:t>&gt;</a:t>
            </a:r>
            <a:r>
              <a:rPr lang="en-US" sz="1400"/>
              <a:t> 2 BID apply cream: face, chest, left upper arm</a:t>
            </a:r>
          </a:p>
        </p:txBody>
      </p:sp>
      <p:graphicFrame>
        <p:nvGraphicFramePr>
          <p:cNvPr id="437266" name="Group 18"/>
          <p:cNvGraphicFramePr>
            <a:graphicFrameLocks noGrp="1"/>
          </p:cNvGraphicFramePr>
          <p:nvPr/>
        </p:nvGraphicFramePr>
        <p:xfrm>
          <a:off x="-44450" y="4292600"/>
          <a:ext cx="9232900" cy="2308943"/>
        </p:xfrm>
        <a:graphic>
          <a:graphicData uri="http://schemas.openxmlformats.org/drawingml/2006/table">
            <a:tbl>
              <a:tblPr/>
              <a:tblGrid>
                <a:gridCol w="1327376"/>
                <a:gridCol w="7905524"/>
              </a:tblGrid>
              <a:tr h="288582">
                <a:tc gridSpan="2">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ENDPOINTS</a:t>
                      </a:r>
                    </a:p>
                  </a:txBody>
                  <a:tcPr marL="91443" marR="91443" marT="45707" marB="45707" horzOverflow="overflow">
                    <a:lnL cap="flat">
                      <a:noFill/>
                    </a:lnL>
                    <a:lnR cap="flat">
                      <a:noFill/>
                    </a:lnR>
                    <a:lnT cap="flat">
                      <a:noFill/>
                    </a:lnT>
                    <a:lnB>
                      <a:noFill/>
                    </a:lnB>
                    <a:lnTlToBr>
                      <a:noFill/>
                    </a:lnTlToBr>
                    <a:lnBlToTr>
                      <a:noFill/>
                    </a:lnBlToTr>
                    <a:noFill/>
                  </a:tcPr>
                </a:tc>
                <a:tc hMerge="1">
                  <a:txBody>
                    <a:bodyPr/>
                    <a:lstStyle/>
                    <a:p>
                      <a:endParaRPr lang="nl-NL"/>
                    </a:p>
                  </a:txBody>
                  <a:tcPr/>
                </a:tc>
              </a:tr>
              <a:tr h="562902">
                <a:tc>
                  <a:txBody>
                    <a:bodyPr/>
                    <a:lstStyle/>
                    <a:p>
                      <a:pPr marL="0" marR="0" lvl="0" indent="0" algn="l" defTabSz="914400" rtl="0" eaLnBrk="0" fontAlgn="base" latinLnBrk="0" hangingPunct="0">
                        <a:lnSpc>
                          <a:spcPct val="8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Primary</a:t>
                      </a:r>
                      <a:endParaRPr kumimoji="0" lang="en-US" sz="1600" b="0" i="0" u="none" strike="noStrike" cap="none" normalizeH="0" baseline="0" dirty="0" smtClean="0">
                        <a:ln>
                          <a:noFill/>
                        </a:ln>
                        <a:solidFill>
                          <a:schemeClr val="tx1"/>
                        </a:solidFill>
                        <a:effectLst/>
                        <a:latin typeface="Arial" pitchFamily="34" charset="0"/>
                      </a:endParaRPr>
                    </a:p>
                  </a:txBody>
                  <a:tcPr marL="91443" marR="91443" marT="45707" marB="45707" horzOverflow="overflow">
                    <a:lnL cap="flat">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 The </a:t>
                      </a:r>
                      <a:r>
                        <a:rPr kumimoji="0" lang="en-US" sz="1400" b="1" i="0" u="none" strike="noStrike" cap="none" normalizeH="0" baseline="0" dirty="0" smtClean="0">
                          <a:ln>
                            <a:noFill/>
                          </a:ln>
                          <a:solidFill>
                            <a:schemeClr val="tx1"/>
                          </a:solidFill>
                          <a:effectLst/>
                          <a:latin typeface="Arial" pitchFamily="34" charset="0"/>
                        </a:rPr>
                        <a:t>incidence of grade ≥ 2 </a:t>
                      </a:r>
                      <a:r>
                        <a:rPr kumimoji="0" lang="en-US" sz="1400" b="0" i="0" u="none" strike="noStrike" cap="none" normalizeH="0" baseline="0" dirty="0" err="1" smtClean="0">
                          <a:ln>
                            <a:noFill/>
                          </a:ln>
                          <a:solidFill>
                            <a:schemeClr val="tx1"/>
                          </a:solidFill>
                          <a:effectLst/>
                          <a:latin typeface="Arial" pitchFamily="34" charset="0"/>
                        </a:rPr>
                        <a:t>papulopustular</a:t>
                      </a:r>
                      <a:r>
                        <a:rPr kumimoji="0" lang="en-US" sz="1400" b="0" i="0" u="none" strike="noStrike" cap="none" normalizeH="0" baseline="0" dirty="0" smtClean="0">
                          <a:ln>
                            <a:noFill/>
                          </a:ln>
                          <a:solidFill>
                            <a:schemeClr val="tx1"/>
                          </a:solidFill>
                          <a:effectLst/>
                          <a:latin typeface="Arial" pitchFamily="34" charset="0"/>
                        </a:rPr>
                        <a:t> eruption; 6 weeks; </a:t>
                      </a:r>
                      <a:r>
                        <a:rPr kumimoji="0" lang="en-US" sz="1400" b="0" i="1" u="none" strike="noStrike" cap="none" normalizeH="0" baseline="0" dirty="0" smtClean="0">
                          <a:ln>
                            <a:noFill/>
                          </a:ln>
                          <a:solidFill>
                            <a:schemeClr val="tx1"/>
                          </a:solidFill>
                          <a:effectLst/>
                          <a:latin typeface="Arial" pitchFamily="34" charset="0"/>
                        </a:rPr>
                        <a:t>CTCAE v4.0, DERETT-H</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 Assess the impact of </a:t>
                      </a:r>
                      <a:r>
                        <a:rPr kumimoji="0" lang="en-US" sz="1400" b="0" i="0" u="none" strike="noStrike" cap="none" normalizeH="0" baseline="0" dirty="0" err="1" smtClean="0">
                          <a:ln>
                            <a:noFill/>
                          </a:ln>
                          <a:solidFill>
                            <a:schemeClr val="tx1"/>
                          </a:solidFill>
                          <a:effectLst/>
                          <a:latin typeface="Arial" pitchFamily="34" charset="0"/>
                        </a:rPr>
                        <a:t>papulopustular</a:t>
                      </a:r>
                      <a:r>
                        <a:rPr kumimoji="0" lang="en-US" sz="1400" b="0" i="0" u="none" strike="noStrike" cap="none" normalizeH="0" baseline="0" dirty="0" smtClean="0">
                          <a:ln>
                            <a:noFill/>
                          </a:ln>
                          <a:solidFill>
                            <a:schemeClr val="tx1"/>
                          </a:solidFill>
                          <a:effectLst/>
                          <a:latin typeface="Arial" pitchFamily="34" charset="0"/>
                        </a:rPr>
                        <a:t> eruptions on </a:t>
                      </a:r>
                      <a:r>
                        <a:rPr kumimoji="0" lang="en-US" sz="1400" b="1" i="0" u="none" strike="noStrike" cap="none" normalizeH="0" baseline="0" dirty="0" smtClean="0">
                          <a:ln>
                            <a:noFill/>
                          </a:ln>
                          <a:solidFill>
                            <a:schemeClr val="tx1"/>
                          </a:solidFill>
                          <a:effectLst/>
                          <a:latin typeface="Arial" pitchFamily="34" charset="0"/>
                        </a:rPr>
                        <a:t>HRQoL</a:t>
                      </a:r>
                      <a:r>
                        <a:rPr kumimoji="0" lang="en-US" sz="1400" b="0" i="0" u="none" strike="noStrike" cap="none" normalizeH="0" baseline="0" dirty="0" smtClean="0">
                          <a:ln>
                            <a:noFill/>
                          </a:ln>
                          <a:solidFill>
                            <a:schemeClr val="tx1"/>
                          </a:solidFill>
                          <a:effectLst/>
                          <a:latin typeface="Arial" pitchFamily="34" charset="0"/>
                        </a:rPr>
                        <a:t>; </a:t>
                      </a:r>
                      <a:r>
                        <a:rPr kumimoji="0" lang="en-US" sz="1400" b="0" i="1" u="none" strike="noStrike" cap="none" normalizeH="0" baseline="0" dirty="0" smtClean="0">
                          <a:ln>
                            <a:noFill/>
                          </a:ln>
                          <a:solidFill>
                            <a:schemeClr val="tx1"/>
                          </a:solidFill>
                          <a:effectLst/>
                          <a:latin typeface="Arial" pitchFamily="34" charset="0"/>
                        </a:rPr>
                        <a:t>FACT-EGFRI, DERETT-P</a:t>
                      </a:r>
                      <a:endParaRPr kumimoji="0" lang="en-US" sz="1400" b="0" i="0" u="none" strike="noStrike" cap="none" normalizeH="0" baseline="0" dirty="0" smtClean="0">
                        <a:ln>
                          <a:noFill/>
                        </a:ln>
                        <a:solidFill>
                          <a:schemeClr val="tx1"/>
                        </a:solidFill>
                        <a:effectLst/>
                        <a:latin typeface="Arial" pitchFamily="34" charset="0"/>
                      </a:endParaRPr>
                    </a:p>
                  </a:txBody>
                  <a:tcPr marL="91443" marR="91443" marT="45707" marB="45707" horzOverflow="overflow">
                    <a:lnL>
                      <a:noFill/>
                    </a:lnL>
                    <a:lnR cap="flat">
                      <a:noFill/>
                    </a:lnR>
                    <a:lnT>
                      <a:noFill/>
                    </a:lnT>
                    <a:lnB>
                      <a:noFill/>
                    </a:lnB>
                    <a:lnTlToBr>
                      <a:noFill/>
                    </a:lnTlToBr>
                    <a:lnBlToTr>
                      <a:noFill/>
                    </a:lnBlToTr>
                    <a:noFill/>
                  </a:tcPr>
                </a:tc>
              </a:tr>
              <a:tr h="145745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rPr>
                        <a:t>Secondary</a:t>
                      </a:r>
                    </a:p>
                  </a:txBody>
                  <a:tcPr marL="91443" marR="91443" marT="45707" marB="45707"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1. Determine the patient </a:t>
                      </a:r>
                      <a:r>
                        <a:rPr kumimoji="0" lang="en-US" sz="1400" b="1" i="0" u="none" strike="noStrike" cap="none" normalizeH="0" baseline="0" dirty="0" smtClean="0">
                          <a:ln>
                            <a:noFill/>
                          </a:ln>
                          <a:solidFill>
                            <a:schemeClr val="tx1"/>
                          </a:solidFill>
                          <a:effectLst/>
                          <a:latin typeface="Arial" pitchFamily="34" charset="0"/>
                        </a:rPr>
                        <a:t>tolerability and satisfaction</a:t>
                      </a:r>
                      <a:r>
                        <a:rPr kumimoji="0" lang="en-US" sz="1400" b="0" i="0" u="none" strike="noStrike" cap="none" normalizeH="0" baseline="0" dirty="0" smtClean="0">
                          <a:ln>
                            <a:noFill/>
                          </a:ln>
                          <a:solidFill>
                            <a:schemeClr val="tx1"/>
                          </a:solidFill>
                          <a:effectLst/>
                          <a:latin typeface="Arial" pitchFamily="34" charset="0"/>
                        </a:rPr>
                        <a:t> of </a:t>
                      </a:r>
                      <a:r>
                        <a:rPr kumimoji="0" lang="en-US" sz="1400" b="0" i="0" u="none" strike="noStrike" cap="none" normalizeH="0" baseline="0" dirty="0" err="1" smtClean="0">
                          <a:ln>
                            <a:noFill/>
                          </a:ln>
                          <a:solidFill>
                            <a:schemeClr val="tx1"/>
                          </a:solidFill>
                          <a:effectLst/>
                          <a:latin typeface="Arial" pitchFamily="34" charset="0"/>
                        </a:rPr>
                        <a:t>Bepanthen</a:t>
                      </a:r>
                      <a:r>
                        <a:rPr kumimoji="0" lang="en-US" sz="1400" b="0" i="0" u="none" strike="noStrike" cap="none" normalizeH="0" baseline="0" dirty="0" smtClean="0">
                          <a:ln>
                            <a:noFill/>
                          </a:ln>
                          <a:solidFill>
                            <a:schemeClr val="tx1"/>
                          </a:solidFill>
                          <a:effectLst/>
                          <a:latin typeface="Arial" pitchFamily="34" charset="0"/>
                        </a:rPr>
                        <a:t>®/ </a:t>
                      </a:r>
                      <a:r>
                        <a:rPr kumimoji="0" lang="en-US" sz="1400" b="0" i="0" u="none" strike="noStrike" cap="none" normalizeH="0" baseline="0" dirty="0" err="1" smtClean="0">
                          <a:ln>
                            <a:noFill/>
                          </a:ln>
                          <a:solidFill>
                            <a:schemeClr val="tx1"/>
                          </a:solidFill>
                          <a:effectLst/>
                          <a:latin typeface="Arial" pitchFamily="34" charset="0"/>
                        </a:rPr>
                        <a:t>Cetomacrogol</a:t>
                      </a:r>
                      <a:r>
                        <a:rPr kumimoji="0" lang="en-US" sz="1400" b="0" i="0" u="none" strike="noStrike" cap="none" normalizeH="0" baseline="0" dirty="0" smtClean="0">
                          <a:ln>
                            <a:noFill/>
                          </a:ln>
                          <a:solidFill>
                            <a:schemeClr val="tx1"/>
                          </a:solidFill>
                          <a:effectLst/>
                          <a:latin typeface="Arial" pitchFamily="34" charset="0"/>
                        </a:rPr>
                        <a:t>; </a:t>
                      </a:r>
                      <a:r>
                        <a:rPr kumimoji="0" lang="en-US" sz="1400" b="0" i="1" u="none" strike="noStrike" cap="none" normalizeH="0" baseline="0" dirty="0" smtClean="0">
                          <a:ln>
                            <a:noFill/>
                          </a:ln>
                          <a:solidFill>
                            <a:schemeClr val="tx1"/>
                          </a:solidFill>
                          <a:effectLst/>
                          <a:latin typeface="Arial" pitchFamily="34" charset="0"/>
                        </a:rPr>
                        <a:t>DERETT-P</a:t>
                      </a:r>
                      <a:endParaRPr kumimoji="0" lang="en-US"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2. Determine the effectiveness of </a:t>
                      </a:r>
                      <a:r>
                        <a:rPr kumimoji="0" lang="en-US" sz="1400" b="0" i="0" u="none" strike="noStrike" cap="none" normalizeH="0" baseline="0" dirty="0" err="1" smtClean="0">
                          <a:ln>
                            <a:noFill/>
                          </a:ln>
                          <a:solidFill>
                            <a:schemeClr val="tx1"/>
                          </a:solidFill>
                          <a:effectLst/>
                          <a:latin typeface="Arial" pitchFamily="34" charset="0"/>
                        </a:rPr>
                        <a:t>Bepanthen</a:t>
                      </a:r>
                      <a:r>
                        <a:rPr kumimoji="0" lang="en-US" sz="1400" b="0" i="0" u="none" strike="noStrike" cap="none" normalizeH="0" baseline="0" dirty="0" smtClean="0">
                          <a:ln>
                            <a:noFill/>
                          </a:ln>
                          <a:solidFill>
                            <a:schemeClr val="tx1"/>
                          </a:solidFill>
                          <a:effectLst/>
                          <a:latin typeface="Arial" pitchFamily="34" charset="0"/>
                        </a:rPr>
                        <a:t>®/ </a:t>
                      </a:r>
                      <a:r>
                        <a:rPr kumimoji="0" lang="en-US" sz="1400" b="0" i="0" u="none" strike="noStrike" cap="none" normalizeH="0" baseline="0" dirty="0" err="1" smtClean="0">
                          <a:ln>
                            <a:noFill/>
                          </a:ln>
                          <a:solidFill>
                            <a:schemeClr val="tx1"/>
                          </a:solidFill>
                          <a:effectLst/>
                          <a:latin typeface="Arial" pitchFamily="34" charset="0"/>
                        </a:rPr>
                        <a:t>Cetomacrogol</a:t>
                      </a:r>
                      <a:r>
                        <a:rPr kumimoji="0" lang="en-US" sz="1400" b="0" i="0" u="none" strike="noStrike" cap="none" normalizeH="0" baseline="0" dirty="0" smtClean="0">
                          <a:ln>
                            <a:noFill/>
                          </a:ln>
                          <a:solidFill>
                            <a:schemeClr val="tx1"/>
                          </a:solidFill>
                          <a:effectLst/>
                          <a:latin typeface="Arial" pitchFamily="34" charset="0"/>
                        </a:rPr>
                        <a:t> on the </a:t>
                      </a:r>
                      <a:r>
                        <a:rPr kumimoji="0" lang="en-US" sz="1400" b="1" i="0" u="none" strike="noStrike" cap="none" normalizeH="0" baseline="0" dirty="0" smtClean="0">
                          <a:ln>
                            <a:noFill/>
                          </a:ln>
                          <a:solidFill>
                            <a:schemeClr val="tx1"/>
                          </a:solidFill>
                          <a:effectLst/>
                          <a:latin typeface="Arial" pitchFamily="34" charset="0"/>
                        </a:rPr>
                        <a:t>adherence to anticancer agents; </a:t>
                      </a:r>
                      <a:r>
                        <a:rPr kumimoji="0" lang="en-US" sz="1400" b="0" i="1" u="none" strike="noStrike" cap="none" normalizeH="0" baseline="0" dirty="0" smtClean="0">
                          <a:ln>
                            <a:noFill/>
                          </a:ln>
                          <a:solidFill>
                            <a:schemeClr val="tx1"/>
                          </a:solidFill>
                          <a:effectLst/>
                          <a:latin typeface="Arial" pitchFamily="34" charset="0"/>
                        </a:rPr>
                        <a:t>DERETT-P</a:t>
                      </a:r>
                      <a:endParaRPr kumimoji="0" lang="nl-NL"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rPr>
                        <a:t>3. Assessments incidence/ time to onset of </a:t>
                      </a:r>
                      <a:r>
                        <a:rPr kumimoji="0" lang="en-US" sz="1400" b="1" i="0" u="none" strike="noStrike" cap="none" normalizeH="0" baseline="0" dirty="0" smtClean="0">
                          <a:ln>
                            <a:noFill/>
                          </a:ln>
                          <a:solidFill>
                            <a:schemeClr val="tx1"/>
                          </a:solidFill>
                          <a:effectLst/>
                          <a:latin typeface="Arial" pitchFamily="34" charset="0"/>
                        </a:rPr>
                        <a:t>other dermatological side effects</a:t>
                      </a:r>
                      <a:r>
                        <a:rPr kumimoji="0" lang="en-US" sz="1400" b="0" i="0" u="none" strike="noStrike" cap="none" normalizeH="0" baseline="0" dirty="0" smtClean="0">
                          <a:ln>
                            <a:noFill/>
                          </a:ln>
                          <a:solidFill>
                            <a:schemeClr val="tx1"/>
                          </a:solidFill>
                          <a:effectLst/>
                          <a:latin typeface="Arial" pitchFamily="34" charset="0"/>
                        </a:rPr>
                        <a:t> which can appear together with </a:t>
                      </a:r>
                      <a:r>
                        <a:rPr kumimoji="0" lang="en-US" sz="1400" b="0" i="0" u="none" strike="noStrike" cap="none" normalizeH="0" baseline="0" dirty="0" err="1" smtClean="0">
                          <a:ln>
                            <a:noFill/>
                          </a:ln>
                          <a:solidFill>
                            <a:schemeClr val="tx1"/>
                          </a:solidFill>
                          <a:effectLst/>
                          <a:latin typeface="Arial" pitchFamily="34" charset="0"/>
                        </a:rPr>
                        <a:t>papulopustular</a:t>
                      </a:r>
                      <a:r>
                        <a:rPr kumimoji="0" lang="en-US" sz="1400" b="0" i="0" u="none" strike="noStrike" cap="none" normalizeH="0" baseline="0" dirty="0" smtClean="0">
                          <a:ln>
                            <a:noFill/>
                          </a:ln>
                          <a:solidFill>
                            <a:schemeClr val="tx1"/>
                          </a:solidFill>
                          <a:effectLst/>
                          <a:latin typeface="Arial" pitchFamily="34" charset="0"/>
                        </a:rPr>
                        <a:t> eruptions; </a:t>
                      </a:r>
                      <a:r>
                        <a:rPr kumimoji="0" lang="en-US" sz="1400" b="0" i="1" u="none" strike="noStrike" cap="none" normalizeH="0" baseline="0" dirty="0" smtClean="0">
                          <a:ln>
                            <a:noFill/>
                          </a:ln>
                          <a:solidFill>
                            <a:schemeClr val="tx1"/>
                          </a:solidFill>
                          <a:effectLst/>
                          <a:latin typeface="Arial" pitchFamily="34" charset="0"/>
                        </a:rPr>
                        <a:t>DERETT-H</a:t>
                      </a:r>
                    </a:p>
                  </a:txBody>
                  <a:tcPr marL="91443" marR="91443" marT="45707" marB="45707" horzOverflow="overflow">
                    <a:lnL>
                      <a:noFill/>
                    </a:lnL>
                    <a:lnR cap="flat">
                      <a:noFill/>
                    </a:lnR>
                    <a:lnT>
                      <a:noFill/>
                    </a:lnT>
                    <a:lnB cap="flat">
                      <a:noFill/>
                    </a:lnB>
                    <a:lnTlToBr>
                      <a:noFill/>
                    </a:lnTlToBr>
                    <a:lnBlToTr>
                      <a:noFill/>
                    </a:lnBlToTr>
                    <a:noFill/>
                  </a:tcPr>
                </a:tc>
              </a:tr>
            </a:tbl>
          </a:graphicData>
        </a:graphic>
      </p:graphicFrame>
      <p:sp>
        <p:nvSpPr>
          <p:cNvPr id="95255" name="Tijdelijke aanduiding voor datum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chemeClr val="bg1"/>
                </a:solidFill>
              </a:rPr>
              <a:t>18/05/2013</a:t>
            </a:r>
            <a:endParaRPr lang="en-GB" sz="1200">
              <a:solidFill>
                <a:schemeClr val="bg1"/>
              </a:solidFill>
            </a:endParaRPr>
          </a:p>
        </p:txBody>
      </p:sp>
      <p:sp>
        <p:nvSpPr>
          <p:cNvPr id="95256" name="Tijdelijke aanduiding voor voettekst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12" indent="-285736" eaLnBrk="0" hangingPunct="0">
              <a:defRPr sz="2800">
                <a:solidFill>
                  <a:schemeClr val="tx1"/>
                </a:solidFill>
                <a:latin typeface="Arial" pitchFamily="34" charset="0"/>
              </a:defRPr>
            </a:lvl2pPr>
            <a:lvl3pPr marL="1142942" indent="-228588" eaLnBrk="0" hangingPunct="0">
              <a:defRPr sz="2800">
                <a:solidFill>
                  <a:schemeClr val="tx1"/>
                </a:solidFill>
                <a:latin typeface="Arial" pitchFamily="34" charset="0"/>
              </a:defRPr>
            </a:lvl3pPr>
            <a:lvl4pPr marL="1600118" indent="-228588" eaLnBrk="0" hangingPunct="0">
              <a:defRPr sz="2800">
                <a:solidFill>
                  <a:schemeClr val="tx1"/>
                </a:solidFill>
                <a:latin typeface="Arial" pitchFamily="34" charset="0"/>
              </a:defRPr>
            </a:lvl4pPr>
            <a:lvl5pPr marL="2057295" indent="-228588" eaLnBrk="0" hangingPunct="0">
              <a:defRPr sz="2800">
                <a:solidFill>
                  <a:schemeClr val="tx1"/>
                </a:solidFill>
                <a:latin typeface="Arial" pitchFamily="34" charset="0"/>
              </a:defRPr>
            </a:lvl5pPr>
            <a:lvl6pPr marL="2514471" indent="-228588" eaLnBrk="0" fontAlgn="base" hangingPunct="0">
              <a:lnSpc>
                <a:spcPct val="120000"/>
              </a:lnSpc>
              <a:spcBef>
                <a:spcPct val="20000"/>
              </a:spcBef>
              <a:spcAft>
                <a:spcPct val="0"/>
              </a:spcAft>
              <a:defRPr sz="2800">
                <a:solidFill>
                  <a:schemeClr val="tx1"/>
                </a:solidFill>
                <a:latin typeface="Arial" pitchFamily="34" charset="0"/>
              </a:defRPr>
            </a:lvl6pPr>
            <a:lvl7pPr marL="2971648" indent="-228588" eaLnBrk="0" fontAlgn="base" hangingPunct="0">
              <a:lnSpc>
                <a:spcPct val="120000"/>
              </a:lnSpc>
              <a:spcBef>
                <a:spcPct val="20000"/>
              </a:spcBef>
              <a:spcAft>
                <a:spcPct val="0"/>
              </a:spcAft>
              <a:defRPr sz="2800">
                <a:solidFill>
                  <a:schemeClr val="tx1"/>
                </a:solidFill>
                <a:latin typeface="Arial" pitchFamily="34" charset="0"/>
              </a:defRPr>
            </a:lvl7pPr>
            <a:lvl8pPr marL="3428825" indent="-228588" eaLnBrk="0" fontAlgn="base" hangingPunct="0">
              <a:lnSpc>
                <a:spcPct val="120000"/>
              </a:lnSpc>
              <a:spcBef>
                <a:spcPct val="20000"/>
              </a:spcBef>
              <a:spcAft>
                <a:spcPct val="0"/>
              </a:spcAft>
              <a:defRPr sz="2800">
                <a:solidFill>
                  <a:schemeClr val="tx1"/>
                </a:solidFill>
                <a:latin typeface="Arial" pitchFamily="34" charset="0"/>
              </a:defRPr>
            </a:lvl8pPr>
            <a:lvl9pPr marL="3886001" indent="-228588"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chemeClr val="bg1"/>
                </a:solidFill>
              </a:rPr>
              <a:t>C.B. Boers-Doets; ASZ Dordrecht</a:t>
            </a:r>
            <a:endParaRPr lang="en-GB" sz="1200">
              <a:solidFill>
                <a:schemeClr val="bg1"/>
              </a:solidFill>
            </a:endParaRPr>
          </a:p>
        </p:txBody>
      </p:sp>
    </p:spTree>
    <p:extLst>
      <p:ext uri="{BB962C8B-B14F-4D97-AF65-F5344CB8AC3E}">
        <p14:creationId xmlns:p14="http://schemas.microsoft.com/office/powerpoint/2010/main" val="345799089"/>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457647" y="1386334"/>
            <a:ext cx="8228707" cy="3583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lstStyle>
            <a:lvl1pPr marL="342900" indent="-342900" algn="l" rtl="0" eaLnBrk="0" fontAlgn="base" hangingPunct="0">
              <a:spcBef>
                <a:spcPct val="0"/>
              </a:spcBef>
              <a:spcAft>
                <a:spcPct val="0"/>
              </a:spcAft>
              <a:defRPr sz="2500">
                <a:solidFill>
                  <a:schemeClr val="tx1"/>
                </a:solidFill>
                <a:latin typeface="+mn-lt"/>
                <a:ea typeface="+mn-ea"/>
                <a:cs typeface="+mn-cs"/>
                <a:sym typeface="Gill Sans"/>
              </a:defRPr>
            </a:lvl1pPr>
            <a:lvl2pPr marL="742950" indent="-285750" algn="ctr" rtl="0" eaLnBrk="0" fontAlgn="base" hangingPunct="0">
              <a:spcBef>
                <a:spcPct val="0"/>
              </a:spcBef>
              <a:spcAft>
                <a:spcPct val="0"/>
              </a:spcAft>
              <a:defRPr sz="3600">
                <a:solidFill>
                  <a:schemeClr val="tx1"/>
                </a:solidFill>
                <a:latin typeface="+mn-ea"/>
                <a:ea typeface="+mn-ea"/>
                <a:cs typeface="+mn-cs"/>
                <a:sym typeface="Gill Sans"/>
              </a:defRPr>
            </a:lvl2pPr>
            <a:lvl3pPr marL="1143000" indent="-228600" algn="ctr" rtl="0" eaLnBrk="0" fontAlgn="base" hangingPunct="0">
              <a:spcBef>
                <a:spcPct val="0"/>
              </a:spcBef>
              <a:spcAft>
                <a:spcPct val="0"/>
              </a:spcAft>
              <a:defRPr sz="3600">
                <a:solidFill>
                  <a:schemeClr val="tx1"/>
                </a:solidFill>
                <a:latin typeface="+mn-ea"/>
                <a:ea typeface="+mn-ea"/>
                <a:cs typeface="+mn-cs"/>
                <a:sym typeface="Gill Sans"/>
              </a:defRPr>
            </a:lvl3pPr>
            <a:lvl4pPr marL="1600200" indent="-228600" algn="ctr" rtl="0" eaLnBrk="0" fontAlgn="base" hangingPunct="0">
              <a:spcBef>
                <a:spcPct val="0"/>
              </a:spcBef>
              <a:spcAft>
                <a:spcPct val="0"/>
              </a:spcAft>
              <a:defRPr sz="3600">
                <a:solidFill>
                  <a:schemeClr val="tx1"/>
                </a:solidFill>
                <a:latin typeface="+mn-ea"/>
                <a:ea typeface="+mn-ea"/>
                <a:cs typeface="+mn-cs"/>
                <a:sym typeface="Gill Sans"/>
              </a:defRPr>
            </a:lvl4pPr>
            <a:lvl5pPr marL="2057400" indent="-228600" algn="ctr" rtl="0" eaLnBrk="0" fontAlgn="base" hangingPunct="0">
              <a:spcBef>
                <a:spcPct val="0"/>
              </a:spcBef>
              <a:spcAft>
                <a:spcPct val="0"/>
              </a:spcAft>
              <a:defRPr sz="3600">
                <a:solidFill>
                  <a:schemeClr val="tx1"/>
                </a:solidFill>
                <a:latin typeface="+mn-ea"/>
                <a:ea typeface="+mn-ea"/>
                <a:cs typeface="+mn-cs"/>
                <a:sym typeface="Gill Sans"/>
              </a:defRPr>
            </a:lvl5pPr>
            <a:lvl6pPr marL="457200" algn="ctr" rtl="0" fontAlgn="base">
              <a:spcBef>
                <a:spcPct val="0"/>
              </a:spcBef>
              <a:spcAft>
                <a:spcPct val="0"/>
              </a:spcAft>
              <a:defRPr sz="3600">
                <a:solidFill>
                  <a:schemeClr val="tx1"/>
                </a:solidFill>
                <a:latin typeface="+mn-ea"/>
                <a:ea typeface="+mn-ea"/>
                <a:cs typeface="+mn-cs"/>
                <a:sym typeface="Gill Sans" charset="0"/>
              </a:defRPr>
            </a:lvl6pPr>
            <a:lvl7pPr marL="914400" algn="ctr" rtl="0" fontAlgn="base">
              <a:spcBef>
                <a:spcPct val="0"/>
              </a:spcBef>
              <a:spcAft>
                <a:spcPct val="0"/>
              </a:spcAft>
              <a:defRPr sz="3600">
                <a:solidFill>
                  <a:schemeClr val="tx1"/>
                </a:solidFill>
                <a:latin typeface="+mn-ea"/>
                <a:ea typeface="+mn-ea"/>
                <a:cs typeface="+mn-cs"/>
                <a:sym typeface="Gill Sans" charset="0"/>
              </a:defRPr>
            </a:lvl7pPr>
            <a:lvl8pPr marL="1371600" algn="ctr" rtl="0" fontAlgn="base">
              <a:spcBef>
                <a:spcPct val="0"/>
              </a:spcBef>
              <a:spcAft>
                <a:spcPct val="0"/>
              </a:spcAft>
              <a:defRPr sz="3600">
                <a:solidFill>
                  <a:schemeClr val="tx1"/>
                </a:solidFill>
                <a:latin typeface="+mn-ea"/>
                <a:ea typeface="+mn-ea"/>
                <a:cs typeface="+mn-cs"/>
                <a:sym typeface="Gill Sans" charset="0"/>
              </a:defRPr>
            </a:lvl8pPr>
            <a:lvl9pPr marL="1828800" algn="ctr" rtl="0" fontAlgn="base">
              <a:spcBef>
                <a:spcPct val="0"/>
              </a:spcBef>
              <a:spcAft>
                <a:spcPct val="0"/>
              </a:spcAft>
              <a:defRPr sz="3600">
                <a:solidFill>
                  <a:schemeClr val="tx1"/>
                </a:solidFill>
                <a:latin typeface="+mn-ea"/>
                <a:ea typeface="+mn-ea"/>
                <a:cs typeface="+mn-cs"/>
                <a:sym typeface="Gill Sans" charset="0"/>
              </a:defRPr>
            </a:lvl9pPr>
          </a:lstStyle>
          <a:p>
            <a:pPr marL="321457" indent="-321457" eaLnBrk="1" hangingPunct="1">
              <a:buFont typeface="Wingdings" pitchFamily="2" charset="2"/>
              <a:buChar char="Ø"/>
              <a:defRPr/>
            </a:pPr>
            <a:r>
              <a:rPr lang="nl-NL" sz="2000" dirty="0">
                <a:cs typeface="Arial" pitchFamily="34" charset="0"/>
              </a:rPr>
              <a:t>huidreacties dienen altijd eerst behandeld te worden voordat een dosismodificatie overwogen wordt.</a:t>
            </a:r>
          </a:p>
          <a:p>
            <a:pPr marL="0" indent="0" eaLnBrk="1" hangingPunct="1">
              <a:defRPr/>
            </a:pPr>
            <a:r>
              <a:rPr lang="nl-NL" sz="2000" dirty="0">
                <a:cs typeface="Arial" pitchFamily="34" charset="0"/>
              </a:rPr>
              <a:t> </a:t>
            </a:r>
          </a:p>
          <a:p>
            <a:pPr marL="321457" indent="-321457" eaLnBrk="1" hangingPunct="1">
              <a:buFont typeface="Wingdings" pitchFamily="2" charset="2"/>
              <a:buChar char="Ø"/>
              <a:defRPr/>
            </a:pPr>
            <a:r>
              <a:rPr lang="nl-NL" sz="2000" dirty="0">
                <a:cs typeface="Arial" pitchFamily="34" charset="0"/>
              </a:rPr>
              <a:t>secundair kunnen dosismodificaties worden ingezet; dit kan per geneesmiddel variëren</a:t>
            </a:r>
          </a:p>
          <a:p>
            <a:pPr marL="321457" indent="-321457" eaLnBrk="1" hangingPunct="1">
              <a:buFont typeface="Wingdings" pitchFamily="2" charset="2"/>
              <a:buChar char="Ø"/>
              <a:defRPr/>
            </a:pPr>
            <a:endParaRPr lang="nl-NL" sz="2000" dirty="0">
              <a:cs typeface="Arial" pitchFamily="34" charset="0"/>
            </a:endParaRPr>
          </a:p>
          <a:p>
            <a:pPr marL="321457" indent="-321457" eaLnBrk="1" hangingPunct="1">
              <a:buFont typeface="Wingdings" pitchFamily="2" charset="2"/>
              <a:buChar char="Ø"/>
              <a:defRPr/>
            </a:pPr>
            <a:r>
              <a:rPr lang="nl-NL" sz="2000" dirty="0">
                <a:cs typeface="Arial" pitchFamily="34" charset="0"/>
              </a:rPr>
              <a:t>patiënten dienen geïnformeerd te worden dat zelfs een korte onderbreking van de behandeling met het geneesmiddel de behandeling negatief kan beïnvloeden</a:t>
            </a:r>
          </a:p>
        </p:txBody>
      </p:sp>
      <p:sp>
        <p:nvSpPr>
          <p:cNvPr id="108547" name="Rectangle 3"/>
          <p:cNvSpPr>
            <a:spLocks noChangeArrowheads="1"/>
          </p:cNvSpPr>
          <p:nvPr/>
        </p:nvSpPr>
        <p:spPr bwMode="auto">
          <a:xfrm>
            <a:off x="827584" y="228823"/>
            <a:ext cx="8064896" cy="60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p>
            <a:pPr marL="17859" indent="-17859" eaLnBrk="0" hangingPunct="0"/>
            <a:r>
              <a:rPr lang="nl-NL" i="1" dirty="0">
                <a:solidFill>
                  <a:schemeClr val="bg1"/>
                </a:solidFill>
                <a:latin typeface="+mj-lt"/>
              </a:rPr>
              <a:t>Dosismodificaties n.a.v. huidreacties</a:t>
            </a:r>
          </a:p>
        </p:txBody>
      </p:sp>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4" name="Tijdelijke aanduiding voor dianummer 3"/>
          <p:cNvSpPr>
            <a:spLocks noGrp="1"/>
          </p:cNvSpPr>
          <p:nvPr>
            <p:ph type="sldNum" sz="quarter" idx="12"/>
          </p:nvPr>
        </p:nvSpPr>
        <p:spPr/>
        <p:txBody>
          <a:bodyPr/>
          <a:lstStyle/>
          <a:p>
            <a:pPr>
              <a:defRPr/>
            </a:pPr>
            <a:fld id="{382AF8C3-FFD9-4431-8FFE-82F18ED25E38}" type="slidenum">
              <a:rPr lang="en-GB" smtClean="0"/>
              <a:pPr>
                <a:defRPr/>
              </a:pPr>
              <a:t>87</a:t>
            </a:fld>
            <a:endParaRPr lang="en-GB"/>
          </a:p>
        </p:txBody>
      </p:sp>
    </p:spTree>
    <p:extLst>
      <p:ext uri="{BB962C8B-B14F-4D97-AF65-F5344CB8AC3E}">
        <p14:creationId xmlns:p14="http://schemas.microsoft.com/office/powerpoint/2010/main" val="950069797"/>
      </p:ext>
    </p:extLst>
  </p:cSld>
  <p:clrMapOvr>
    <a:masterClrMapping/>
  </p:clrMapOvr>
  <mc:AlternateContent xmlns:mc="http://schemas.openxmlformats.org/markup-compatibility/2006">
    <mc:Choice xmlns:p14="http://schemas.microsoft.com/office/powerpoint/2010/main" Requires="p14">
      <p:transition p14:dur="10">
        <p:zoom/>
      </p:transition>
    </mc:Choice>
    <mc:Fallback>
      <p:transition>
        <p:zoom/>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5"/>
          <p:cNvSpPr txBox="1">
            <a:spLocks noGrp="1"/>
          </p:cNvSpPr>
          <p:nvPr/>
        </p:nvSpPr>
        <p:spPr bwMode="auto">
          <a:xfrm>
            <a:off x="4267275" y="6553275"/>
            <a:ext cx="609451" cy="30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3600" b="1">
                <a:solidFill>
                  <a:schemeClr val="bg1"/>
                </a:solidFill>
                <a:latin typeface="Arial" pitchFamily="34" charset="0"/>
                <a:ea typeface="Gill Sans"/>
                <a:cs typeface="Gill Sans"/>
                <a:sym typeface="Gill Sans"/>
              </a:defRPr>
            </a:lvl1pPr>
            <a:lvl2pPr marL="742950" indent="-285750" eaLnBrk="0" hangingPunct="0">
              <a:defRPr sz="3600" b="1">
                <a:solidFill>
                  <a:schemeClr val="bg1"/>
                </a:solidFill>
                <a:latin typeface="Arial" pitchFamily="34" charset="0"/>
                <a:ea typeface="Gill Sans"/>
                <a:cs typeface="Gill Sans"/>
                <a:sym typeface="Gill Sans"/>
              </a:defRPr>
            </a:lvl2pPr>
            <a:lvl3pPr marL="1143000" indent="-228600" eaLnBrk="0" hangingPunct="0">
              <a:defRPr sz="3600" b="1">
                <a:solidFill>
                  <a:schemeClr val="bg1"/>
                </a:solidFill>
                <a:latin typeface="Arial" pitchFamily="34" charset="0"/>
                <a:ea typeface="Gill Sans"/>
                <a:cs typeface="Gill Sans"/>
                <a:sym typeface="Gill Sans"/>
              </a:defRPr>
            </a:lvl3pPr>
            <a:lvl4pPr marL="1600200" indent="-228600" eaLnBrk="0" hangingPunct="0">
              <a:defRPr sz="3600" b="1">
                <a:solidFill>
                  <a:schemeClr val="bg1"/>
                </a:solidFill>
                <a:latin typeface="Arial" pitchFamily="34" charset="0"/>
                <a:ea typeface="Gill Sans"/>
                <a:cs typeface="Gill Sans"/>
                <a:sym typeface="Gill Sans"/>
              </a:defRPr>
            </a:lvl4pPr>
            <a:lvl5pPr marL="2057400" indent="-228600" eaLnBrk="0" hangingPunct="0">
              <a:defRPr sz="3600" b="1">
                <a:solidFill>
                  <a:schemeClr val="bg1"/>
                </a:solidFill>
                <a:latin typeface="Arial" pitchFamily="34" charset="0"/>
                <a:ea typeface="Gill Sans"/>
                <a:cs typeface="Gill Sans"/>
                <a:sym typeface="Gill Sans"/>
              </a:defRPr>
            </a:lvl5pPr>
            <a:lvl6pPr marL="25146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pPr algn="ctr"/>
            <a:fld id="{737578DB-459A-44E4-8D62-158E05D5F9C7}" type="slidenum">
              <a:rPr lang="en-GB" sz="1200">
                <a:solidFill>
                  <a:srgbClr val="111166"/>
                </a:solidFill>
              </a:rPr>
              <a:pPr algn="ctr"/>
              <a:t>88</a:t>
            </a:fld>
            <a:endParaRPr lang="en-GB" sz="1200">
              <a:solidFill>
                <a:srgbClr val="111166"/>
              </a:solidFill>
            </a:endParaRPr>
          </a:p>
        </p:txBody>
      </p:sp>
      <p:sp>
        <p:nvSpPr>
          <p:cNvPr id="16389" name="Rectangle 2"/>
          <p:cNvSpPr>
            <a:spLocks noGrp="1" noChangeArrowheads="1"/>
          </p:cNvSpPr>
          <p:nvPr>
            <p:ph type="body" idx="4294967295"/>
          </p:nvPr>
        </p:nvSpPr>
        <p:spPr>
          <a:xfrm>
            <a:off x="468809" y="1268016"/>
            <a:ext cx="8381628" cy="4649019"/>
          </a:xfrm>
          <a:prstGeom prst="rect">
            <a:avLst/>
          </a:prstGeom>
        </p:spPr>
        <p:txBody>
          <a:bodyPr lIns="91435" tIns="45718" rIns="91435" bIns="45718"/>
          <a:lstStyle/>
          <a:p>
            <a:pPr marL="266687" indent="-266687">
              <a:buFont typeface="Wingdings" pitchFamily="2" charset="2"/>
              <a:buChar char="Ø"/>
              <a:tabLst>
                <a:tab pos="266687" algn="l"/>
              </a:tabLst>
              <a:defRPr/>
            </a:pPr>
            <a:r>
              <a:rPr lang="nl-NL" sz="2000" dirty="0" err="1"/>
              <a:t>rash</a:t>
            </a:r>
            <a:r>
              <a:rPr lang="nl-NL" sz="2000" dirty="0"/>
              <a:t> behandelen als acne vulgaris</a:t>
            </a:r>
          </a:p>
          <a:p>
            <a:pPr marL="266687" indent="-266687">
              <a:buFont typeface="Wingdings" pitchFamily="2" charset="2"/>
              <a:buChar char="Ø"/>
              <a:tabLst>
                <a:tab pos="266687" algn="l"/>
              </a:tabLst>
              <a:defRPr/>
            </a:pPr>
            <a:r>
              <a:rPr lang="nl-NL" sz="2000" dirty="0"/>
              <a:t>bijwerkingen behandelen zoals je van andere therapieën gewend bent</a:t>
            </a:r>
          </a:p>
          <a:p>
            <a:pPr marL="266687" indent="-266687">
              <a:buFont typeface="Wingdings" pitchFamily="2" charset="2"/>
              <a:buChar char="Ø"/>
              <a:tabLst>
                <a:tab pos="266687" algn="l"/>
              </a:tabLst>
              <a:defRPr/>
            </a:pPr>
            <a:r>
              <a:rPr lang="nl-NL" sz="2000" dirty="0"/>
              <a:t>targeted therapie voorschrijven zonder intensive bijwerkingenmonitoring bij start therapie</a:t>
            </a:r>
          </a:p>
          <a:p>
            <a:pPr marL="266687" indent="-266687">
              <a:buFont typeface="Wingdings" pitchFamily="2" charset="2"/>
              <a:buChar char="Ø"/>
              <a:tabLst>
                <a:tab pos="266687" algn="l"/>
              </a:tabLst>
              <a:defRPr/>
            </a:pPr>
            <a:r>
              <a:rPr lang="nl-NL" sz="2000" dirty="0"/>
              <a:t>dosismodificaties toepassen zonder vooraf  bijwerkingenmanagement toegepast te hebben.</a:t>
            </a:r>
          </a:p>
          <a:p>
            <a:pPr marL="266687" indent="-266687">
              <a:buFont typeface="Wingdings" pitchFamily="2" charset="2"/>
              <a:buChar char="Ø"/>
              <a:tabLst>
                <a:tab pos="266687" algn="l"/>
              </a:tabLst>
              <a:defRPr/>
            </a:pPr>
            <a:r>
              <a:rPr lang="nl-NL" sz="2000" dirty="0"/>
              <a:t>in een vroeg stadium tijdelijke dosisreductie toepassen; zeker niet bij orale middelen</a:t>
            </a:r>
          </a:p>
          <a:p>
            <a:pPr marL="266687" indent="-266687">
              <a:buFont typeface="Wingdings" pitchFamily="2" charset="2"/>
              <a:buChar char="Ø"/>
              <a:tabLst>
                <a:tab pos="266687" algn="l"/>
              </a:tabLst>
              <a:defRPr/>
            </a:pPr>
            <a:r>
              <a:rPr lang="nl-NL" sz="2000" dirty="0"/>
              <a:t>zalven en lotions voor algemene verzorging voorschrijven</a:t>
            </a:r>
          </a:p>
          <a:p>
            <a:pPr marL="266687" indent="-266687">
              <a:buFont typeface="Wingdings" pitchFamily="2" charset="2"/>
              <a:buChar char="Ø"/>
              <a:tabLst>
                <a:tab pos="266687" algn="l"/>
              </a:tabLst>
              <a:defRPr/>
            </a:pPr>
            <a:r>
              <a:rPr lang="nl-NL" sz="2000" dirty="0"/>
              <a:t>van antibiotica switchen zonder kennis van resistentie</a:t>
            </a:r>
          </a:p>
          <a:p>
            <a:pPr marL="266687" indent="-266687">
              <a:buFont typeface="Wingdings" pitchFamily="2" charset="2"/>
              <a:buChar char="Ø"/>
              <a:tabLst>
                <a:tab pos="266687" algn="l"/>
              </a:tabLst>
              <a:defRPr/>
            </a:pPr>
            <a:r>
              <a:rPr lang="nl-NL" sz="2000" dirty="0"/>
              <a:t>etc. </a:t>
            </a:r>
          </a:p>
          <a:p>
            <a:pPr marL="419079" indent="-419079">
              <a:defRPr/>
            </a:pPr>
            <a:endParaRPr lang="nl-NL" sz="2000" dirty="0"/>
          </a:p>
        </p:txBody>
      </p:sp>
      <p:sp>
        <p:nvSpPr>
          <p:cNvPr id="80900" name="Rectangle 4"/>
          <p:cNvSpPr>
            <a:spLocks noGrp="1" noChangeArrowheads="1"/>
          </p:cNvSpPr>
          <p:nvPr>
            <p:ph type="title" idx="4294967295"/>
          </p:nvPr>
        </p:nvSpPr>
        <p:spPr bwMode="auto">
          <a:xfrm>
            <a:off x="716608" y="107156"/>
            <a:ext cx="7101334" cy="7344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p>
            <a:pPr eaLnBrk="1" hangingPunct="1"/>
            <a:r>
              <a:rPr lang="en-US" sz="2800"/>
              <a:t>Don’ts</a:t>
            </a:r>
          </a:p>
        </p:txBody>
      </p:sp>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4" name="Tijdelijke aanduiding voor dianummer 3"/>
          <p:cNvSpPr>
            <a:spLocks noGrp="1"/>
          </p:cNvSpPr>
          <p:nvPr>
            <p:ph type="sldNum" sz="quarter" idx="12"/>
          </p:nvPr>
        </p:nvSpPr>
        <p:spPr/>
        <p:txBody>
          <a:bodyPr/>
          <a:lstStyle/>
          <a:p>
            <a:pPr>
              <a:defRPr/>
            </a:pPr>
            <a:fld id="{382AF8C3-FFD9-4431-8FFE-82F18ED25E38}" type="slidenum">
              <a:rPr lang="en-GB" smtClean="0"/>
              <a:pPr>
                <a:defRPr/>
              </a:pPr>
              <a:t>88</a:t>
            </a:fld>
            <a:endParaRPr lang="en-GB"/>
          </a:p>
        </p:txBody>
      </p:sp>
    </p:spTree>
    <p:extLst>
      <p:ext uri="{BB962C8B-B14F-4D97-AF65-F5344CB8AC3E}">
        <p14:creationId xmlns:p14="http://schemas.microsoft.com/office/powerpoint/2010/main" val="16265128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5"/>
          <p:cNvSpPr txBox="1">
            <a:spLocks noGrp="1"/>
          </p:cNvSpPr>
          <p:nvPr/>
        </p:nvSpPr>
        <p:spPr bwMode="auto">
          <a:xfrm>
            <a:off x="4267275" y="6553275"/>
            <a:ext cx="609451" cy="30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3600" b="1">
                <a:solidFill>
                  <a:schemeClr val="bg1"/>
                </a:solidFill>
                <a:latin typeface="Arial" pitchFamily="34" charset="0"/>
                <a:ea typeface="Gill Sans"/>
                <a:cs typeface="Gill Sans"/>
                <a:sym typeface="Gill Sans"/>
              </a:defRPr>
            </a:lvl1pPr>
            <a:lvl2pPr marL="742950" indent="-285750" eaLnBrk="0" hangingPunct="0">
              <a:defRPr sz="3600" b="1">
                <a:solidFill>
                  <a:schemeClr val="bg1"/>
                </a:solidFill>
                <a:latin typeface="Arial" pitchFamily="34" charset="0"/>
                <a:ea typeface="Gill Sans"/>
                <a:cs typeface="Gill Sans"/>
                <a:sym typeface="Gill Sans"/>
              </a:defRPr>
            </a:lvl2pPr>
            <a:lvl3pPr marL="1143000" indent="-228600" eaLnBrk="0" hangingPunct="0">
              <a:defRPr sz="3600" b="1">
                <a:solidFill>
                  <a:schemeClr val="bg1"/>
                </a:solidFill>
                <a:latin typeface="Arial" pitchFamily="34" charset="0"/>
                <a:ea typeface="Gill Sans"/>
                <a:cs typeface="Gill Sans"/>
                <a:sym typeface="Gill Sans"/>
              </a:defRPr>
            </a:lvl3pPr>
            <a:lvl4pPr marL="1600200" indent="-228600" eaLnBrk="0" hangingPunct="0">
              <a:defRPr sz="3600" b="1">
                <a:solidFill>
                  <a:schemeClr val="bg1"/>
                </a:solidFill>
                <a:latin typeface="Arial" pitchFamily="34" charset="0"/>
                <a:ea typeface="Gill Sans"/>
                <a:cs typeface="Gill Sans"/>
                <a:sym typeface="Gill Sans"/>
              </a:defRPr>
            </a:lvl4pPr>
            <a:lvl5pPr marL="2057400" indent="-228600" eaLnBrk="0" hangingPunct="0">
              <a:defRPr sz="3600" b="1">
                <a:solidFill>
                  <a:schemeClr val="bg1"/>
                </a:solidFill>
                <a:latin typeface="Arial" pitchFamily="34" charset="0"/>
                <a:ea typeface="Gill Sans"/>
                <a:cs typeface="Gill Sans"/>
                <a:sym typeface="Gill Sans"/>
              </a:defRPr>
            </a:lvl5pPr>
            <a:lvl6pPr marL="25146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6pPr>
            <a:lvl7pPr marL="29718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7pPr>
            <a:lvl8pPr marL="34290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8pPr>
            <a:lvl9pPr marL="3886200" indent="-228600" eaLnBrk="0" fontAlgn="base" hangingPunct="0">
              <a:spcBef>
                <a:spcPct val="0"/>
              </a:spcBef>
              <a:spcAft>
                <a:spcPct val="0"/>
              </a:spcAft>
              <a:defRPr sz="3600" b="1">
                <a:solidFill>
                  <a:schemeClr val="bg1"/>
                </a:solidFill>
                <a:latin typeface="Arial" pitchFamily="34" charset="0"/>
                <a:ea typeface="Gill Sans"/>
                <a:cs typeface="Gill Sans"/>
                <a:sym typeface="Gill Sans"/>
              </a:defRPr>
            </a:lvl9pPr>
          </a:lstStyle>
          <a:p>
            <a:pPr algn="ctr"/>
            <a:fld id="{D7BF8A71-0B90-4C52-B06A-DC80AEA0F26E}" type="slidenum">
              <a:rPr lang="en-GB" sz="1200">
                <a:solidFill>
                  <a:srgbClr val="111166"/>
                </a:solidFill>
              </a:rPr>
              <a:pPr algn="ctr"/>
              <a:t>89</a:t>
            </a:fld>
            <a:endParaRPr lang="en-GB" sz="1200">
              <a:solidFill>
                <a:srgbClr val="111166"/>
              </a:solidFill>
            </a:endParaRPr>
          </a:p>
        </p:txBody>
      </p:sp>
      <p:sp>
        <p:nvSpPr>
          <p:cNvPr id="110595" name="Rectangle 2"/>
          <p:cNvSpPr>
            <a:spLocks noGrp="1" noChangeArrowheads="1"/>
          </p:cNvSpPr>
          <p:nvPr>
            <p:ph type="body" idx="4294967295"/>
          </p:nvPr>
        </p:nvSpPr>
        <p:spPr bwMode="auto">
          <a:xfrm>
            <a:off x="468809" y="1268016"/>
            <a:ext cx="8566919" cy="46490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marL="354942" indent="-354942">
              <a:buFont typeface="Wingdings" pitchFamily="2" charset="2"/>
              <a:buChar char="Ø"/>
            </a:pPr>
            <a:r>
              <a:rPr lang="nl-NL" sz="2000" dirty="0" smtClean="0"/>
              <a:t>huid </a:t>
            </a:r>
            <a:r>
              <a:rPr lang="nl-NL" sz="2000" dirty="0"/>
              <a:t>in een goede conditie houden/brengen</a:t>
            </a:r>
          </a:p>
          <a:p>
            <a:pPr marL="354942" indent="-354942">
              <a:buFont typeface="Wingdings" pitchFamily="2" charset="2"/>
              <a:buChar char="Ø"/>
            </a:pPr>
            <a:r>
              <a:rPr lang="nl-NL" sz="2000" dirty="0"/>
              <a:t>AB: niet switchen zonder kweken/resistentie bepaling</a:t>
            </a:r>
          </a:p>
          <a:p>
            <a:pPr marL="354942" indent="-354942">
              <a:buFont typeface="Wingdings" pitchFamily="2" charset="2"/>
              <a:buChar char="Ø"/>
            </a:pPr>
            <a:r>
              <a:rPr lang="nl-NL" sz="2000" dirty="0" err="1"/>
              <a:t>GKvL</a:t>
            </a:r>
            <a:r>
              <a:rPr lang="nl-NL" sz="2000" dirty="0"/>
              <a:t>: belangrijker dan objectieve scoring, want correleert niet met elkaar</a:t>
            </a:r>
          </a:p>
          <a:p>
            <a:pPr marL="354942" indent="-354942">
              <a:buFont typeface="Wingdings" pitchFamily="2" charset="2"/>
              <a:buChar char="Ø"/>
            </a:pPr>
            <a:r>
              <a:rPr lang="nl-NL" sz="2000" dirty="0"/>
              <a:t>veel bijwerkingen kunnen gereduceerd blijven tot mild/matig, mits proactief geanticipeerd</a:t>
            </a:r>
          </a:p>
          <a:p>
            <a:pPr marL="354942" indent="-354942">
              <a:buFont typeface="Wingdings" pitchFamily="2" charset="2"/>
              <a:buChar char="Ø"/>
            </a:pPr>
            <a:r>
              <a:rPr lang="nl-NL" sz="2000" dirty="0"/>
              <a:t>huid tegen uitdrogen beschermen is basismaatregel</a:t>
            </a:r>
          </a:p>
          <a:p>
            <a:pPr marL="354942" indent="-354942">
              <a:buFont typeface="Wingdings" pitchFamily="2" charset="2"/>
              <a:buChar char="Ø"/>
            </a:pPr>
            <a:r>
              <a:rPr lang="nl-NL" sz="2000" dirty="0"/>
              <a:t>indien bij infecties geen resultaat meer op AB: kweken!</a:t>
            </a:r>
          </a:p>
          <a:p>
            <a:pPr marL="354942" indent="-354942">
              <a:buFont typeface="Wingdings" pitchFamily="2" charset="2"/>
              <a:buChar char="Ø"/>
            </a:pPr>
            <a:r>
              <a:rPr lang="nl-NL" sz="2000" dirty="0"/>
              <a:t>dosismodificaties pas toepassen na falen bijwerkingen management</a:t>
            </a:r>
          </a:p>
          <a:p>
            <a:pPr marL="354942" indent="-354942">
              <a:buFont typeface="Wingdings" pitchFamily="2" charset="2"/>
              <a:buChar char="Ø"/>
            </a:pPr>
            <a:r>
              <a:rPr lang="nl-NL" sz="2000" dirty="0"/>
              <a:t>door reductie van bijwerkingen een optimaal behandelresultaat bereiken (full </a:t>
            </a:r>
            <a:r>
              <a:rPr lang="nl-NL" sz="2000" dirty="0" err="1"/>
              <a:t>dose</a:t>
            </a:r>
            <a:r>
              <a:rPr lang="nl-NL" sz="2000" dirty="0"/>
              <a:t> on time);</a:t>
            </a:r>
            <a:br>
              <a:rPr lang="nl-NL" sz="2000" dirty="0"/>
            </a:br>
            <a:r>
              <a:rPr lang="nl-NL" sz="2000" b="1" u="sng" dirty="0"/>
              <a:t>nog veel te onderzoeken; wat je zelf kunt doen: </a:t>
            </a:r>
          </a:p>
          <a:p>
            <a:pPr marL="354942" indent="-354942">
              <a:buFont typeface="Wingdings" pitchFamily="2" charset="2"/>
              <a:buChar char="Ø"/>
            </a:pPr>
            <a:r>
              <a:rPr lang="nl-NL" sz="2000" dirty="0"/>
              <a:t>intensieve monitoring patiënten; zeker bij start therapie</a:t>
            </a:r>
          </a:p>
          <a:p>
            <a:pPr marL="354942" indent="-354942">
              <a:buFont typeface="Wingdings" pitchFamily="2" charset="2"/>
              <a:buChar char="Ø"/>
            </a:pPr>
            <a:r>
              <a:rPr lang="nl-NL" sz="2000" dirty="0"/>
              <a:t>gedetailleerde vastlegging data; incl. gradatie en perceptie patiënt </a:t>
            </a:r>
          </a:p>
          <a:p>
            <a:pPr marL="354942" indent="-354942">
              <a:buFont typeface="Wingdings" pitchFamily="2" charset="2"/>
              <a:buChar char="Ø"/>
            </a:pPr>
            <a:endParaRPr lang="nl-NL" sz="2000" dirty="0"/>
          </a:p>
        </p:txBody>
      </p:sp>
      <p:sp>
        <p:nvSpPr>
          <p:cNvPr id="110596" name="Rectangle 4"/>
          <p:cNvSpPr>
            <a:spLocks noGrp="1" noChangeArrowheads="1"/>
          </p:cNvSpPr>
          <p:nvPr>
            <p:ph type="title" idx="4294967295"/>
          </p:nvPr>
        </p:nvSpPr>
        <p:spPr bwMode="auto">
          <a:xfrm>
            <a:off x="716608" y="122783"/>
            <a:ext cx="7101334" cy="7344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p>
            <a:pPr eaLnBrk="1" hangingPunct="1"/>
            <a:r>
              <a:rPr lang="nl-NL" sz="2800" dirty="0" smtClean="0"/>
              <a:t>Do’s</a:t>
            </a:r>
            <a:endParaRPr lang="nl-NL" sz="2800" dirty="0"/>
          </a:p>
        </p:txBody>
      </p:sp>
      <p:sp>
        <p:nvSpPr>
          <p:cNvPr id="2" name="Tijdelijke aanduiding voor datum 1"/>
          <p:cNvSpPr>
            <a:spLocks noGrp="1"/>
          </p:cNvSpPr>
          <p:nvPr>
            <p:ph type="dt" sz="half" idx="10"/>
          </p:nvPr>
        </p:nvSpPr>
        <p:spPr/>
        <p:txBody>
          <a:bodyPr/>
          <a:lstStyle/>
          <a:p>
            <a:pPr>
              <a:defRPr/>
            </a:pPr>
            <a:r>
              <a:rPr lang="nl-NL" smtClean="0"/>
              <a:t>18/05/2013</a:t>
            </a:r>
            <a:endParaRPr lang="en-GB"/>
          </a:p>
        </p:txBody>
      </p:sp>
      <p:sp>
        <p:nvSpPr>
          <p:cNvPr id="3" name="Tijdelijke aanduiding voor voettekst 2"/>
          <p:cNvSpPr>
            <a:spLocks noGrp="1"/>
          </p:cNvSpPr>
          <p:nvPr>
            <p:ph type="ftr" sz="quarter" idx="11"/>
          </p:nvPr>
        </p:nvSpPr>
        <p:spPr/>
        <p:txBody>
          <a:bodyPr/>
          <a:lstStyle/>
          <a:p>
            <a:pPr>
              <a:defRPr/>
            </a:pPr>
            <a:r>
              <a:rPr lang="en-GB" smtClean="0"/>
              <a:t>C.B. Boers-Doets; ASZ Dordrecht</a:t>
            </a:r>
            <a:endParaRPr lang="en-GB"/>
          </a:p>
        </p:txBody>
      </p:sp>
      <p:sp>
        <p:nvSpPr>
          <p:cNvPr id="4" name="Tijdelijke aanduiding voor dianummer 3"/>
          <p:cNvSpPr>
            <a:spLocks noGrp="1"/>
          </p:cNvSpPr>
          <p:nvPr>
            <p:ph type="sldNum" sz="quarter" idx="12"/>
          </p:nvPr>
        </p:nvSpPr>
        <p:spPr/>
        <p:txBody>
          <a:bodyPr/>
          <a:lstStyle/>
          <a:p>
            <a:pPr>
              <a:defRPr/>
            </a:pPr>
            <a:fld id="{382AF8C3-FFD9-4431-8FFE-82F18ED25E38}" type="slidenum">
              <a:rPr lang="en-GB" smtClean="0"/>
              <a:pPr>
                <a:defRPr/>
              </a:pPr>
              <a:t>89</a:t>
            </a:fld>
            <a:endParaRPr lang="en-GB"/>
          </a:p>
        </p:txBody>
      </p:sp>
    </p:spTree>
    <p:extLst>
      <p:ext uri="{BB962C8B-B14F-4D97-AF65-F5344CB8AC3E}">
        <p14:creationId xmlns:p14="http://schemas.microsoft.com/office/powerpoint/2010/main" val="36327113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smtClean="0">
              <a:solidFill>
                <a:srgbClr val="111166"/>
              </a:solidFill>
            </a:endParaRPr>
          </a:p>
        </p:txBody>
      </p:sp>
      <p:sp>
        <p:nvSpPr>
          <p:cNvPr id="20483"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fld id="{5F9B74C8-5C0C-495B-A8FF-1CEE474989C9}" type="slidenum">
              <a:rPr lang="en-GB" sz="1200" smtClean="0">
                <a:solidFill>
                  <a:srgbClr val="111166"/>
                </a:solidFill>
              </a:rPr>
              <a:pPr/>
              <a:t>9</a:t>
            </a:fld>
            <a:endParaRPr lang="en-GB" sz="1200" smtClean="0">
              <a:solidFill>
                <a:srgbClr val="111166"/>
              </a:solidFill>
            </a:endParaRPr>
          </a:p>
        </p:txBody>
      </p:sp>
      <p:sp>
        <p:nvSpPr>
          <p:cNvPr id="20484" name="Slide Number Placeholder 5"/>
          <p:cNvSpPr txBox="1">
            <a:spLocks noGrp="1"/>
          </p:cNvSpPr>
          <p:nvPr/>
        </p:nvSpPr>
        <p:spPr bwMode="auto">
          <a:xfrm>
            <a:off x="4267200" y="65532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algn="ctr">
              <a:lnSpc>
                <a:spcPct val="100000"/>
              </a:lnSpc>
              <a:spcBef>
                <a:spcPct val="0"/>
              </a:spcBef>
            </a:pPr>
            <a:fld id="{805BEBD9-97FC-4DD4-A7C3-706982A7661F}" type="slidenum">
              <a:rPr lang="en-GB" sz="1200">
                <a:solidFill>
                  <a:srgbClr val="111166"/>
                </a:solidFill>
              </a:rPr>
              <a:pPr algn="ctr">
                <a:lnSpc>
                  <a:spcPct val="100000"/>
                </a:lnSpc>
                <a:spcBef>
                  <a:spcPct val="0"/>
                </a:spcBef>
              </a:pPr>
              <a:t>9</a:t>
            </a:fld>
            <a:endParaRPr lang="en-GB" sz="1200">
              <a:solidFill>
                <a:srgbClr val="111166"/>
              </a:solidFill>
            </a:endParaRPr>
          </a:p>
        </p:txBody>
      </p:sp>
      <p:sp>
        <p:nvSpPr>
          <p:cNvPr id="33797" name="Rectangle 2"/>
          <p:cNvSpPr>
            <a:spLocks noGrp="1" noChangeArrowheads="1"/>
          </p:cNvSpPr>
          <p:nvPr>
            <p:ph type="body" idx="4294967295"/>
          </p:nvPr>
        </p:nvSpPr>
        <p:spPr>
          <a:xfrm>
            <a:off x="466725" y="1268413"/>
            <a:ext cx="8210550" cy="4648200"/>
          </a:xfrm>
        </p:spPr>
        <p:txBody>
          <a:bodyPr/>
          <a:lstStyle/>
          <a:p>
            <a:pPr marL="0" indent="0">
              <a:buFontTx/>
              <a:buNone/>
              <a:defRPr/>
            </a:pPr>
            <a:r>
              <a:rPr lang="nl-NL" sz="2800" dirty="0" smtClean="0">
                <a:solidFill>
                  <a:srgbClr val="FFFFFF"/>
                </a:solidFill>
              </a:rPr>
              <a:t>Niet-muco-cutane bijwerkingen:</a:t>
            </a:r>
            <a:endParaRPr lang="nl-NL" sz="2800" dirty="0">
              <a:solidFill>
                <a:srgbClr val="FFFFFF"/>
              </a:solidFill>
            </a:endParaRPr>
          </a:p>
          <a:p>
            <a:pPr marL="419100" indent="-419100">
              <a:defRPr/>
            </a:pPr>
            <a:r>
              <a:rPr lang="nl-NL" sz="2400" dirty="0" smtClean="0">
                <a:solidFill>
                  <a:srgbClr val="FFFFFF"/>
                </a:solidFill>
              </a:rPr>
              <a:t>anemie, trombocytopenie</a:t>
            </a:r>
          </a:p>
          <a:p>
            <a:pPr marL="419100" indent="-419100">
              <a:defRPr/>
            </a:pPr>
            <a:r>
              <a:rPr lang="nl-NL" sz="2400" dirty="0" smtClean="0">
                <a:solidFill>
                  <a:srgbClr val="FFFFFF"/>
                </a:solidFill>
              </a:rPr>
              <a:t>misselijkheid, anorexie</a:t>
            </a:r>
          </a:p>
          <a:p>
            <a:pPr marL="419100" indent="-419100">
              <a:defRPr/>
            </a:pPr>
            <a:r>
              <a:rPr lang="nl-NL" sz="2400" dirty="0" smtClean="0">
                <a:solidFill>
                  <a:srgbClr val="C00000"/>
                </a:solidFill>
              </a:rPr>
              <a:t>cardiale klachten</a:t>
            </a:r>
          </a:p>
          <a:p>
            <a:pPr marL="419100" indent="-419100">
              <a:defRPr/>
            </a:pPr>
            <a:r>
              <a:rPr lang="nl-NL" sz="2400" dirty="0" smtClean="0">
                <a:solidFill>
                  <a:srgbClr val="FFFFFF"/>
                </a:solidFill>
              </a:rPr>
              <a:t>nierfunctie stoornis, proteïnurie</a:t>
            </a:r>
          </a:p>
          <a:p>
            <a:pPr marL="419100" indent="-419100">
              <a:defRPr/>
            </a:pPr>
            <a:r>
              <a:rPr lang="nl-NL" sz="2400" dirty="0" smtClean="0">
                <a:solidFill>
                  <a:srgbClr val="FFFFFF"/>
                </a:solidFill>
              </a:rPr>
              <a:t>vertraagde wondgenezing</a:t>
            </a:r>
          </a:p>
          <a:p>
            <a:pPr marL="419100" indent="-419100">
              <a:defRPr/>
            </a:pPr>
            <a:r>
              <a:rPr lang="nl-NL" sz="2400" dirty="0" smtClean="0">
                <a:solidFill>
                  <a:srgbClr val="FFFFFF"/>
                </a:solidFill>
              </a:rPr>
              <a:t>hyperlipidemie, hyperglycaemie</a:t>
            </a:r>
          </a:p>
          <a:p>
            <a:pPr marL="419100" indent="-419100">
              <a:defRPr/>
            </a:pPr>
            <a:r>
              <a:rPr lang="nl-NL" sz="2400" dirty="0" err="1" smtClean="0">
                <a:solidFill>
                  <a:srgbClr val="FFFFFF"/>
                </a:solidFill>
              </a:rPr>
              <a:t>pneumonitis</a:t>
            </a:r>
            <a:r>
              <a:rPr lang="nl-NL" sz="2400" dirty="0" smtClean="0">
                <a:solidFill>
                  <a:srgbClr val="FFFFFF"/>
                </a:solidFill>
              </a:rPr>
              <a:t>, </a:t>
            </a:r>
            <a:r>
              <a:rPr lang="nl-NL" sz="2400" dirty="0" err="1" smtClean="0">
                <a:solidFill>
                  <a:srgbClr val="FFFFFF"/>
                </a:solidFill>
              </a:rPr>
              <a:t>dyspnoe</a:t>
            </a:r>
            <a:endParaRPr lang="nl-NL" sz="2400" dirty="0" smtClean="0">
              <a:solidFill>
                <a:srgbClr val="FFFFFF"/>
              </a:solidFill>
            </a:endParaRPr>
          </a:p>
          <a:p>
            <a:pPr marL="419100" indent="-419100">
              <a:defRPr/>
            </a:pPr>
            <a:r>
              <a:rPr lang="nl-NL" sz="2400" dirty="0" smtClean="0">
                <a:solidFill>
                  <a:srgbClr val="FFFFFF"/>
                </a:solidFill>
              </a:rPr>
              <a:t>etc.</a:t>
            </a:r>
          </a:p>
          <a:p>
            <a:pPr marL="419100" indent="-419100">
              <a:defRPr/>
            </a:pPr>
            <a:endParaRPr lang="nl-NL" dirty="0" smtClean="0"/>
          </a:p>
        </p:txBody>
      </p:sp>
      <p:sp>
        <p:nvSpPr>
          <p:cNvPr id="20486" name="Rectangle 4"/>
          <p:cNvSpPr>
            <a:spLocks noGrp="1" noChangeArrowheads="1"/>
          </p:cNvSpPr>
          <p:nvPr>
            <p:ph type="title" idx="4294967295"/>
          </p:nvPr>
        </p:nvSpPr>
        <p:spPr>
          <a:xfrm>
            <a:off x="1143000" y="122238"/>
            <a:ext cx="7100888" cy="735012"/>
          </a:xfrm>
        </p:spPr>
        <p:txBody>
          <a:bodyPr/>
          <a:lstStyle/>
          <a:p>
            <a:pPr eaLnBrk="1" hangingPunct="1"/>
            <a:r>
              <a:rPr lang="nl-NL" smtClean="0"/>
              <a:t>Overige bijwerkingen</a:t>
            </a:r>
          </a:p>
        </p:txBody>
      </p:sp>
      <p:sp>
        <p:nvSpPr>
          <p:cNvPr id="20487" name="Rectangle 2"/>
          <p:cNvSpPr>
            <a:spLocks noChangeArrowheads="1"/>
          </p:cNvSpPr>
          <p:nvPr/>
        </p:nvSpPr>
        <p:spPr bwMode="auto">
          <a:xfrm>
            <a:off x="4572000" y="1484313"/>
            <a:ext cx="4572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19100" indent="-419100" eaLnBrk="0" hangingPunct="0"/>
            <a:endParaRPr lang="nl-NL" sz="2200">
              <a:solidFill>
                <a:srgbClr val="FFFFFF"/>
              </a:solidFill>
            </a:endParaRPr>
          </a:p>
        </p:txBody>
      </p:sp>
      <p:sp>
        <p:nvSpPr>
          <p:cNvPr id="20488" name="Tijdelijke aanduiding voor voettekst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smtClean="0">
                <a:solidFill>
                  <a:srgbClr val="111166"/>
                </a:solidFill>
              </a:rPr>
              <a:t>C.B. Boers-Doets; ASZ Dordrecht</a:t>
            </a:r>
          </a:p>
        </p:txBody>
      </p:sp>
    </p:spTree>
    <p:extLst>
      <p:ext uri="{BB962C8B-B14F-4D97-AF65-F5344CB8AC3E}">
        <p14:creationId xmlns:p14="http://schemas.microsoft.com/office/powerpoint/2010/main" val="2626948560"/>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jdelijke aanduiding voor datum 2"/>
          <p:cNvSpPr>
            <a:spLocks noGrp="1"/>
          </p:cNvSpPr>
          <p:nvPr>
            <p:ph type="dt" sz="quarter" idx="10"/>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nl-NL" sz="1200" smtClean="0">
                <a:solidFill>
                  <a:srgbClr val="111166"/>
                </a:solidFill>
              </a:rPr>
              <a:t>18/05/2013</a:t>
            </a:r>
            <a:endParaRPr lang="en-GB" sz="1200">
              <a:solidFill>
                <a:srgbClr val="111166"/>
              </a:solidFill>
            </a:endParaRPr>
          </a:p>
        </p:txBody>
      </p:sp>
      <p:sp>
        <p:nvSpPr>
          <p:cNvPr id="57347" name="Tijdelijke aanduiding voor voettekst 3"/>
          <p:cNvSpPr>
            <a:spLocks noGrp="1"/>
          </p:cNvSpPr>
          <p:nvPr>
            <p:ph type="ftr" sz="quarter" idx="11"/>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r>
              <a:rPr lang="en-GB" sz="1200">
                <a:solidFill>
                  <a:srgbClr val="111166"/>
                </a:solidFill>
              </a:rPr>
              <a:t>C.B. Boers-Doets; ASZ Dordrecht</a:t>
            </a:r>
          </a:p>
        </p:txBody>
      </p:sp>
      <p:sp>
        <p:nvSpPr>
          <p:cNvPr id="57348" name="Tijdelijke aanduiding voor dianummer 4"/>
          <p:cNvSpPr>
            <a:spLocks noGrp="1"/>
          </p:cNvSpPr>
          <p:nvPr>
            <p:ph type="sldNum" sz="quarter" idx="12"/>
          </p:nvPr>
        </p:nvSpPr>
        <p:spPr>
          <a:noFill/>
        </p:spPr>
        <p:txBody>
          <a:bodyPr/>
          <a:lstStyle>
            <a:lvl1pPr eaLnBrk="0" hangingPunct="0">
              <a:defRPr sz="2800">
                <a:solidFill>
                  <a:schemeClr val="tx1"/>
                </a:solidFill>
                <a:latin typeface="Arial" pitchFamily="34" charset="0"/>
              </a:defRPr>
            </a:lvl1pPr>
            <a:lvl2pPr marL="742874" indent="-285722" eaLnBrk="0" hangingPunct="0">
              <a:defRPr sz="2800">
                <a:solidFill>
                  <a:schemeClr val="tx1"/>
                </a:solidFill>
                <a:latin typeface="Arial" pitchFamily="34" charset="0"/>
              </a:defRPr>
            </a:lvl2pPr>
            <a:lvl3pPr marL="1142883" indent="-228576" eaLnBrk="0" hangingPunct="0">
              <a:defRPr sz="2800">
                <a:solidFill>
                  <a:schemeClr val="tx1"/>
                </a:solidFill>
                <a:latin typeface="Arial" pitchFamily="34" charset="0"/>
              </a:defRPr>
            </a:lvl3pPr>
            <a:lvl4pPr marL="1600036" indent="-228576" eaLnBrk="0" hangingPunct="0">
              <a:defRPr sz="2800">
                <a:solidFill>
                  <a:schemeClr val="tx1"/>
                </a:solidFill>
                <a:latin typeface="Arial" pitchFamily="34" charset="0"/>
              </a:defRPr>
            </a:lvl4pPr>
            <a:lvl5pPr marL="2057190" indent="-228576" eaLnBrk="0" hangingPunct="0">
              <a:defRPr sz="2800">
                <a:solidFill>
                  <a:schemeClr val="tx1"/>
                </a:solidFill>
                <a:latin typeface="Arial" pitchFamily="34" charset="0"/>
              </a:defRPr>
            </a:lvl5pPr>
            <a:lvl6pPr marL="2514343" indent="-228576" eaLnBrk="0" fontAlgn="base" hangingPunct="0">
              <a:lnSpc>
                <a:spcPct val="120000"/>
              </a:lnSpc>
              <a:spcBef>
                <a:spcPct val="20000"/>
              </a:spcBef>
              <a:spcAft>
                <a:spcPct val="0"/>
              </a:spcAft>
              <a:defRPr sz="2800">
                <a:solidFill>
                  <a:schemeClr val="tx1"/>
                </a:solidFill>
                <a:latin typeface="Arial" pitchFamily="34" charset="0"/>
              </a:defRPr>
            </a:lvl6pPr>
            <a:lvl7pPr marL="2971496" indent="-228576" eaLnBrk="0" fontAlgn="base" hangingPunct="0">
              <a:lnSpc>
                <a:spcPct val="120000"/>
              </a:lnSpc>
              <a:spcBef>
                <a:spcPct val="20000"/>
              </a:spcBef>
              <a:spcAft>
                <a:spcPct val="0"/>
              </a:spcAft>
              <a:defRPr sz="2800">
                <a:solidFill>
                  <a:schemeClr val="tx1"/>
                </a:solidFill>
                <a:latin typeface="Arial" pitchFamily="34" charset="0"/>
              </a:defRPr>
            </a:lvl7pPr>
            <a:lvl8pPr marL="3428650" indent="-228576" eaLnBrk="0" fontAlgn="base" hangingPunct="0">
              <a:lnSpc>
                <a:spcPct val="120000"/>
              </a:lnSpc>
              <a:spcBef>
                <a:spcPct val="20000"/>
              </a:spcBef>
              <a:spcAft>
                <a:spcPct val="0"/>
              </a:spcAft>
              <a:defRPr sz="2800">
                <a:solidFill>
                  <a:schemeClr val="tx1"/>
                </a:solidFill>
                <a:latin typeface="Arial" pitchFamily="34" charset="0"/>
              </a:defRPr>
            </a:lvl8pPr>
            <a:lvl9pPr marL="3885802" indent="-228576" eaLnBrk="0" fontAlgn="base" hangingPunct="0">
              <a:lnSpc>
                <a:spcPct val="120000"/>
              </a:lnSpc>
              <a:spcBef>
                <a:spcPct val="20000"/>
              </a:spcBef>
              <a:spcAft>
                <a:spcPct val="0"/>
              </a:spcAft>
              <a:defRPr sz="2800">
                <a:solidFill>
                  <a:schemeClr val="tx1"/>
                </a:solidFill>
                <a:latin typeface="Arial" pitchFamily="34" charset="0"/>
              </a:defRPr>
            </a:lvl9pPr>
          </a:lstStyle>
          <a:p>
            <a:fld id="{397C3CBC-1532-4E13-A456-E94BFE09AF9E}" type="slidenum">
              <a:rPr lang="en-GB" sz="1200">
                <a:solidFill>
                  <a:srgbClr val="111166"/>
                </a:solidFill>
              </a:rPr>
              <a:pPr/>
              <a:t>90</a:t>
            </a:fld>
            <a:endParaRPr lang="en-GB" sz="1200">
              <a:solidFill>
                <a:srgbClr val="111166"/>
              </a:solidFill>
            </a:endParaRPr>
          </a:p>
        </p:txBody>
      </p:sp>
      <p:sp>
        <p:nvSpPr>
          <p:cNvPr id="57349" name="Rectangle 3"/>
          <p:cNvSpPr>
            <a:spLocks noChangeArrowheads="1"/>
          </p:cNvSpPr>
          <p:nvPr/>
        </p:nvSpPr>
        <p:spPr bwMode="auto">
          <a:xfrm>
            <a:off x="1143000" y="122238"/>
            <a:ext cx="5949950" cy="73501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pPr>
              <a:lnSpc>
                <a:spcPct val="96000"/>
              </a:lnSpc>
            </a:pPr>
            <a:r>
              <a:rPr lang="nl-NL" i="1">
                <a:solidFill>
                  <a:srgbClr val="111166"/>
                </a:solidFill>
                <a:latin typeface="Times" charset="0"/>
              </a:rPr>
              <a:t> Literatuur</a:t>
            </a:r>
          </a:p>
        </p:txBody>
      </p:sp>
      <p:sp>
        <p:nvSpPr>
          <p:cNvPr id="57350" name="Rectangle 3"/>
          <p:cNvSpPr txBox="1">
            <a:spLocks noChangeArrowheads="1"/>
          </p:cNvSpPr>
          <p:nvPr/>
        </p:nvSpPr>
        <p:spPr bwMode="auto">
          <a:xfrm>
            <a:off x="250825" y="1052514"/>
            <a:ext cx="8713788"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lstStyle>
            <a:lvl1pPr marL="342900" indent="-342900" eaLnBrk="0" hangingPunct="0">
              <a:defRPr sz="2800">
                <a:solidFill>
                  <a:schemeClr val="tx1"/>
                </a:solidFill>
                <a:latin typeface="Arial" pitchFamily="34" charset="0"/>
              </a:defRPr>
            </a:lvl1pPr>
            <a:lvl2pPr marL="742950" indent="-285750" eaLnBrk="0" hangingPunct="0">
              <a:defRPr sz="2800">
                <a:solidFill>
                  <a:schemeClr val="tx1"/>
                </a:solidFill>
                <a:latin typeface="Arial" pitchFamily="34" charset="0"/>
              </a:defRPr>
            </a:lvl2pPr>
            <a:lvl3pPr marL="1143000" indent="-228600" eaLnBrk="0" hangingPunct="0">
              <a:defRPr sz="2800">
                <a:solidFill>
                  <a:schemeClr val="tx1"/>
                </a:solidFill>
                <a:latin typeface="Arial" pitchFamily="34" charset="0"/>
              </a:defRPr>
            </a:lvl3pPr>
            <a:lvl4pPr marL="1600200" indent="-228600" eaLnBrk="0" hangingPunct="0">
              <a:defRPr sz="2800">
                <a:solidFill>
                  <a:schemeClr val="tx1"/>
                </a:solidFill>
                <a:latin typeface="Arial" pitchFamily="34" charset="0"/>
              </a:defRPr>
            </a:lvl4pPr>
            <a:lvl5pPr marL="2057400" indent="-228600" eaLnBrk="0" hangingPunct="0">
              <a:defRPr sz="2800">
                <a:solidFill>
                  <a:schemeClr val="tx1"/>
                </a:solidFill>
                <a:latin typeface="Arial" pitchFamily="34" charset="0"/>
              </a:defRPr>
            </a:lvl5pPr>
            <a:lvl6pPr marL="2514600" indent="-228600" eaLnBrk="0" fontAlgn="base" hangingPunct="0">
              <a:lnSpc>
                <a:spcPct val="120000"/>
              </a:lnSpc>
              <a:spcBef>
                <a:spcPct val="20000"/>
              </a:spcBef>
              <a:spcAft>
                <a:spcPct val="0"/>
              </a:spcAft>
              <a:defRPr sz="2800">
                <a:solidFill>
                  <a:schemeClr val="tx1"/>
                </a:solidFill>
                <a:latin typeface="Arial" pitchFamily="34" charset="0"/>
              </a:defRPr>
            </a:lvl6pPr>
            <a:lvl7pPr marL="2971800" indent="-228600" eaLnBrk="0" fontAlgn="base" hangingPunct="0">
              <a:lnSpc>
                <a:spcPct val="120000"/>
              </a:lnSpc>
              <a:spcBef>
                <a:spcPct val="20000"/>
              </a:spcBef>
              <a:spcAft>
                <a:spcPct val="0"/>
              </a:spcAft>
              <a:defRPr sz="2800">
                <a:solidFill>
                  <a:schemeClr val="tx1"/>
                </a:solidFill>
                <a:latin typeface="Arial" pitchFamily="34" charset="0"/>
              </a:defRPr>
            </a:lvl7pPr>
            <a:lvl8pPr marL="3429000" indent="-228600" eaLnBrk="0" fontAlgn="base" hangingPunct="0">
              <a:lnSpc>
                <a:spcPct val="120000"/>
              </a:lnSpc>
              <a:spcBef>
                <a:spcPct val="20000"/>
              </a:spcBef>
              <a:spcAft>
                <a:spcPct val="0"/>
              </a:spcAft>
              <a:defRPr sz="2800">
                <a:solidFill>
                  <a:schemeClr val="tx1"/>
                </a:solidFill>
                <a:latin typeface="Arial" pitchFamily="34" charset="0"/>
              </a:defRPr>
            </a:lvl8pPr>
            <a:lvl9pPr marL="3886200" indent="-228600" eaLnBrk="0" fontAlgn="base" hangingPunct="0">
              <a:lnSpc>
                <a:spcPct val="120000"/>
              </a:lnSpc>
              <a:spcBef>
                <a:spcPct val="20000"/>
              </a:spcBef>
              <a:spcAft>
                <a:spcPct val="0"/>
              </a:spcAft>
              <a:defRPr sz="2800">
                <a:solidFill>
                  <a:schemeClr val="tx1"/>
                </a:solidFill>
                <a:latin typeface="Arial" pitchFamily="34" charset="0"/>
              </a:defRPr>
            </a:lvl9pPr>
          </a:lstStyle>
          <a:p>
            <a:pPr eaLnBrk="1" hangingPunct="1">
              <a:lnSpc>
                <a:spcPct val="120000"/>
              </a:lnSpc>
              <a:spcBef>
                <a:spcPct val="20000"/>
              </a:spcBef>
            </a:pPr>
            <a:r>
              <a:rPr lang="en-US" sz="1200">
                <a:solidFill>
                  <a:srgbClr val="FFFFFF"/>
                </a:solidFill>
                <a:latin typeface="Arial Narrow" pitchFamily="34" charset="0"/>
                <a:sym typeface="Symbol" pitchFamily="18" charset="2"/>
              </a:rPr>
              <a:t>Ouwerkerk J, Boers-Doets CB, Best practices in the management of toxicities related to anti-EGFR agents for metastatic colorectal cancer, Eur J Oncol Nurs. 2010 (4):337-49</a:t>
            </a:r>
          </a:p>
          <a:p>
            <a:pPr eaLnBrk="1" hangingPunct="1">
              <a:lnSpc>
                <a:spcPct val="120000"/>
              </a:lnSpc>
              <a:spcBef>
                <a:spcPct val="20000"/>
              </a:spcBef>
            </a:pPr>
            <a:r>
              <a:rPr lang="en-US" sz="1200">
                <a:solidFill>
                  <a:srgbClr val="FFFFFF"/>
                </a:solidFill>
                <a:latin typeface="Arial Narrow" pitchFamily="34" charset="0"/>
                <a:sym typeface="Symbol" pitchFamily="18" charset="2"/>
              </a:rPr>
              <a:t>Boers-Doets CB, Ouwerkerk J, Schrama NAWP, Galimont AFS, Management skin-, hair-, nail-, and eye reactions targeted therapy: comprehensive – not complex [Management huid-, haar- nagel- en oogreacties targeted therapie: veelomvattend - maar niet complex], Oncologica 2010;2: 21-24 </a:t>
            </a:r>
          </a:p>
          <a:p>
            <a:pPr eaLnBrk="1" hangingPunct="1">
              <a:lnSpc>
                <a:spcPct val="120000"/>
              </a:lnSpc>
              <a:spcBef>
                <a:spcPct val="20000"/>
              </a:spcBef>
            </a:pPr>
            <a:r>
              <a:rPr lang="en-US" sz="1200">
                <a:solidFill>
                  <a:srgbClr val="FFFFFF"/>
                </a:solidFill>
                <a:latin typeface="Arial Narrow" pitchFamily="34" charset="0"/>
                <a:sym typeface="Symbol" pitchFamily="18" charset="2"/>
              </a:rPr>
              <a:t>Balagula Y, Garbe C, Myskowski P, Hauschild A, Rapoport BL, Boers-Doets CB, Lacouture ME, Clinical Presentation and Management of Dermatologic Toxicities of Epidermal Growth Factor Inhibitors: Int J Dermatol. 2011 Feb;50(2):129-46.</a:t>
            </a:r>
          </a:p>
          <a:p>
            <a:pPr eaLnBrk="1" hangingPunct="1">
              <a:lnSpc>
                <a:spcPct val="120000"/>
              </a:lnSpc>
              <a:spcBef>
                <a:spcPct val="20000"/>
              </a:spcBef>
            </a:pPr>
            <a:r>
              <a:rPr lang="en-US" sz="1200">
                <a:solidFill>
                  <a:srgbClr val="FFFFFF"/>
                </a:solidFill>
                <a:latin typeface="Arial Narrow" pitchFamily="34" charset="0"/>
                <a:sym typeface="Symbol" pitchFamily="18" charset="2"/>
              </a:rPr>
              <a:t>Edmonds K, Hull D, Spencer-Shaw A, Koldenhof J Chrysou M, Boers-Doets C, Molassiotis A: Strategies for assessing and managing the adverse events of sorafenib and other targeted therapies in the treatment of renal cell and hepatocellular carcinoma: Recommendations from a European task group, YEJON, article in press</a:t>
            </a:r>
          </a:p>
          <a:p>
            <a:pPr eaLnBrk="1" hangingPunct="1">
              <a:lnSpc>
                <a:spcPct val="120000"/>
              </a:lnSpc>
              <a:spcBef>
                <a:spcPct val="20000"/>
              </a:spcBef>
            </a:pPr>
            <a:r>
              <a:rPr lang="en-US" sz="1200">
                <a:solidFill>
                  <a:srgbClr val="FFFFFF"/>
                </a:solidFill>
                <a:latin typeface="Arial Narrow" pitchFamily="34" charset="0"/>
                <a:sym typeface="Symbol" pitchFamily="18" charset="2"/>
              </a:rPr>
              <a:t>Lacouture ME, Maitland ML, Segaert S, et al.: A proposed EGFR inhibitor dermatologic adverse event-specific grading scale from the MASCC skin toxicity study group. Support Care Cancer, 2010</a:t>
            </a:r>
            <a:r>
              <a:rPr lang="nl-NL" sz="1200">
                <a:solidFill>
                  <a:srgbClr val="FFFFFF"/>
                </a:solidFill>
                <a:latin typeface="Arial Narrow" pitchFamily="34" charset="0"/>
                <a:sym typeface="Symbol" pitchFamily="18" charset="2"/>
              </a:rPr>
              <a:t> </a:t>
            </a:r>
            <a:endParaRPr lang="en-US" sz="1200">
              <a:solidFill>
                <a:srgbClr val="FFFFFF"/>
              </a:solidFill>
              <a:latin typeface="Arial Narrow" pitchFamily="34" charset="0"/>
              <a:sym typeface="Symbol" pitchFamily="18" charset="2"/>
            </a:endParaRPr>
          </a:p>
          <a:p>
            <a:pPr eaLnBrk="1" hangingPunct="1">
              <a:lnSpc>
                <a:spcPct val="120000"/>
              </a:lnSpc>
              <a:spcBef>
                <a:spcPct val="20000"/>
              </a:spcBef>
            </a:pPr>
            <a:r>
              <a:rPr lang="en-US" sz="1200">
                <a:solidFill>
                  <a:srgbClr val="FFFFFF"/>
                </a:solidFill>
                <a:latin typeface="Arial Narrow" pitchFamily="34" charset="0"/>
                <a:sym typeface="Symbol" pitchFamily="18" charset="2"/>
              </a:rPr>
              <a:t>Wagner LI, Lacouture ME: Dermatologic toxicities associated with EGFR inhibitors: the clinical psychologist's perspective. Impact on health-related quality of life and implications for clinical management of psychological sequelae. Oncology (Williston Park) 21:34-36, 2007</a:t>
            </a:r>
            <a:r>
              <a:rPr lang="nl-NL" sz="1200">
                <a:solidFill>
                  <a:srgbClr val="FFFFFF"/>
                </a:solidFill>
                <a:sym typeface="Symbol" pitchFamily="18" charset="2"/>
              </a:rPr>
              <a:t> </a:t>
            </a:r>
            <a:endParaRPr lang="en-US" sz="1200">
              <a:solidFill>
                <a:srgbClr val="FFFFFF"/>
              </a:solidFill>
              <a:latin typeface="Arial Narrow" pitchFamily="34" charset="0"/>
              <a:sym typeface="Symbol" pitchFamily="18" charset="2"/>
            </a:endParaRPr>
          </a:p>
          <a:p>
            <a:pPr eaLnBrk="1" hangingPunct="1">
              <a:lnSpc>
                <a:spcPct val="120000"/>
              </a:lnSpc>
              <a:spcBef>
                <a:spcPct val="20000"/>
              </a:spcBef>
            </a:pPr>
            <a:r>
              <a:rPr lang="nl-NL" sz="1200">
                <a:solidFill>
                  <a:srgbClr val="FFFFFF"/>
                </a:solidFill>
                <a:latin typeface="Arial Narrow" pitchFamily="34" charset="0"/>
                <a:sym typeface="Symbol" pitchFamily="18" charset="2"/>
              </a:rPr>
              <a:t>Wu PA,  Balagula Y, Lacouture ME, Anadkat MJ. Prophylaxis and treatment of dermatologic adverse events from epidermal growth factor receptor inhibitors,  Curr Opin Oncol, DOI:10.1097/CCO.0b013e3283474063</a:t>
            </a:r>
          </a:p>
          <a:p>
            <a:pPr eaLnBrk="1" hangingPunct="1">
              <a:lnSpc>
                <a:spcPct val="120000"/>
              </a:lnSpc>
              <a:spcBef>
                <a:spcPct val="20000"/>
              </a:spcBef>
            </a:pPr>
            <a:r>
              <a:rPr lang="en-US" sz="1200">
                <a:solidFill>
                  <a:srgbClr val="FFFFFF"/>
                </a:solidFill>
                <a:latin typeface="Arial Narrow" pitchFamily="34" charset="0"/>
                <a:sym typeface="Symbol" pitchFamily="18" charset="2"/>
              </a:rPr>
              <a:t>Eilers RE, Jr., Gandhi M, Patel JD, et al.: Dermatologic infections in cancer patients treated with epidermal growth factor receptor inhibitor therapy. J Natl Cancer Inst 102:47-53, 2010</a:t>
            </a:r>
            <a:r>
              <a:rPr lang="nl-NL" sz="1200">
                <a:solidFill>
                  <a:srgbClr val="FFFFFF"/>
                </a:solidFill>
                <a:latin typeface="Arial Narrow" pitchFamily="34" charset="0"/>
                <a:sym typeface="Symbol" pitchFamily="18" charset="2"/>
              </a:rPr>
              <a:t> </a:t>
            </a:r>
          </a:p>
          <a:p>
            <a:pPr eaLnBrk="1" hangingPunct="1">
              <a:lnSpc>
                <a:spcPct val="120000"/>
              </a:lnSpc>
              <a:spcBef>
                <a:spcPct val="20000"/>
              </a:spcBef>
            </a:pPr>
            <a:r>
              <a:rPr lang="en-US" sz="1200">
                <a:solidFill>
                  <a:srgbClr val="FFFFFF"/>
                </a:solidFill>
                <a:latin typeface="Arial Narrow" pitchFamily="34" charset="0"/>
                <a:sym typeface="Symbol" pitchFamily="18" charset="2"/>
              </a:rPr>
              <a:t>Joshi SS, Ortiz S, Witherspoon JN, et al.: Effects of epidermal growth factor receptor inhibitor-induced dermatologic toxicities on quality of life. Cancer, 2010</a:t>
            </a:r>
            <a:r>
              <a:rPr lang="nl-NL" sz="1200">
                <a:solidFill>
                  <a:srgbClr val="FFFFFF"/>
                </a:solidFill>
                <a:latin typeface="Arial Narrow" pitchFamily="34" charset="0"/>
                <a:sym typeface="Symbol" pitchFamily="18" charset="2"/>
              </a:rPr>
              <a:t> </a:t>
            </a:r>
          </a:p>
          <a:p>
            <a:pPr eaLnBrk="1" hangingPunct="1">
              <a:lnSpc>
                <a:spcPct val="120000"/>
              </a:lnSpc>
              <a:spcBef>
                <a:spcPct val="20000"/>
              </a:spcBef>
            </a:pPr>
            <a:r>
              <a:rPr lang="en-US" sz="1200">
                <a:solidFill>
                  <a:srgbClr val="FFFFFF"/>
                </a:solidFill>
                <a:latin typeface="Arial Narrow" pitchFamily="34" charset="0"/>
                <a:sym typeface="Symbol" pitchFamily="18" charset="2"/>
              </a:rPr>
              <a:t>Lacouture ME, Mitchell EP, Piperdi B, et al.: Skin Toxicity Evaluation Protocol With Panitumumab (STEPP), a Phase II, Open-Label, Randomized Trial Evaluating the Impact of a Pre-Emptive Skin Treatment Regimen on Skin Toxicities and Quality of Life in Patients With Metastatic Colorectal Cancer. J Clin Oncol, 2010</a:t>
            </a:r>
            <a:r>
              <a:rPr lang="nl-NL" sz="1200">
                <a:solidFill>
                  <a:srgbClr val="FFFFFF"/>
                </a:solidFill>
                <a:latin typeface="Arial Narrow" pitchFamily="34" charset="0"/>
                <a:sym typeface="Symbol" pitchFamily="18" charset="2"/>
              </a:rPr>
              <a:t> </a:t>
            </a:r>
          </a:p>
          <a:p>
            <a:pPr eaLnBrk="1" hangingPunct="1">
              <a:lnSpc>
                <a:spcPct val="120000"/>
              </a:lnSpc>
              <a:spcBef>
                <a:spcPct val="20000"/>
              </a:spcBef>
            </a:pPr>
            <a:r>
              <a:rPr lang="nl-NL" sz="1200">
                <a:solidFill>
                  <a:srgbClr val="FFFFFF"/>
                </a:solidFill>
                <a:latin typeface="Arial Narrow" pitchFamily="34" charset="0"/>
                <a:sym typeface="Symbol" pitchFamily="18" charset="2"/>
              </a:rPr>
              <a:t>Potter-Pilotte A, Hohos MB, Polson KMO, Huftalen TM, Treister N: Managing Stomatitis in Patients With mTOR Inhibitors. CJON, 2011, 15(5): E83-E98</a:t>
            </a:r>
          </a:p>
        </p:txBody>
      </p:sp>
    </p:spTree>
    <p:extLst>
      <p:ext uri="{BB962C8B-B14F-4D97-AF65-F5344CB8AC3E}">
        <p14:creationId xmlns:p14="http://schemas.microsoft.com/office/powerpoint/2010/main" val="2387731155"/>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B2E4FD"/>
      </a:dk1>
      <a:lt1>
        <a:srgbClr val="FFFFFF"/>
      </a:lt1>
      <a:dk2>
        <a:srgbClr val="111166"/>
      </a:dk2>
      <a:lt2>
        <a:srgbClr val="111166"/>
      </a:lt2>
      <a:accent1>
        <a:srgbClr val="119DF9"/>
      </a:accent1>
      <a:accent2>
        <a:srgbClr val="117FE4"/>
      </a:accent2>
      <a:accent3>
        <a:srgbClr val="AAAAB8"/>
      </a:accent3>
      <a:accent4>
        <a:srgbClr val="DADADA"/>
      </a:accent4>
      <a:accent5>
        <a:srgbClr val="AACCFB"/>
      </a:accent5>
      <a:accent6>
        <a:srgbClr val="0E72CF"/>
      </a:accent6>
      <a:hlink>
        <a:srgbClr val="1161C6"/>
      </a:hlink>
      <a:folHlink>
        <a:srgbClr val="114DB3"/>
      </a:folHlink>
    </a:clrScheme>
    <a:fontScheme name="Default Design">
      <a:majorFont>
        <a:latin typeface="Times"/>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290513" marR="0" indent="-290513" algn="l" defTabSz="171450" rtl="0" eaLnBrk="1" fontAlgn="base" latinLnBrk="0" hangingPunct="1">
          <a:lnSpc>
            <a:spcPct val="120000"/>
          </a:lnSpc>
          <a:spcBef>
            <a:spcPct val="20000"/>
          </a:spcBef>
          <a:spcAft>
            <a:spcPct val="0"/>
          </a:spcAft>
          <a:buClrTx/>
          <a:buSzTx/>
          <a:buFontTx/>
          <a:buNone/>
          <a:tabLst/>
          <a:defRPr kumimoji="0" lang="en-GB" sz="2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290513" marR="0" indent="-290513" algn="l" defTabSz="171450" rtl="0" eaLnBrk="1" fontAlgn="base" latinLnBrk="0" hangingPunct="1">
          <a:lnSpc>
            <a:spcPct val="120000"/>
          </a:lnSpc>
          <a:spcBef>
            <a:spcPct val="20000"/>
          </a:spcBef>
          <a:spcAft>
            <a:spcPct val="0"/>
          </a:spcAft>
          <a:buClrTx/>
          <a:buSzTx/>
          <a:buFontTx/>
          <a:buNone/>
          <a:tabLst/>
          <a:defRPr kumimoji="0" lang="en-GB" sz="2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B2E4FD"/>
        </a:dk1>
        <a:lt1>
          <a:srgbClr val="FFFFFF"/>
        </a:lt1>
        <a:dk2>
          <a:srgbClr val="111166"/>
        </a:dk2>
        <a:lt2>
          <a:srgbClr val="111166"/>
        </a:lt2>
        <a:accent1>
          <a:srgbClr val="119DF9"/>
        </a:accent1>
        <a:accent2>
          <a:srgbClr val="117FE4"/>
        </a:accent2>
        <a:accent3>
          <a:srgbClr val="AAAAB8"/>
        </a:accent3>
        <a:accent4>
          <a:srgbClr val="DADADA"/>
        </a:accent4>
        <a:accent5>
          <a:srgbClr val="AACCFB"/>
        </a:accent5>
        <a:accent6>
          <a:srgbClr val="0E72CF"/>
        </a:accent6>
        <a:hlink>
          <a:srgbClr val="1161C6"/>
        </a:hlink>
        <a:folHlink>
          <a:srgbClr val="114DB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7298</TotalTime>
  <Words>7350</Words>
  <Application>Microsoft Office PowerPoint</Application>
  <PresentationFormat>Diavoorstelling (4:3)</PresentationFormat>
  <Paragraphs>1342</Paragraphs>
  <Slides>90</Slides>
  <Notes>72</Notes>
  <HiddenSlides>0</HiddenSlides>
  <MMClips>0</MMClips>
  <ScaleCrop>false</ScaleCrop>
  <HeadingPairs>
    <vt:vector size="6" baseType="variant">
      <vt:variant>
        <vt:lpstr>Thema</vt:lpstr>
      </vt:variant>
      <vt:variant>
        <vt:i4>1</vt:i4>
      </vt:variant>
      <vt:variant>
        <vt:lpstr>Ingesloten OLE-bronprogramma's</vt:lpstr>
      </vt:variant>
      <vt:variant>
        <vt:i4>2</vt:i4>
      </vt:variant>
      <vt:variant>
        <vt:lpstr>Diatitels</vt:lpstr>
      </vt:variant>
      <vt:variant>
        <vt:i4>90</vt:i4>
      </vt:variant>
    </vt:vector>
  </HeadingPairs>
  <TitlesOfParts>
    <vt:vector size="93" baseType="lpstr">
      <vt:lpstr>Default Design</vt:lpstr>
      <vt:lpstr>Picture</vt:lpstr>
      <vt:lpstr>Photo Editor-foto</vt:lpstr>
      <vt:lpstr>Management van targeted therapie geassocieerde mucocutane reacties  drs. Christine Boers-Doets  Promovendus Klinische Oncologie, LUMC  Bijscholing Target Therapie, ASZ, Dordrecht, 16 mei 2013  C.B.Boers-Doets@lumc.nl</vt:lpstr>
      <vt:lpstr>PowerPoint-presentatie</vt:lpstr>
      <vt:lpstr>PowerPoint-presentatie</vt:lpstr>
      <vt:lpstr>Het probleem met targeted therapy</vt:lpstr>
      <vt:lpstr>Bijwerkingen – zijn niet wat ze lijken - let op!</vt:lpstr>
      <vt:lpstr>Beïnvloedende factoren behandelplan</vt:lpstr>
      <vt:lpstr>Voorbeelden bestaande co-morbiditeiten</vt:lpstr>
      <vt:lpstr>Voorbeelden te verwachten mcAEs</vt:lpstr>
      <vt:lpstr>Overige bijwerkingen</vt:lpstr>
      <vt:lpstr>PowerPoint-presentatie</vt:lpstr>
      <vt:lpstr>Elk polibezoek</vt:lpstr>
      <vt:lpstr>Casus 1  Meneer, 64, mRCC, op sunitinib  </vt:lpstr>
      <vt:lpstr>PowerPoint-presentatie</vt:lpstr>
      <vt:lpstr>PowerPoint-presentatie</vt:lpstr>
      <vt:lpstr>PowerPoint-presentatie</vt:lpstr>
      <vt:lpstr>PowerPoint-presentatie</vt:lpstr>
      <vt:lpstr>PowerPoint-presentatie</vt:lpstr>
      <vt:lpstr>Stomatitis </vt:lpstr>
      <vt:lpstr>PowerPoint-presentatie</vt:lpstr>
      <vt:lpstr>PowerPoint-presentatie</vt:lpstr>
      <vt:lpstr>PowerPoint-presentatie</vt:lpstr>
      <vt:lpstr>PowerPoint-presentatie</vt:lpstr>
      <vt:lpstr>PowerPoint-presentatie</vt:lpstr>
      <vt:lpstr>PowerPoint-presentatie</vt:lpstr>
      <vt:lpstr>PowerPoint-presentatie</vt:lpstr>
      <vt:lpstr>Gemodificeerde VHNSS 2.0</vt:lpstr>
      <vt:lpstr>Voorbeeld: problemen met slikken &amp; pijn</vt:lpstr>
      <vt:lpstr>PowerPoint-presentatie</vt:lpstr>
      <vt:lpstr>PowerPoint-presentatie</vt:lpstr>
      <vt:lpstr>PowerPoint-presentatie</vt:lpstr>
      <vt:lpstr>Diarree </vt:lpstr>
      <vt:lpstr>PowerPoint-presentatie</vt:lpstr>
      <vt:lpstr>Diarree: meetinstrument</vt:lpstr>
      <vt:lpstr>PowerPoint-presentatie</vt:lpstr>
      <vt:lpstr>Diarree: management - loperamide schema</vt:lpstr>
      <vt:lpstr>HFSR </vt:lpstr>
      <vt:lpstr>PowerPoint-presentatie</vt:lpstr>
      <vt:lpstr>PowerPoint-presentatie</vt:lpstr>
      <vt:lpstr>PowerPoint-presentatie</vt:lpstr>
      <vt:lpstr>PowerPoint-presentatie</vt:lpstr>
      <vt:lpstr>Voetzolen: HFSR versus HFS</vt:lpstr>
      <vt:lpstr>PowerPoint-presentatie</vt:lpstr>
      <vt:lpstr>PowerPoint-presentatie</vt:lpstr>
      <vt:lpstr>PowerPoint-presentatie</vt:lpstr>
      <vt:lpstr> Caphosol® in Oral Mucositis due to   Targeted Therapy (COMTT) </vt:lpstr>
      <vt:lpstr>Casus 2  Meneer, 54, mCRC op panitumumab</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Rash (maculopapulair - papulopuatulair)</vt:lpstr>
      <vt:lpstr>PowerPoint-presentatie</vt:lpstr>
      <vt:lpstr>PowerPoint-presentatie</vt:lpstr>
      <vt:lpstr>PowerPoint-presentatie</vt:lpstr>
      <vt:lpstr>Maculo-pustulaire &amp; papulo-pustulaire rash</vt:lpstr>
      <vt:lpstr>Infecties </vt:lpstr>
      <vt:lpstr>PowerPoint-presentatie</vt:lpstr>
      <vt:lpstr>PowerPoint-presentatie</vt:lpstr>
      <vt:lpstr>PowerPoint-presentatie</vt:lpstr>
      <vt:lpstr>Gezondheidsgerelateerde kwaliteit van leven </vt:lpstr>
      <vt:lpstr>GKvL meetinstrumenten: literatuurstudie</vt:lpstr>
      <vt:lpstr>De FACT-EGFRI-18</vt:lpstr>
      <vt:lpstr>PowerPoint-presentatie</vt:lpstr>
      <vt:lpstr>PowerPoint-presentatie</vt:lpstr>
      <vt:lpstr>Belangrijkste bevindingen van ons onderzoek </vt:lpstr>
      <vt:lpstr>Suggesties voor aanvullende vragen </vt:lpstr>
      <vt:lpstr>Fissuren (droge huid)</vt:lpstr>
      <vt:lpstr>PowerPoint-presentatie</vt:lpstr>
      <vt:lpstr>Blefaritis &amp; Meibomitis (ooglidafwijkingen)</vt:lpstr>
      <vt:lpstr> </vt:lpstr>
      <vt:lpstr>Trichomegalie</vt:lpstr>
      <vt:lpstr>PowerPoint-presentatie</vt:lpstr>
      <vt:lpstr>Paronychia &amp; pyogeen granuloom (nagelriemontsteking &amp; wild weefsel)</vt:lpstr>
      <vt:lpstr>PowerPoint-presentatie</vt:lpstr>
      <vt:lpstr>PowerPoint-presentatie</vt:lpstr>
      <vt:lpstr>PowerPoint-presentatie</vt:lpstr>
      <vt:lpstr>PowerPoint-presentatie</vt:lpstr>
      <vt:lpstr>PowerPoint-presentatie</vt:lpstr>
      <vt:lpstr>PowerPoint-presentatie</vt:lpstr>
      <vt:lpstr> Bepanthen vs Cetomacrogol in EGFRI (BeCet) </vt:lpstr>
      <vt:lpstr>PowerPoint-presentatie</vt:lpstr>
      <vt:lpstr>Don’ts</vt:lpstr>
      <vt:lpstr>Do’s</vt:lpstr>
      <vt:lpstr>PowerPoint-presentatie</vt:lpstr>
    </vt:vector>
  </TitlesOfParts>
  <Company>LUMC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YourName</dc:creator>
  <cp:lastModifiedBy>Christine B. Boers-Doets</cp:lastModifiedBy>
  <cp:revision>362</cp:revision>
  <dcterms:created xsi:type="dcterms:W3CDTF">2004-01-22T14:47:02Z</dcterms:created>
  <dcterms:modified xsi:type="dcterms:W3CDTF">2013-05-16T15:32:11Z</dcterms:modified>
</cp:coreProperties>
</file>