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5" r:id="rId4"/>
    <p:sldId id="264" r:id="rId5"/>
    <p:sldId id="291" r:id="rId6"/>
    <p:sldId id="271" r:id="rId7"/>
    <p:sldId id="266" r:id="rId8"/>
    <p:sldId id="287" r:id="rId9"/>
    <p:sldId id="288" r:id="rId10"/>
    <p:sldId id="269" r:id="rId11"/>
    <p:sldId id="272" r:id="rId12"/>
    <p:sldId id="270" r:id="rId13"/>
    <p:sldId id="278" r:id="rId14"/>
    <p:sldId id="274" r:id="rId15"/>
    <p:sldId id="275" r:id="rId16"/>
    <p:sldId id="261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3" r:id="rId25"/>
    <p:sldId id="289" r:id="rId26"/>
    <p:sldId id="292" r:id="rId27"/>
    <p:sldId id="290" r:id="rId28"/>
    <p:sldId id="285" r:id="rId29"/>
    <p:sldId id="286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BDE"/>
    <a:srgbClr val="460078"/>
    <a:srgbClr val="000000"/>
    <a:srgbClr val="460064"/>
    <a:srgbClr val="46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02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Opvliegers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Draag luchtige kleding van natuurlijke materialen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endParaRPr lang="nl-NL" sz="1200" b="0" noProof="0" dirty="0"/>
        </a:p>
        <a:p>
          <a:r>
            <a:rPr lang="nl-NL" sz="1200" b="0" noProof="0" dirty="0">
              <a:latin typeface="Century Gothic" panose="020B0502020202020204" pitchFamily="34" charset="0"/>
            </a:rPr>
            <a:t>Vermijd eventueel cafeïne,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nicotine, koolzuur,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scherpe kruiden, suiker, alcohol, hete dranken, en vette voeding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Beweeg regelmatig </a:t>
          </a:r>
        </a:p>
        <a:p>
          <a:endParaRPr lang="nl-NL" sz="1200" b="0" noProof="0" dirty="0"/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Vermijd stress 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30EE9DC-887F-41D5-8347-3EF00E1FD29F}">
      <dgm:prSet phldrT="[Text]" custT="1"/>
      <dgm:spPr/>
      <dgm:t>
        <a:bodyPr/>
        <a:lstStyle/>
        <a:p>
          <a:endParaRPr lang="nl-NL"/>
        </a:p>
      </dgm:t>
    </dgm:pt>
    <dgm:pt modelId="{0FFE278B-4EEE-4BAE-8D31-40CD67A7827D}" type="parTrans" cxnId="{9F9FC7E0-8499-4BE4-ADC2-A0D96756155A}">
      <dgm:prSet/>
      <dgm:spPr/>
      <dgm:t>
        <a:bodyPr/>
        <a:lstStyle/>
        <a:p>
          <a:endParaRPr lang="nl-NL"/>
        </a:p>
      </dgm:t>
    </dgm:pt>
    <dgm:pt modelId="{6B566ADF-30E2-4ACE-94D0-8BD52F4C9D06}" type="sibTrans" cxnId="{9F9FC7E0-8499-4BE4-ADC2-A0D96756155A}">
      <dgm:prSet/>
      <dgm:spPr/>
      <dgm:t>
        <a:bodyPr/>
        <a:lstStyle/>
        <a:p>
          <a:endParaRPr lang="nl-NL"/>
        </a:p>
      </dgm:t>
    </dgm:pt>
    <dgm:pt modelId="{FBF62C28-04EE-458A-BD60-A744A74D718F}">
      <dgm:prSet phldrT="[Text]" custT="1"/>
      <dgm:spPr/>
      <dgm:t>
        <a:bodyPr/>
        <a:lstStyle/>
        <a:p>
          <a:endParaRPr lang="nl-NL"/>
        </a:p>
      </dgm:t>
    </dgm:pt>
    <dgm:pt modelId="{5D0FD897-D6C9-4639-BB14-9FC6EC1E681C}" type="parTrans" cxnId="{A3DBE97B-D27D-4148-AC38-2EA56CEF2D43}">
      <dgm:prSet/>
      <dgm:spPr/>
      <dgm:t>
        <a:bodyPr/>
        <a:lstStyle/>
        <a:p>
          <a:endParaRPr lang="nl-NL"/>
        </a:p>
      </dgm:t>
    </dgm:pt>
    <dgm:pt modelId="{8F52CE07-47CA-4B56-8161-AD7A0AA99C4D}" type="sibTrans" cxnId="{A3DBE97B-D27D-4148-AC38-2EA56CEF2D43}">
      <dgm:prSet/>
      <dgm:spPr/>
      <dgm:t>
        <a:bodyPr/>
        <a:lstStyle/>
        <a:p>
          <a:endParaRPr lang="nl-NL"/>
        </a:p>
      </dgm:t>
    </dgm:pt>
    <dgm:pt modelId="{E3EFAF94-A6B5-4777-917F-7A7AC89F2AE7}">
      <dgm:prSet phldrT="[Text]" custT="1"/>
      <dgm:spPr>
        <a:solidFill>
          <a:schemeClr val="accent5">
            <a:alpha val="50000"/>
          </a:schemeClr>
        </a:solidFill>
      </dgm:spPr>
      <dgm:t>
        <a:bodyPr/>
        <a:lstStyle/>
        <a:p>
          <a:pPr algn="ctr"/>
          <a:r>
            <a:rPr lang="nl-NL" sz="1200" b="0" noProof="0" dirty="0">
              <a:latin typeface="Century Gothic" panose="020B0502020202020204" pitchFamily="34" charset="0"/>
            </a:rPr>
            <a:t>Gebruik maximaal 3 sojaproducten per dag </a:t>
          </a:r>
        </a:p>
        <a:p>
          <a:pPr algn="ctr"/>
          <a:r>
            <a:rPr lang="nl-NL" sz="1200" b="0" noProof="0" dirty="0">
              <a:latin typeface="Century Gothic" panose="020B0502020202020204" pitchFamily="34" charset="0"/>
            </a:rPr>
            <a:t>(</a:t>
          </a:r>
          <a:r>
            <a:rPr lang="nl-NL" sz="1200" b="0" noProof="0" dirty="0" err="1">
              <a:latin typeface="Century Gothic" panose="020B0502020202020204" pitchFamily="34" charset="0"/>
            </a:rPr>
            <a:t>Fyto</a:t>
          </a:r>
          <a:r>
            <a:rPr lang="nl-NL" sz="1200" b="0" noProof="0" dirty="0">
              <a:latin typeface="Century Gothic" panose="020B0502020202020204" pitchFamily="34" charset="0"/>
            </a:rPr>
            <a:t>-oestrogenen)</a:t>
          </a:r>
        </a:p>
      </dgm:t>
    </dgm:pt>
    <dgm:pt modelId="{47CCCDFF-0665-4AB3-9C63-51802079BE7F}" type="sibTrans" cxnId="{9A5A7659-EE80-4D4D-9570-8B6B02C5F0ED}">
      <dgm:prSet/>
      <dgm:spPr/>
      <dgm:t>
        <a:bodyPr/>
        <a:lstStyle/>
        <a:p>
          <a:endParaRPr lang="nl-NL"/>
        </a:p>
      </dgm:t>
    </dgm:pt>
    <dgm:pt modelId="{6F471C0B-CE5C-452A-B706-F1668B37F22C}" type="parTrans" cxnId="{9A5A7659-EE80-4D4D-9570-8B6B02C5F0ED}">
      <dgm:prSet/>
      <dgm:spPr/>
      <dgm:t>
        <a:bodyPr/>
        <a:lstStyle/>
        <a:p>
          <a:endParaRPr lang="nl-NL"/>
        </a:p>
      </dgm:t>
    </dgm:pt>
    <dgm:pt modelId="{0F7E9994-4CB1-4ECE-B3DC-2053EBD3D0A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Kan zorgen voor een verstoorde nachtrust</a:t>
          </a:r>
        </a:p>
      </dgm:t>
    </dgm:pt>
    <dgm:pt modelId="{892FDAEE-4601-4677-9992-7249CBD3757A}" type="sibTrans" cxnId="{6700E6FF-D4B8-4F5A-BEB7-A30ECED7E9F1}">
      <dgm:prSet/>
      <dgm:spPr/>
      <dgm:t>
        <a:bodyPr/>
        <a:lstStyle/>
        <a:p>
          <a:endParaRPr lang="nl-NL"/>
        </a:p>
      </dgm:t>
    </dgm:pt>
    <dgm:pt modelId="{69EE8899-B8D4-464B-A3EB-EA1F93B01A7C}" type="parTrans" cxnId="{6700E6FF-D4B8-4F5A-BEB7-A30ECED7E9F1}">
      <dgm:prSet/>
      <dgm:spPr/>
      <dgm:t>
        <a:bodyPr/>
        <a:lstStyle/>
        <a:p>
          <a:endParaRPr lang="nl-NL"/>
        </a:p>
      </dgm:t>
    </dgm:pt>
    <dgm:pt modelId="{F27189DD-D60C-4088-82F1-4FB849015B21}">
      <dgm:prSet custT="1"/>
      <dgm:spPr/>
      <dgm:t>
        <a:bodyPr/>
        <a:lstStyle/>
        <a:p>
          <a:r>
            <a:rPr lang="nl-NL" sz="1200" dirty="0">
              <a:latin typeface="Century Gothic" panose="020B0502020202020204" pitchFamily="34" charset="0"/>
            </a:rPr>
            <a:t>Accupunctuur</a:t>
          </a:r>
        </a:p>
      </dgm:t>
    </dgm:pt>
    <dgm:pt modelId="{56AD2B7E-B152-41E5-90F8-6618C4845D61}" type="parTrans" cxnId="{4CDE74B5-6596-48B5-BF01-5522E3B455DA}">
      <dgm:prSet/>
      <dgm:spPr/>
      <dgm:t>
        <a:bodyPr/>
        <a:lstStyle/>
        <a:p>
          <a:endParaRPr lang="nl-NL"/>
        </a:p>
      </dgm:t>
    </dgm:pt>
    <dgm:pt modelId="{9DD9A60D-0ACF-4019-BA8A-B3394D7672DC}" type="sibTrans" cxnId="{4CDE74B5-6596-48B5-BF01-5522E3B455DA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8" custScaleX="108091" custScaleY="73102" custLinFactNeighborX="-3443" custLinFactNeighborY="-2972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8" custScaleX="239850" custScaleY="154587" custRadScaleRad="149477" custRadScaleInc="17701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8" custScaleX="202141" custScaleY="148877" custRadScaleRad="132036" custRadScaleInc="-18729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8" custScaleX="229670" custRadScaleRad="135425" custRadScaleInc="481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8" custScaleX="152028" custScaleY="90912" custRadScaleRad="129695" custRadScaleInc="2280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DDA3E-9265-47C4-824E-9E897C30692A}" type="pres">
      <dgm:prSet presAssocID="{0F7E9994-4CB1-4ECE-B3DC-2053EBD3D0A9}" presName="node" presStyleLbl="vennNode1" presStyleIdx="5" presStyleCnt="8" custScaleX="221649" custScaleY="136231" custRadScaleRad="119662" custRadScaleInc="573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56D560-5DBB-4383-9F11-5DA76B8DB2DE}" type="pres">
      <dgm:prSet presAssocID="{F27189DD-D60C-4088-82F1-4FB849015B21}" presName="node" presStyleLbl="vennNode1" presStyleIdx="6" presStyleCnt="8" custScaleX="156593" custScaleY="68521" custRadScaleRad="201491" custRadScaleInc="3062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6B6FB7-FCB3-4869-BB04-D040E9F9E174}" type="pres">
      <dgm:prSet presAssocID="{E3EFAF94-A6B5-4777-917F-7A7AC89F2AE7}" presName="node" presStyleLbl="vennNode1" presStyleIdx="7" presStyleCnt="8" custScaleX="202224" custScaleY="116223" custRadScaleRad="103092" custRadScaleInc="17190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3DBE97B-D27D-4148-AC38-2EA56CEF2D43}" srcId="{62584336-D0B1-4B0E-BA5C-55B2CED1D394}" destId="{FBF62C28-04EE-458A-BD60-A744A74D718F}" srcOrd="1" destOrd="0" parTransId="{5D0FD897-D6C9-4639-BB14-9FC6EC1E681C}" sibTransId="{8F52CE07-47CA-4B56-8161-AD7A0AA99C4D}"/>
    <dgm:cxn modelId="{6700E6FF-D4B8-4F5A-BEB7-A30ECED7E9F1}" srcId="{E1F87E0E-FF3E-47D3-BFF3-1936BDC1B9A7}" destId="{0F7E9994-4CB1-4ECE-B3DC-2053EBD3D0A9}" srcOrd="4" destOrd="0" parTransId="{69EE8899-B8D4-464B-A3EB-EA1F93B01A7C}" sibTransId="{892FDAEE-4601-4677-9992-7249CBD3757A}"/>
    <dgm:cxn modelId="{B4757405-AB5D-4478-92D9-21167283B8DA}" type="presOf" srcId="{F27189DD-D60C-4088-82F1-4FB849015B21}" destId="{2556D560-5DBB-4383-9F11-5DA76B8DB2DE}" srcOrd="0" destOrd="0" presId="urn:microsoft.com/office/officeart/2005/8/layout/radial3"/>
    <dgm:cxn modelId="{9F9FC7E0-8499-4BE4-ADC2-A0D96756155A}" srcId="{FBF62C28-04EE-458A-BD60-A744A74D718F}" destId="{130EE9DC-887F-41D5-8347-3EF00E1FD29F}" srcOrd="0" destOrd="0" parTransId="{0FFE278B-4EEE-4BAE-8D31-40CD67A7827D}" sibTransId="{6B566ADF-30E2-4ACE-94D0-8BD52F4C9D06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9A5A7659-EE80-4D4D-9570-8B6B02C5F0ED}" srcId="{E1F87E0E-FF3E-47D3-BFF3-1936BDC1B9A7}" destId="{E3EFAF94-A6B5-4777-917F-7A7AC89F2AE7}" srcOrd="6" destOrd="0" parTransId="{6F471C0B-CE5C-452A-B706-F1668B37F22C}" sibTransId="{47CCCDFF-0665-4AB3-9C63-51802079BE7F}"/>
    <dgm:cxn modelId="{4CDE74B5-6596-48B5-BF01-5522E3B455DA}" srcId="{E1F87E0E-FF3E-47D3-BFF3-1936BDC1B9A7}" destId="{F27189DD-D60C-4088-82F1-4FB849015B21}" srcOrd="5" destOrd="0" parTransId="{56AD2B7E-B152-41E5-90F8-6618C4845D61}" sibTransId="{9DD9A60D-0ACF-4019-BA8A-B3394D7672DC}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7C99B885-FC74-43B5-9A7D-29BC7017D1C6}" type="presOf" srcId="{E3EFAF94-A6B5-4777-917F-7A7AC89F2AE7}" destId="{B06B6FB7-FCB3-4869-BB04-D040E9F9E174}" srcOrd="0" destOrd="0" presId="urn:microsoft.com/office/officeart/2005/8/layout/radial3"/>
    <dgm:cxn modelId="{D9C554CF-7E38-4F93-8DFC-1F43FFC22AFC}" type="presOf" srcId="{0F7E9994-4CB1-4ECE-B3DC-2053EBD3D0A9}" destId="{85ADDA3E-9265-47C4-824E-9E897C30692A}" srcOrd="0" destOrd="0" presId="urn:microsoft.com/office/officeart/2005/8/layout/radial3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  <dgm:cxn modelId="{507F5649-4828-4DA2-96F5-985A62CE5534}" type="presParOf" srcId="{1C01A5B2-67EA-4686-B86C-CBFC598D5477}" destId="{85ADDA3E-9265-47C4-824E-9E897C30692A}" srcOrd="5" destOrd="0" presId="urn:microsoft.com/office/officeart/2005/8/layout/radial3"/>
    <dgm:cxn modelId="{C8D91CD7-BB2D-4E4B-866D-D5A490DADC5E}" type="presParOf" srcId="{1C01A5B2-67EA-4686-B86C-CBFC598D5477}" destId="{2556D560-5DBB-4383-9F11-5DA76B8DB2DE}" srcOrd="6" destOrd="0" presId="urn:microsoft.com/office/officeart/2005/8/layout/radial3"/>
    <dgm:cxn modelId="{E6A81E1C-3DD3-4331-9910-15D9B2380231}" type="presParOf" srcId="{1C01A5B2-67EA-4686-B86C-CBFC598D5477}" destId="{B06B6FB7-FCB3-4869-BB04-D040E9F9E17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Impact diagnose kanker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Schuldgevoel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Zoeken naar evenwicht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Bijstellen van toekomstplannen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41823A3-9734-49BB-9C2F-F9CAE066D748}">
      <dgm:prSet custT="1"/>
      <dgm:spPr/>
      <dgm:t>
        <a:bodyPr/>
        <a:lstStyle/>
        <a:p>
          <a:r>
            <a:rPr lang="nl-NL" sz="1200" b="0" dirty="0">
              <a:latin typeface="Century Gothic" panose="020B0502020202020204" pitchFamily="34" charset="0"/>
            </a:rPr>
            <a:t>Verschuiving van rollen</a:t>
          </a:r>
        </a:p>
      </dgm:t>
    </dgm:pt>
    <dgm:pt modelId="{FA9454DC-50E3-43C1-8146-A03B16856E77}" type="parTrans" cxnId="{43EC48EA-1035-4BFC-B076-9392EBCE1A4E}">
      <dgm:prSet/>
      <dgm:spPr/>
      <dgm:t>
        <a:bodyPr/>
        <a:lstStyle/>
        <a:p>
          <a:endParaRPr lang="nl-NL"/>
        </a:p>
      </dgm:t>
    </dgm:pt>
    <dgm:pt modelId="{8DA9BC03-A166-4F38-BFEA-3551DBA0B8C1}" type="sibTrans" cxnId="{43EC48EA-1035-4BFC-B076-9392EBCE1A4E}">
      <dgm:prSet/>
      <dgm:spPr/>
      <dgm:t>
        <a:bodyPr/>
        <a:lstStyle/>
        <a:p>
          <a:endParaRPr lang="nl-NL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Relatie</a:t>
          </a:r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LinFactNeighborX="8408" custLinFactNeighborY="-2434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94338" custScaleY="127514" custRadScaleRad="110666" custRadScaleInc="-4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3726" custRadScaleRad="143315" custRadScaleInc="-2210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85505" custRadScaleRad="153199" custRadScaleInc="-7949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BDD496-8D98-4946-AB00-253E513D4923}" type="pres">
      <dgm:prSet presAssocID="{141823A3-9734-49BB-9C2F-F9CAE066D748}" presName="node" presStyleLbl="vennNode1" presStyleIdx="4" presStyleCnt="6" custScaleX="149825" custRadScaleRad="92740" custRadScaleInc="74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72710" custRadScaleRad="113984" custRadScaleInc="-3414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E8569483-B1B8-48E9-B07D-EFC8285FA863}" type="presOf" srcId="{141823A3-9734-49BB-9C2F-F9CAE066D748}" destId="{ACBDD496-8D98-4946-AB00-253E513D4923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2E19EB0-7D23-441D-8EE0-DAF03E790690}" type="presOf" srcId="{D6369594-53CA-4743-BFF7-C2D904DA742C}" destId="{3255F1BD-E04A-41BF-B64D-B06E6D0468D8}" srcOrd="0" destOrd="0" presId="urn:microsoft.com/office/officeart/2005/8/layout/radial3"/>
    <dgm:cxn modelId="{43EC48EA-1035-4BFC-B076-9392EBCE1A4E}" srcId="{E1F87E0E-FF3E-47D3-BFF3-1936BDC1B9A7}" destId="{141823A3-9734-49BB-9C2F-F9CAE066D748}" srcOrd="3" destOrd="0" parTransId="{FA9454DC-50E3-43C1-8146-A03B16856E77}" sibTransId="{8DA9BC03-A166-4F38-BFEA-3551DBA0B8C1}"/>
    <dgm:cxn modelId="{8763A1DE-185D-4B9E-A0D4-82722C163F38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7322ACC0-F22B-44F5-992C-C293E2D941B9}" type="presOf" srcId="{BC2DF43D-A878-4B6A-B15F-7FFBED6EC842}" destId="{E0DEE663-04E6-49D6-A3C7-F8FB5F8BE33B}" srcOrd="0" destOrd="0" presId="urn:microsoft.com/office/officeart/2005/8/layout/radial3"/>
    <dgm:cxn modelId="{C67BF5B5-6E5A-42E2-855B-353F75CB4439}" type="presOf" srcId="{B626C495-F3A7-4ADE-A0FE-4E7983E98359}" destId="{BCC6AE36-1AA5-4143-A95B-3979139E867E}" srcOrd="0" destOrd="0" presId="urn:microsoft.com/office/officeart/2005/8/layout/radial3"/>
    <dgm:cxn modelId="{55FD171B-2DEC-48E7-ADF4-D3FFA0BB0029}" type="presOf" srcId="{62584336-D0B1-4B0E-BA5C-55B2CED1D394}" destId="{175F1DAC-7B7E-4D09-8DB8-99368C0C72D4}" srcOrd="0" destOrd="0" presId="urn:microsoft.com/office/officeart/2005/8/layout/radial3"/>
    <dgm:cxn modelId="{A552BF3F-BEF7-4FEA-A360-505D222DC98D}" type="presOf" srcId="{E1F87E0E-FF3E-47D3-BFF3-1936BDC1B9A7}" destId="{D4E6F5B5-CA2C-475F-A4B6-5AB59CD1A7CA}" srcOrd="0" destOrd="0" presId="urn:microsoft.com/office/officeart/2005/8/layout/radial3"/>
    <dgm:cxn modelId="{85FB8A0C-E15E-4FA7-92B0-76070A451ADF}" type="presParOf" srcId="{175F1DAC-7B7E-4D09-8DB8-99368C0C72D4}" destId="{1C01A5B2-67EA-4686-B86C-CBFC598D5477}" srcOrd="0" destOrd="0" presId="urn:microsoft.com/office/officeart/2005/8/layout/radial3"/>
    <dgm:cxn modelId="{79D1F5A7-D6F3-4F26-84B5-6DD566BBE68B}" type="presParOf" srcId="{1C01A5B2-67EA-4686-B86C-CBFC598D5477}" destId="{D4E6F5B5-CA2C-475F-A4B6-5AB59CD1A7CA}" srcOrd="0" destOrd="0" presId="urn:microsoft.com/office/officeart/2005/8/layout/radial3"/>
    <dgm:cxn modelId="{8DDEDF26-56B8-4170-9E97-2B892579B034}" type="presParOf" srcId="{1C01A5B2-67EA-4686-B86C-CBFC598D5477}" destId="{E7BFA9EE-B858-4016-80BA-575963560F75}" srcOrd="1" destOrd="0" presId="urn:microsoft.com/office/officeart/2005/8/layout/radial3"/>
    <dgm:cxn modelId="{79F24FD8-E8CA-4B19-83D7-CADC3227DFB9}" type="presParOf" srcId="{1C01A5B2-67EA-4686-B86C-CBFC598D5477}" destId="{3255F1BD-E04A-41BF-B64D-B06E6D0468D8}" srcOrd="2" destOrd="0" presId="urn:microsoft.com/office/officeart/2005/8/layout/radial3"/>
    <dgm:cxn modelId="{008949A9-A068-4A72-9A33-9C4F261AD8D7}" type="presParOf" srcId="{1C01A5B2-67EA-4686-B86C-CBFC598D5477}" destId="{BCC6AE36-1AA5-4143-A95B-3979139E867E}" srcOrd="3" destOrd="0" presId="urn:microsoft.com/office/officeart/2005/8/layout/radial3"/>
    <dgm:cxn modelId="{0883BB3F-4F37-44A0-A28F-09AF39A06ACE}" type="presParOf" srcId="{1C01A5B2-67EA-4686-B86C-CBFC598D5477}" destId="{ACBDD496-8D98-4946-AB00-253E513D4923}" srcOrd="4" destOrd="0" presId="urn:microsoft.com/office/officeart/2005/8/layout/radial3"/>
    <dgm:cxn modelId="{04CA11A4-79FD-4862-8D91-FBF0F556AC06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Misselijkheid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/>
      <dgm:spPr/>
      <dgm:t>
        <a:bodyPr/>
        <a:lstStyle/>
        <a:p>
          <a:r>
            <a:rPr lang="nl-NL" b="0" noProof="0" dirty="0">
              <a:latin typeface="Century Gothic" panose="020B0502020202020204" pitchFamily="34" charset="0"/>
            </a:rPr>
            <a:t>Drink voldoende </a:t>
          </a:r>
        </a:p>
        <a:p>
          <a:r>
            <a:rPr lang="nl-NL" b="0" noProof="0" dirty="0">
              <a:latin typeface="Century Gothic" panose="020B0502020202020204" pitchFamily="34" charset="0"/>
            </a:rPr>
            <a:t>1 ½ tot 2 liter per dag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/>
      <dgm:spPr/>
      <dgm:t>
        <a:bodyPr/>
        <a:lstStyle/>
        <a:p>
          <a:r>
            <a:rPr lang="nl-NL" b="0" noProof="0" dirty="0">
              <a:latin typeface="Century Gothic" panose="020B0502020202020204" pitchFamily="34" charset="0"/>
            </a:rPr>
            <a:t>Vaker, kleine maaltijden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/>
      <dgm:spPr/>
      <dgm:t>
        <a:bodyPr/>
        <a:lstStyle/>
        <a:p>
          <a:r>
            <a:rPr lang="nl-NL" b="0" noProof="0" dirty="0">
              <a:latin typeface="Century Gothic" panose="020B0502020202020204" pitchFamily="34" charset="0"/>
            </a:rPr>
            <a:t>Tablet HT </a:t>
          </a:r>
        </a:p>
        <a:p>
          <a:r>
            <a:rPr lang="nl-NL" b="0" noProof="0" dirty="0">
              <a:latin typeface="Century Gothic" panose="020B0502020202020204" pitchFamily="34" charset="0"/>
            </a:rPr>
            <a:t>‘s avonds innemen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/>
      <dgm:spPr/>
      <dgm:t>
        <a:bodyPr/>
        <a:lstStyle/>
        <a:p>
          <a:r>
            <a:rPr lang="nl-NL" b="0" noProof="0" dirty="0">
              <a:latin typeface="Century Gothic" panose="020B0502020202020204" pitchFamily="34" charset="0"/>
            </a:rPr>
            <a:t>Vermijd stress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F2CFEA5B-33FE-4079-A68C-05FFDCDA5F6F}">
      <dgm:prSet phldrT="[Text]"/>
      <dgm:spPr/>
      <dgm:t>
        <a:bodyPr/>
        <a:lstStyle/>
        <a:p>
          <a:r>
            <a:rPr lang="nl-NL" b="0" noProof="0" dirty="0">
              <a:latin typeface="Century Gothic" panose="020B0502020202020204" pitchFamily="34" charset="0"/>
            </a:rPr>
            <a:t>Gaat meestal voorbij</a:t>
          </a:r>
        </a:p>
      </dgm:t>
    </dgm:pt>
    <dgm:pt modelId="{E76C0035-1CEB-4FBB-BC71-397F488B6714}" type="parTrans" cxnId="{D415A82F-30EC-4264-B9F3-E2310DF3C39F}">
      <dgm:prSet/>
      <dgm:spPr/>
      <dgm:t>
        <a:bodyPr/>
        <a:lstStyle/>
        <a:p>
          <a:endParaRPr lang="nl-NL"/>
        </a:p>
      </dgm:t>
    </dgm:pt>
    <dgm:pt modelId="{50418EFC-C8D4-4922-ADEA-184502145878}" type="sibTrans" cxnId="{D415A82F-30EC-4264-B9F3-E2310DF3C39F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23948" custLinFactNeighborX="-786" custLinFactNeighborY="262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6541" custRadScaleRad="109903" custRadScaleInc="-6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2064" custRadScaleRad="123082" custRadScaleInc="-1675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60877" custRadScaleRad="131870" custRadScaleInc="-530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26029" custScaleY="80429" custRadScaleRad="93426" custRadScaleInc="-2602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270002-DEB8-4AF2-86B7-B0FE018A6584}" type="pres">
      <dgm:prSet presAssocID="{F2CFEA5B-33FE-4079-A68C-05FFDCDA5F6F}" presName="node" presStyleLbl="vennNode1" presStyleIdx="5" presStyleCnt="6" custScaleX="185323" custRadScaleRad="125528" custRadScaleInc="1022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443935FA-8084-4A57-861E-0A9B049BA02A}" type="presOf" srcId="{BC2DF43D-A878-4B6A-B15F-7FFBED6EC842}" destId="{E0DEE663-04E6-49D6-A3C7-F8FB5F8BE33B}" srcOrd="0" destOrd="0" presId="urn:microsoft.com/office/officeart/2005/8/layout/radial3"/>
    <dgm:cxn modelId="{A5382E73-A5B2-47F8-A379-8E8E563D11B3}" type="presOf" srcId="{2356E178-4180-471B-A95D-2442FCF758CB}" destId="{E7BFA9EE-B858-4016-80BA-575963560F75}" srcOrd="0" destOrd="0" presId="urn:microsoft.com/office/officeart/2005/8/layout/radial3"/>
    <dgm:cxn modelId="{AF732E8F-88EA-4011-B072-3110F130EBBA}" type="presOf" srcId="{D6369594-53CA-4743-BFF7-C2D904DA742C}" destId="{3255F1BD-E04A-41BF-B64D-B06E6D0468D8}" srcOrd="0" destOrd="0" presId="urn:microsoft.com/office/officeart/2005/8/layout/radial3"/>
    <dgm:cxn modelId="{98FF66CA-C062-4574-B055-F41E78E10ECB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569C2884-206F-4723-AB9E-621FD581ED6E}" type="presOf" srcId="{62584336-D0B1-4B0E-BA5C-55B2CED1D394}" destId="{175F1DAC-7B7E-4D09-8DB8-99368C0C72D4}" srcOrd="0" destOrd="0" presId="urn:microsoft.com/office/officeart/2005/8/layout/radial3"/>
    <dgm:cxn modelId="{43D488CE-A7BE-4318-B875-9320DE6E9EFE}" type="presOf" srcId="{B626C495-F3A7-4ADE-A0FE-4E7983E98359}" destId="{BCC6AE36-1AA5-4143-A95B-3979139E867E}" srcOrd="0" destOrd="0" presId="urn:microsoft.com/office/officeart/2005/8/layout/radial3"/>
    <dgm:cxn modelId="{4A9DAA7B-CB5E-4DEA-93E6-DAFE5EE338E3}" type="presOf" srcId="{F2CFEA5B-33FE-4079-A68C-05FFDCDA5F6F}" destId="{CA270002-DEB8-4AF2-86B7-B0FE018A6584}" srcOrd="0" destOrd="0" presId="urn:microsoft.com/office/officeart/2005/8/layout/radial3"/>
    <dgm:cxn modelId="{D415A82F-30EC-4264-B9F3-E2310DF3C39F}" srcId="{E1F87E0E-FF3E-47D3-BFF3-1936BDC1B9A7}" destId="{F2CFEA5B-33FE-4079-A68C-05FFDCDA5F6F}" srcOrd="4" destOrd="0" parTransId="{E76C0035-1CEB-4FBB-BC71-397F488B6714}" sibTransId="{50418EFC-C8D4-4922-ADEA-184502145878}"/>
    <dgm:cxn modelId="{C028893E-7CF0-45AE-9682-FC8F321D16D6}" type="presParOf" srcId="{175F1DAC-7B7E-4D09-8DB8-99368C0C72D4}" destId="{1C01A5B2-67EA-4686-B86C-CBFC598D5477}" srcOrd="0" destOrd="0" presId="urn:microsoft.com/office/officeart/2005/8/layout/radial3"/>
    <dgm:cxn modelId="{9314ABA0-C358-4420-AE59-348992D2D0E8}" type="presParOf" srcId="{1C01A5B2-67EA-4686-B86C-CBFC598D5477}" destId="{D4E6F5B5-CA2C-475F-A4B6-5AB59CD1A7CA}" srcOrd="0" destOrd="0" presId="urn:microsoft.com/office/officeart/2005/8/layout/radial3"/>
    <dgm:cxn modelId="{3ED8C6A8-CC94-41F8-AE05-4BF4A953883A}" type="presParOf" srcId="{1C01A5B2-67EA-4686-B86C-CBFC598D5477}" destId="{E7BFA9EE-B858-4016-80BA-575963560F75}" srcOrd="1" destOrd="0" presId="urn:microsoft.com/office/officeart/2005/8/layout/radial3"/>
    <dgm:cxn modelId="{0019C085-828E-4CD4-AC6B-2C55D5C199E3}" type="presParOf" srcId="{1C01A5B2-67EA-4686-B86C-CBFC598D5477}" destId="{3255F1BD-E04A-41BF-B64D-B06E6D0468D8}" srcOrd="2" destOrd="0" presId="urn:microsoft.com/office/officeart/2005/8/layout/radial3"/>
    <dgm:cxn modelId="{76F94917-837D-4270-92B7-9D87892EE46C}" type="presParOf" srcId="{1C01A5B2-67EA-4686-B86C-CBFC598D5477}" destId="{BCC6AE36-1AA5-4143-A95B-3979139E867E}" srcOrd="3" destOrd="0" presId="urn:microsoft.com/office/officeart/2005/8/layout/radial3"/>
    <dgm:cxn modelId="{48988592-1072-4AD1-BDA6-26D08225DBC9}" type="presParOf" srcId="{1C01A5B2-67EA-4686-B86C-CBFC598D5477}" destId="{E0DEE663-04E6-49D6-A3C7-F8FB5F8BE33B}" srcOrd="4" destOrd="0" presId="urn:microsoft.com/office/officeart/2005/8/layout/radial3"/>
    <dgm:cxn modelId="{E7FAA70C-F0EB-4C2F-9F67-B7F6803765B6}" type="presParOf" srcId="{1C01A5B2-67EA-4686-B86C-CBFC598D5477}" destId="{CA270002-DEB8-4AF2-86B7-B0FE018A658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Gewrichtspijn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Warme douche/bad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Kom en blijf in beweging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Paracetamol 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4 maal daags 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1 gram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D845EBDF-91AF-40A0-93C1-3C7F9448E6F0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endParaRPr lang="nl-NL" sz="1200" b="0" noProof="0" dirty="0"/>
        </a:p>
        <a:p>
          <a:r>
            <a:rPr lang="nl-NL" sz="1200" b="0" noProof="0" dirty="0">
              <a:latin typeface="Century Gothic" panose="020B0502020202020204" pitchFamily="34" charset="0"/>
            </a:rPr>
            <a:t>Indien nodig overleg met oncoloog of oncologieverpleegkundige</a:t>
          </a:r>
        </a:p>
      </dgm:t>
    </dgm:pt>
    <dgm:pt modelId="{B13371F7-6AE8-41D4-9390-95BF97AB267A}" type="parTrans" cxnId="{1553ED71-829F-44B0-892A-62ED5E358D46}">
      <dgm:prSet/>
      <dgm:spPr/>
      <dgm:t>
        <a:bodyPr/>
        <a:lstStyle/>
        <a:p>
          <a:endParaRPr lang="nl-NL"/>
        </a:p>
      </dgm:t>
    </dgm:pt>
    <dgm:pt modelId="{A4B8B490-BE27-4054-88E4-CF64EAF76EF9}" type="sibTrans" cxnId="{1553ED71-829F-44B0-892A-62ED5E358D46}">
      <dgm:prSet/>
      <dgm:spPr/>
      <dgm:t>
        <a:bodyPr/>
        <a:lstStyle/>
        <a:p>
          <a:endParaRPr lang="nl-NL"/>
        </a:p>
      </dgm:t>
    </dgm:pt>
    <dgm:pt modelId="{1C106E70-2AFD-4EE5-90B8-F0BA01FE1D7D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Verschil tussen opstart pijn of continu</a:t>
          </a:r>
        </a:p>
      </dgm:t>
    </dgm:pt>
    <dgm:pt modelId="{069F1645-B78A-4E38-BEC4-FF43428BF35A}" type="parTrans" cxnId="{E5EB06AF-6D01-4181-BB37-AE17EEF80D18}">
      <dgm:prSet/>
      <dgm:spPr/>
      <dgm:t>
        <a:bodyPr/>
        <a:lstStyle/>
        <a:p>
          <a:endParaRPr lang="nl-NL"/>
        </a:p>
      </dgm:t>
    </dgm:pt>
    <dgm:pt modelId="{0A58BD91-05A7-4FC0-9BAA-AF706425242C}" type="sibTrans" cxnId="{E5EB06AF-6D01-4181-BB37-AE17EEF80D1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37257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52802" custScaleY="111160" custRadScaleRad="10715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2028" custScaleY="119542" custRadScaleRad="142152" custRadScaleInc="-32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45982" custScaleY="135627" custRadScaleRad="137785" custRadScaleInc="-2219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391B9E-083A-4C94-B200-F64627CC2954}" type="pres">
      <dgm:prSet presAssocID="{D845EBDF-91AF-40A0-93C1-3C7F9448E6F0}" presName="node" presStyleLbl="vennNode1" presStyleIdx="4" presStyleCnt="6" custScaleX="236456" custRadScaleRad="148985" custRadScaleInc="2924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5EA9CC1-820E-4E7B-AC27-6D87D6999642}" type="pres">
      <dgm:prSet presAssocID="{1C106E70-2AFD-4EE5-90B8-F0BA01FE1D7D}" presName="node" presStyleLbl="vennNode1" presStyleIdx="5" presStyleCnt="6" custScaleX="166986" custRadScaleRad="141233" custRadScaleInc="-442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C14593F-BC7C-462F-9B50-CAB622834318}" type="presOf" srcId="{1C106E70-2AFD-4EE5-90B8-F0BA01FE1D7D}" destId="{E5EA9CC1-820E-4E7B-AC27-6D87D6999642}" srcOrd="0" destOrd="0" presId="urn:microsoft.com/office/officeart/2005/8/layout/radial3"/>
    <dgm:cxn modelId="{E5EB06AF-6D01-4181-BB37-AE17EEF80D18}" srcId="{E1F87E0E-FF3E-47D3-BFF3-1936BDC1B9A7}" destId="{1C106E70-2AFD-4EE5-90B8-F0BA01FE1D7D}" srcOrd="4" destOrd="0" parTransId="{069F1645-B78A-4E38-BEC4-FF43428BF35A}" sibTransId="{0A58BD91-05A7-4FC0-9BAA-AF706425242C}"/>
    <dgm:cxn modelId="{38EBCFE5-665E-4AA8-A76A-F0D99F1415AE}" type="presOf" srcId="{E1F87E0E-FF3E-47D3-BFF3-1936BDC1B9A7}" destId="{D4E6F5B5-CA2C-475F-A4B6-5AB59CD1A7CA}" srcOrd="0" destOrd="0" presId="urn:microsoft.com/office/officeart/2005/8/layout/radial3"/>
    <dgm:cxn modelId="{94D555A7-1B43-4D81-A24A-6F6C9CB8382E}" type="presOf" srcId="{62584336-D0B1-4B0E-BA5C-55B2CED1D394}" destId="{175F1DAC-7B7E-4D09-8DB8-99368C0C72D4}" srcOrd="0" destOrd="0" presId="urn:microsoft.com/office/officeart/2005/8/layout/radial3"/>
    <dgm:cxn modelId="{1553ED71-829F-44B0-892A-62ED5E358D46}" srcId="{E1F87E0E-FF3E-47D3-BFF3-1936BDC1B9A7}" destId="{D845EBDF-91AF-40A0-93C1-3C7F9448E6F0}" srcOrd="3" destOrd="0" parTransId="{B13371F7-6AE8-41D4-9390-95BF97AB267A}" sibTransId="{A4B8B490-BE27-4054-88E4-CF64EAF76EF9}"/>
    <dgm:cxn modelId="{C0676610-7204-4433-BBD1-0B52455323EF}" type="presOf" srcId="{D6369594-53CA-4743-BFF7-C2D904DA742C}" destId="{3255F1BD-E04A-41BF-B64D-B06E6D0468D8}" srcOrd="0" destOrd="0" presId="urn:microsoft.com/office/officeart/2005/8/layout/radial3"/>
    <dgm:cxn modelId="{739E580D-5E51-43AD-BA98-7A90477BF27B}" type="presOf" srcId="{D845EBDF-91AF-40A0-93C1-3C7F9448E6F0}" destId="{E5391B9E-083A-4C94-B200-F64627CC2954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FF763066-B772-46FC-8AF3-58A3F11FDE52}" type="presOf" srcId="{B626C495-F3A7-4ADE-A0FE-4E7983E98359}" destId="{BCC6AE36-1AA5-4143-A95B-3979139E867E}" srcOrd="0" destOrd="0" presId="urn:microsoft.com/office/officeart/2005/8/layout/radial3"/>
    <dgm:cxn modelId="{9804273E-0406-4254-AA6E-C8F383AF2F5F}" type="presOf" srcId="{2356E178-4180-471B-A95D-2442FCF758CB}" destId="{E7BFA9EE-B858-4016-80BA-575963560F75}" srcOrd="0" destOrd="0" presId="urn:microsoft.com/office/officeart/2005/8/layout/radial3"/>
    <dgm:cxn modelId="{415DF4CC-59CE-4A13-B292-2A3EBCE0988C}" type="presParOf" srcId="{175F1DAC-7B7E-4D09-8DB8-99368C0C72D4}" destId="{1C01A5B2-67EA-4686-B86C-CBFC598D5477}" srcOrd="0" destOrd="0" presId="urn:microsoft.com/office/officeart/2005/8/layout/radial3"/>
    <dgm:cxn modelId="{C0B588F7-7DF1-40DD-AC92-BD177C401C80}" type="presParOf" srcId="{1C01A5B2-67EA-4686-B86C-CBFC598D5477}" destId="{D4E6F5B5-CA2C-475F-A4B6-5AB59CD1A7CA}" srcOrd="0" destOrd="0" presId="urn:microsoft.com/office/officeart/2005/8/layout/radial3"/>
    <dgm:cxn modelId="{AF0A7A12-A5CC-41E2-BB74-D99221006943}" type="presParOf" srcId="{1C01A5B2-67EA-4686-B86C-CBFC598D5477}" destId="{E7BFA9EE-B858-4016-80BA-575963560F75}" srcOrd="1" destOrd="0" presId="urn:microsoft.com/office/officeart/2005/8/layout/radial3"/>
    <dgm:cxn modelId="{A2391362-3F9A-4AE1-8499-F72CDB031842}" type="presParOf" srcId="{1C01A5B2-67EA-4686-B86C-CBFC598D5477}" destId="{3255F1BD-E04A-41BF-B64D-B06E6D0468D8}" srcOrd="2" destOrd="0" presId="urn:microsoft.com/office/officeart/2005/8/layout/radial3"/>
    <dgm:cxn modelId="{B1FE9CA6-9F14-40EE-99ED-AE43B3CA1CD5}" type="presParOf" srcId="{1C01A5B2-67EA-4686-B86C-CBFC598D5477}" destId="{BCC6AE36-1AA5-4143-A95B-3979139E867E}" srcOrd="3" destOrd="0" presId="urn:microsoft.com/office/officeart/2005/8/layout/radial3"/>
    <dgm:cxn modelId="{ADB6B3EB-B587-4C0B-8CA0-78B71E307D75}" type="presParOf" srcId="{1C01A5B2-67EA-4686-B86C-CBFC598D5477}" destId="{E5391B9E-083A-4C94-B200-F64627CC2954}" srcOrd="4" destOrd="0" presId="urn:microsoft.com/office/officeart/2005/8/layout/radial3"/>
    <dgm:cxn modelId="{62F81A08-EFE8-4C7D-8215-71236274EE31}" type="presParOf" srcId="{1C01A5B2-67EA-4686-B86C-CBFC598D5477}" destId="{E5EA9CC1-820E-4E7B-AC27-6D87D699964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Vermoeidheid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pPr algn="ctr"/>
          <a:r>
            <a:rPr lang="nl-NL" sz="1200" b="0" noProof="0" dirty="0">
              <a:latin typeface="Century Gothic" panose="020B0502020202020204" pitchFamily="34" charset="0"/>
            </a:rPr>
            <a:t>Voldoende rust nemen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Voldoende nachtrust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Verdeel de activiteiten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Accepteer hulp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FA478265-75D4-4F68-A6F6-C2EB3E4C841C}">
      <dgm:prSet phldrT="[Text]" custT="1"/>
      <dgm:spPr/>
      <dgm:t>
        <a:bodyPr/>
        <a:lstStyle/>
        <a:p>
          <a:r>
            <a:rPr lang="nl-NL" sz="1200" b="0" noProof="0" dirty="0" err="1">
              <a:latin typeface="Century Gothic" panose="020B0502020202020204" pitchFamily="34" charset="0"/>
            </a:rPr>
            <a:t>Onco</a:t>
          </a:r>
          <a:r>
            <a:rPr lang="nl-NL" sz="1200" b="0" noProof="0" dirty="0">
              <a:latin typeface="Century Gothic" panose="020B0502020202020204" pitchFamily="34" charset="0"/>
            </a:rPr>
            <a:t>-revalidatie en sporten</a:t>
          </a:r>
        </a:p>
      </dgm:t>
    </dgm:pt>
    <dgm:pt modelId="{C2851599-4BBC-4AFB-923B-72994B3495C1}" type="parTrans" cxnId="{F9305B6D-0169-466C-BC97-1A1D7EA223A0}">
      <dgm:prSet/>
      <dgm:spPr/>
      <dgm:t>
        <a:bodyPr/>
        <a:lstStyle/>
        <a:p>
          <a:endParaRPr lang="nl-NL"/>
        </a:p>
      </dgm:t>
    </dgm:pt>
    <dgm:pt modelId="{3ECB9CCC-823C-4F64-B7EF-94311F2901BB}" type="sibTrans" cxnId="{F9305B6D-0169-466C-BC97-1A1D7EA223A0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34852" custLinFactNeighborX="-3929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2037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36168" custRadScaleRad="129670" custRadScaleInc="140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40071" custRadScaleRad="107885" custRadScaleInc="2126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39681" custRadScaleRad="138771" custRadScaleInc="4520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2D4CE4E-4537-4EB5-9077-6AA5F30A6980}" type="pres">
      <dgm:prSet presAssocID="{FA478265-75D4-4F68-A6F6-C2EB3E4C841C}" presName="node" presStyleLbl="vennNode1" presStyleIdx="5" presStyleCnt="6" custScaleX="213160" custRadScaleRad="153089" custRadScaleInc="30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CB17ED9-88CD-4A2F-BD0C-ADC2E153DA8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3125363-DFB7-4125-94BA-313F7522568A}" type="presOf" srcId="{B626C495-F3A7-4ADE-A0FE-4E7983E98359}" destId="{BCC6AE36-1AA5-4143-A95B-3979139E867E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F9305B6D-0169-466C-BC97-1A1D7EA223A0}" srcId="{E1F87E0E-FF3E-47D3-BFF3-1936BDC1B9A7}" destId="{FA478265-75D4-4F68-A6F6-C2EB3E4C841C}" srcOrd="4" destOrd="0" parTransId="{C2851599-4BBC-4AFB-923B-72994B3495C1}" sibTransId="{3ECB9CCC-823C-4F64-B7EF-94311F2901BB}"/>
    <dgm:cxn modelId="{4B7230DC-5859-4EE6-948B-E1F486A38FAA}" type="presOf" srcId="{FA478265-75D4-4F68-A6F6-C2EB3E4C841C}" destId="{82D4CE4E-4537-4EB5-9077-6AA5F30A6980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C942F7A1-9B65-472D-A920-6EC69C2CDEFF}" type="presOf" srcId="{BC2DF43D-A878-4B6A-B15F-7FFBED6EC842}" destId="{E0DEE663-04E6-49D6-A3C7-F8FB5F8BE33B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EFC196B8-586F-4A34-8B00-2E34152B6F1B}" type="presOf" srcId="{2356E178-4180-471B-A95D-2442FCF758CB}" destId="{E7BFA9EE-B858-4016-80BA-575963560F75}" srcOrd="0" destOrd="0" presId="urn:microsoft.com/office/officeart/2005/8/layout/radial3"/>
    <dgm:cxn modelId="{CE701C58-1E97-46AC-9A76-C39E7C1C8D68}" type="presOf" srcId="{D6369594-53CA-4743-BFF7-C2D904DA742C}" destId="{3255F1BD-E04A-41BF-B64D-B06E6D0468D8}" srcOrd="0" destOrd="0" presId="urn:microsoft.com/office/officeart/2005/8/layout/radial3"/>
    <dgm:cxn modelId="{38F29F95-16B9-498A-AF88-DFDC9952AB9F}" type="presOf" srcId="{62584336-D0B1-4B0E-BA5C-55B2CED1D394}" destId="{175F1DAC-7B7E-4D09-8DB8-99368C0C72D4}" srcOrd="0" destOrd="0" presId="urn:microsoft.com/office/officeart/2005/8/layout/radial3"/>
    <dgm:cxn modelId="{9DF39382-FC3D-44FD-9A10-0B72DEC69489}" type="presParOf" srcId="{175F1DAC-7B7E-4D09-8DB8-99368C0C72D4}" destId="{1C01A5B2-67EA-4686-B86C-CBFC598D5477}" srcOrd="0" destOrd="0" presId="urn:microsoft.com/office/officeart/2005/8/layout/radial3"/>
    <dgm:cxn modelId="{2ED318AB-6D65-483A-BE11-24F1368BD462}" type="presParOf" srcId="{1C01A5B2-67EA-4686-B86C-CBFC598D5477}" destId="{D4E6F5B5-CA2C-475F-A4B6-5AB59CD1A7CA}" srcOrd="0" destOrd="0" presId="urn:microsoft.com/office/officeart/2005/8/layout/radial3"/>
    <dgm:cxn modelId="{D2310139-1D59-4B24-A0CE-DEB5D5536715}" type="presParOf" srcId="{1C01A5B2-67EA-4686-B86C-CBFC598D5477}" destId="{E7BFA9EE-B858-4016-80BA-575963560F75}" srcOrd="1" destOrd="0" presId="urn:microsoft.com/office/officeart/2005/8/layout/radial3"/>
    <dgm:cxn modelId="{6F260A1B-F1E6-4B1F-8B14-16C8A9FF4C79}" type="presParOf" srcId="{1C01A5B2-67EA-4686-B86C-CBFC598D5477}" destId="{3255F1BD-E04A-41BF-B64D-B06E6D0468D8}" srcOrd="2" destOrd="0" presId="urn:microsoft.com/office/officeart/2005/8/layout/radial3"/>
    <dgm:cxn modelId="{FA2A0095-09B7-4499-A893-7FF13C6911EF}" type="presParOf" srcId="{1C01A5B2-67EA-4686-B86C-CBFC598D5477}" destId="{BCC6AE36-1AA5-4143-A95B-3979139E867E}" srcOrd="3" destOrd="0" presId="urn:microsoft.com/office/officeart/2005/8/layout/radial3"/>
    <dgm:cxn modelId="{F737BF58-6676-445C-BA2D-7BD9EA7D01AF}" type="presParOf" srcId="{1C01A5B2-67EA-4686-B86C-CBFC598D5477}" destId="{E0DEE663-04E6-49D6-A3C7-F8FB5F8BE33B}" srcOrd="4" destOrd="0" presId="urn:microsoft.com/office/officeart/2005/8/layout/radial3"/>
    <dgm:cxn modelId="{CA81495C-940D-44C5-BE3A-6E8C673F12CB}" type="presParOf" srcId="{1C01A5B2-67EA-4686-B86C-CBFC598D5477}" destId="{82D4CE4E-4537-4EB5-9077-6AA5F30A698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Gewichtstoename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Eet minder vette producten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Kom en blijf in beweging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Eventueel doorverwijzen naar diëtiste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Beperk suikergebruik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7601E1F9-4EA7-4348-9AB5-7ACD04B8398D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Eventueel  plasmedicatie bij vocht vasthouden</a:t>
          </a:r>
        </a:p>
      </dgm:t>
    </dgm:pt>
    <dgm:pt modelId="{984CA626-C61D-4905-ABF1-091A6B0E4E9D}" type="parTrans" cxnId="{7A87BEEB-1C7B-45AC-AF13-2A9E9D8FB228}">
      <dgm:prSet/>
      <dgm:spPr/>
      <dgm:t>
        <a:bodyPr/>
        <a:lstStyle/>
        <a:p>
          <a:endParaRPr lang="nl-NL"/>
        </a:p>
      </dgm:t>
    </dgm:pt>
    <dgm:pt modelId="{632CC447-ED52-451F-B0C2-B63A7C5DD12A}" type="sibTrans" cxnId="{7A87BEEB-1C7B-45AC-AF13-2A9E9D8FB22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73366" custScaleY="72435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70830" custScaleY="112192" custRadScaleRad="91445" custRadScaleInc="49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24662" custScaleY="106781" custRadScaleRad="124502" custRadScaleInc="-116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37988" custScaleY="106090" custRadScaleRad="112706" custRadScaleInc="-166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4" presStyleCnt="6" custScaleX="197497" custScaleY="121650" custRadScaleRad="116928" custRadScaleInc="2772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753443-192E-4D27-AAA7-D92E40C6E767}" type="pres">
      <dgm:prSet presAssocID="{7601E1F9-4EA7-4348-9AB5-7ACD04B8398D}" presName="node" presStyleLbl="vennNode1" presStyleIdx="5" presStyleCnt="6" custScaleX="160583" custRadScaleRad="148681" custRadScaleInc="97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155B116-9BDB-4C6F-8496-AA50BE16CBC4}" type="presOf" srcId="{2356E178-4180-471B-A95D-2442FCF758CB}" destId="{E7BFA9EE-B858-4016-80BA-575963560F75}" srcOrd="0" destOrd="0" presId="urn:microsoft.com/office/officeart/2005/8/layout/radial3"/>
    <dgm:cxn modelId="{44CE1198-C38D-41BB-8806-05087D01553A}" type="presOf" srcId="{E1F87E0E-FF3E-47D3-BFF3-1936BDC1B9A7}" destId="{D4E6F5B5-CA2C-475F-A4B6-5AB59CD1A7CA}" srcOrd="0" destOrd="0" presId="urn:microsoft.com/office/officeart/2005/8/layout/radial3"/>
    <dgm:cxn modelId="{79C95B92-124D-45B5-9919-7B08F55E9506}" type="presOf" srcId="{62584336-D0B1-4B0E-BA5C-55B2CED1D394}" destId="{175F1DAC-7B7E-4D09-8DB8-99368C0C72D4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3AED2325-75B9-4708-9C26-61CF5BB1070B}" type="presOf" srcId="{B626C495-F3A7-4ADE-A0FE-4E7983E98359}" destId="{BCC6AE36-1AA5-4143-A95B-3979139E867E}" srcOrd="0" destOrd="0" presId="urn:microsoft.com/office/officeart/2005/8/layout/radial3"/>
    <dgm:cxn modelId="{7A87BEEB-1C7B-45AC-AF13-2A9E9D8FB228}" srcId="{E1F87E0E-FF3E-47D3-BFF3-1936BDC1B9A7}" destId="{7601E1F9-4EA7-4348-9AB5-7ACD04B8398D}" srcOrd="4" destOrd="0" parTransId="{984CA626-C61D-4905-ABF1-091A6B0E4E9D}" sibTransId="{632CC447-ED52-451F-B0C2-B63A7C5DD12A}"/>
    <dgm:cxn modelId="{B87A3B31-2A78-499E-B301-A4547BFF3E61}" type="presOf" srcId="{D6369594-53CA-4743-BFF7-C2D904DA742C}" destId="{3255F1BD-E04A-41BF-B64D-B06E6D0468D8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E8DA5A1-CE23-4497-A6D1-688F28DFB546}" type="presOf" srcId="{7601E1F9-4EA7-4348-9AB5-7ACD04B8398D}" destId="{EE753443-192E-4D27-AAA7-D92E40C6E767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FD64E40E-5A4F-40CD-8C78-E1588CED69D9}" type="presOf" srcId="{BC2DF43D-A878-4B6A-B15F-7FFBED6EC842}" destId="{E0DEE663-04E6-49D6-A3C7-F8FB5F8BE33B}" srcOrd="0" destOrd="0" presId="urn:microsoft.com/office/officeart/2005/8/layout/radial3"/>
    <dgm:cxn modelId="{9DDD636D-C895-481F-BAE6-C99211B03313}" type="presParOf" srcId="{175F1DAC-7B7E-4D09-8DB8-99368C0C72D4}" destId="{1C01A5B2-67EA-4686-B86C-CBFC598D5477}" srcOrd="0" destOrd="0" presId="urn:microsoft.com/office/officeart/2005/8/layout/radial3"/>
    <dgm:cxn modelId="{891FC056-8142-47DD-B335-4AE47A0DD274}" type="presParOf" srcId="{1C01A5B2-67EA-4686-B86C-CBFC598D5477}" destId="{D4E6F5B5-CA2C-475F-A4B6-5AB59CD1A7CA}" srcOrd="0" destOrd="0" presId="urn:microsoft.com/office/officeart/2005/8/layout/radial3"/>
    <dgm:cxn modelId="{11E029B7-62E0-492F-A2E4-5B04E72D2DE1}" type="presParOf" srcId="{1C01A5B2-67EA-4686-B86C-CBFC598D5477}" destId="{E7BFA9EE-B858-4016-80BA-575963560F75}" srcOrd="1" destOrd="0" presId="urn:microsoft.com/office/officeart/2005/8/layout/radial3"/>
    <dgm:cxn modelId="{6C63EB5C-85B6-48ED-809B-A78FEAAD7F91}" type="presParOf" srcId="{1C01A5B2-67EA-4686-B86C-CBFC598D5477}" destId="{3255F1BD-E04A-41BF-B64D-B06E6D0468D8}" srcOrd="2" destOrd="0" presId="urn:microsoft.com/office/officeart/2005/8/layout/radial3"/>
    <dgm:cxn modelId="{41E80459-4DC7-4901-9929-E97DCE55BD23}" type="presParOf" srcId="{1C01A5B2-67EA-4686-B86C-CBFC598D5477}" destId="{BCC6AE36-1AA5-4143-A95B-3979139E867E}" srcOrd="3" destOrd="0" presId="urn:microsoft.com/office/officeart/2005/8/layout/radial3"/>
    <dgm:cxn modelId="{1EB894B1-834F-454A-8E1D-566F8A17FFF9}" type="presParOf" srcId="{1C01A5B2-67EA-4686-B86C-CBFC598D5477}" destId="{E0DEE663-04E6-49D6-A3C7-F8FB5F8BE33B}" srcOrd="4" destOrd="0" presId="urn:microsoft.com/office/officeart/2005/8/layout/radial3"/>
    <dgm:cxn modelId="{61059F03-3A8A-4273-A971-7E185A10658B}" type="presParOf" srcId="{1C01A5B2-67EA-4686-B86C-CBFC598D5477}" destId="{EE753443-192E-4D27-AAA7-D92E40C6E76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Osteoporose (versnelde botafbraak)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Kom en blijf in beweging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Minimaal 15 minuten daglicht per dag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3x zuivel per dag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C3680AD8-1CA7-46CD-9A0B-4362064311C3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Vitamine D of kalktabletten</a:t>
          </a:r>
        </a:p>
      </dgm:t>
    </dgm:pt>
    <dgm:pt modelId="{FA48E5AD-5766-49EE-A86E-0B2F6C91B9DC}" type="parTrans" cxnId="{B9A5C0B4-1CFA-4495-B4AD-42594C8D7586}">
      <dgm:prSet/>
      <dgm:spPr/>
      <dgm:t>
        <a:bodyPr/>
        <a:lstStyle/>
        <a:p>
          <a:endParaRPr lang="nl-NL"/>
        </a:p>
      </dgm:t>
    </dgm:pt>
    <dgm:pt modelId="{5A152D78-CBC7-4F78-ABC8-B43A6C0C20F1}" type="sibTrans" cxnId="{B9A5C0B4-1CFA-4495-B4AD-42594C8D7586}">
      <dgm:prSet/>
      <dgm:spPr/>
      <dgm:t>
        <a:bodyPr/>
        <a:lstStyle/>
        <a:p>
          <a:endParaRPr lang="nl-NL"/>
        </a:p>
      </dgm:t>
    </dgm:pt>
    <dgm:pt modelId="{85E2FB70-2C3C-4530-8FCF-18167CDB6270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Eventueel aanvullende medicatie</a:t>
          </a:r>
        </a:p>
      </dgm:t>
    </dgm:pt>
    <dgm:pt modelId="{5EE1D86D-B9B4-4A18-889B-35AD3D69C829}" type="parTrans" cxnId="{6629BEEF-8092-47E6-93D5-0D552C090F38}">
      <dgm:prSet/>
      <dgm:spPr/>
      <dgm:t>
        <a:bodyPr/>
        <a:lstStyle/>
        <a:p>
          <a:endParaRPr lang="nl-NL"/>
        </a:p>
      </dgm:t>
    </dgm:pt>
    <dgm:pt modelId="{22398263-81A7-4F4D-98FB-44D580DE785F}" type="sibTrans" cxnId="{6629BEEF-8092-47E6-93D5-0D552C090F38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24161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3390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48411" custRadScaleRad="123688" custRadScaleInc="-67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58736" custRadScaleRad="136545" custRadScaleInc="-4814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4DE027F-7D0A-40AE-848A-0DE31903C619}" type="pres">
      <dgm:prSet presAssocID="{C3680AD8-1CA7-46CD-9A0B-4362064311C3}" presName="node" presStyleLbl="vennNode1" presStyleIdx="4" presStyleCnt="6" custScaleX="187485" custScaleY="83256" custRadScaleRad="108703" custRadScaleInc="-1528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C568BD-FD2A-44E5-8F40-B21EB6244A6B}" type="pres">
      <dgm:prSet presAssocID="{85E2FB70-2C3C-4530-8FCF-18167CDB6270}" presName="node" presStyleLbl="vennNode1" presStyleIdx="5" presStyleCnt="6" custScaleX="199698" custRadScaleRad="132606" custRadScaleInc="1130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B9A5C0B4-1CFA-4495-B4AD-42594C8D7586}" srcId="{E1F87E0E-FF3E-47D3-BFF3-1936BDC1B9A7}" destId="{C3680AD8-1CA7-46CD-9A0B-4362064311C3}" srcOrd="3" destOrd="0" parTransId="{FA48E5AD-5766-49EE-A86E-0B2F6C91B9DC}" sibTransId="{5A152D78-CBC7-4F78-ABC8-B43A6C0C20F1}"/>
    <dgm:cxn modelId="{165956D9-C641-4A81-846C-223874570C5D}" type="presOf" srcId="{2356E178-4180-471B-A95D-2442FCF758CB}" destId="{E7BFA9EE-B858-4016-80BA-575963560F75}" srcOrd="0" destOrd="0" presId="urn:microsoft.com/office/officeart/2005/8/layout/radial3"/>
    <dgm:cxn modelId="{53551248-A37E-4C59-B416-B2B84535E145}" type="presOf" srcId="{D6369594-53CA-4743-BFF7-C2D904DA742C}" destId="{3255F1BD-E04A-41BF-B64D-B06E6D0468D8}" srcOrd="0" destOrd="0" presId="urn:microsoft.com/office/officeart/2005/8/layout/radial3"/>
    <dgm:cxn modelId="{1FAC2523-5112-4409-8177-378F12D77047}" type="presOf" srcId="{85E2FB70-2C3C-4530-8FCF-18167CDB6270}" destId="{F2C568BD-FD2A-44E5-8F40-B21EB6244A6B}" srcOrd="0" destOrd="0" presId="urn:microsoft.com/office/officeart/2005/8/layout/radial3"/>
    <dgm:cxn modelId="{88CE8DDB-2133-49A3-ABAE-5D28FC0C57EB}" type="presOf" srcId="{62584336-D0B1-4B0E-BA5C-55B2CED1D394}" destId="{175F1DAC-7B7E-4D09-8DB8-99368C0C72D4}" srcOrd="0" destOrd="0" presId="urn:microsoft.com/office/officeart/2005/8/layout/radial3"/>
    <dgm:cxn modelId="{CA6B9300-834D-461D-A7DB-DCB1CBBCAED3}" type="presOf" srcId="{C3680AD8-1CA7-46CD-9A0B-4362064311C3}" destId="{F4DE027F-7D0A-40AE-848A-0DE31903C619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6629BEEF-8092-47E6-93D5-0D552C090F38}" srcId="{E1F87E0E-FF3E-47D3-BFF3-1936BDC1B9A7}" destId="{85E2FB70-2C3C-4530-8FCF-18167CDB6270}" srcOrd="4" destOrd="0" parTransId="{5EE1D86D-B9B4-4A18-889B-35AD3D69C829}" sibTransId="{22398263-81A7-4F4D-98FB-44D580DE785F}"/>
    <dgm:cxn modelId="{4F79F136-0DBF-4F37-BC08-FC71DDC602B3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9F7782C2-1C39-4FB7-B528-25B67565249B}" type="presOf" srcId="{E1F87E0E-FF3E-47D3-BFF3-1936BDC1B9A7}" destId="{D4E6F5B5-CA2C-475F-A4B6-5AB59CD1A7CA}" srcOrd="0" destOrd="0" presId="urn:microsoft.com/office/officeart/2005/8/layout/radial3"/>
    <dgm:cxn modelId="{ACF9F4EB-3D35-4EF1-89F1-0EA3AD9C6119}" type="presParOf" srcId="{175F1DAC-7B7E-4D09-8DB8-99368C0C72D4}" destId="{1C01A5B2-67EA-4686-B86C-CBFC598D5477}" srcOrd="0" destOrd="0" presId="urn:microsoft.com/office/officeart/2005/8/layout/radial3"/>
    <dgm:cxn modelId="{1CF90F0F-88F6-4F9C-9F0F-E701C636FDE9}" type="presParOf" srcId="{1C01A5B2-67EA-4686-B86C-CBFC598D5477}" destId="{D4E6F5B5-CA2C-475F-A4B6-5AB59CD1A7CA}" srcOrd="0" destOrd="0" presId="urn:microsoft.com/office/officeart/2005/8/layout/radial3"/>
    <dgm:cxn modelId="{830CFD3D-AD61-49F2-8AA4-AFEAA62A59BD}" type="presParOf" srcId="{1C01A5B2-67EA-4686-B86C-CBFC598D5477}" destId="{E7BFA9EE-B858-4016-80BA-575963560F75}" srcOrd="1" destOrd="0" presId="urn:microsoft.com/office/officeart/2005/8/layout/radial3"/>
    <dgm:cxn modelId="{7DFDFE41-FDF4-406E-A4F2-C928AB974855}" type="presParOf" srcId="{1C01A5B2-67EA-4686-B86C-CBFC598D5477}" destId="{3255F1BD-E04A-41BF-B64D-B06E6D0468D8}" srcOrd="2" destOrd="0" presId="urn:microsoft.com/office/officeart/2005/8/layout/radial3"/>
    <dgm:cxn modelId="{ECA77DA7-A644-4EEF-9D70-2BCC8BA2D351}" type="presParOf" srcId="{1C01A5B2-67EA-4686-B86C-CBFC598D5477}" destId="{BCC6AE36-1AA5-4143-A95B-3979139E867E}" srcOrd="3" destOrd="0" presId="urn:microsoft.com/office/officeart/2005/8/layout/radial3"/>
    <dgm:cxn modelId="{76FC75C8-27E4-47DF-ADAC-B4093451F5DD}" type="presParOf" srcId="{1C01A5B2-67EA-4686-B86C-CBFC598D5477}" destId="{F4DE027F-7D0A-40AE-848A-0DE31903C619}" srcOrd="4" destOrd="0" presId="urn:microsoft.com/office/officeart/2005/8/layout/radial3"/>
    <dgm:cxn modelId="{8EADF336-2130-4913-AB34-8D9749B04789}" type="presParOf" srcId="{1C01A5B2-67EA-4686-B86C-CBFC598D5477}" destId="{F2C568BD-FD2A-44E5-8F40-B21EB6244A6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 custT="1"/>
      <dgm:spPr/>
      <dgm:t>
        <a:bodyPr/>
        <a:lstStyle/>
        <a:p>
          <a:r>
            <a:rPr lang="nl-NL" sz="2500" b="1" noProof="0" dirty="0">
              <a:latin typeface="Century Gothic" panose="020B0502020202020204" pitchFamily="34" charset="0"/>
            </a:rPr>
            <a:t>Somberheid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Bespreekbaar maken bij naasten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Structuur in de dag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Eventueel MW/psycholoog/oncoloog/ oncologieverpleegkundige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Medicatie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881FBBE1-7175-4D33-8B83-5C0356F9894D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Eventueel lotgenotencontact</a:t>
          </a:r>
        </a:p>
      </dgm:t>
    </dgm:pt>
    <dgm:pt modelId="{92FF2304-F53B-47C8-81C8-FDE441DB86C8}" type="parTrans" cxnId="{54ABF9C8-7E57-44C3-9D85-B0530978C83D}">
      <dgm:prSet/>
      <dgm:spPr/>
      <dgm:t>
        <a:bodyPr/>
        <a:lstStyle/>
        <a:p>
          <a:endParaRPr lang="nl-NL"/>
        </a:p>
      </dgm:t>
    </dgm:pt>
    <dgm:pt modelId="{77C6FE21-C3B6-4CD2-A69E-C11F8758C1AE}" type="sibTrans" cxnId="{54ABF9C8-7E57-44C3-9D85-B0530978C83D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ScaleX="114483" custLinFactNeighborX="655" custLinFactNeighborY="-2973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214240" custScaleY="88162" custRadScaleRad="118394" custRadScaleInc="-461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65387" custScaleY="109789" custRadScaleRad="139027" custRadScaleInc="320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270641" custScaleY="116707" custRadScaleRad="124057" custRadScaleInc="-2508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0BCFB86-46D3-4223-B011-A79A269CF8D7}" type="pres">
      <dgm:prSet presAssocID="{881FBBE1-7175-4D33-8B83-5C0356F9894D}" presName="node" presStyleLbl="vennNode1" presStyleIdx="4" presStyleCnt="6" custScaleX="218456" custScaleY="121114" custRadScaleRad="135628" custRadScaleInc="3107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42159" custScaleY="110394" custRadScaleRad="118548" custRadScaleInc="14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7A66F7D-BBB0-4130-971A-73F66D44B6E1}" type="presOf" srcId="{881FBBE1-7175-4D33-8B83-5C0356F9894D}" destId="{B0BCFB86-46D3-4223-B011-A79A269CF8D7}" srcOrd="0" destOrd="0" presId="urn:microsoft.com/office/officeart/2005/8/layout/radial3"/>
    <dgm:cxn modelId="{266535E9-4B3A-4FAB-A684-25AC6FE4E5C6}" type="presOf" srcId="{62584336-D0B1-4B0E-BA5C-55B2CED1D394}" destId="{175F1DAC-7B7E-4D09-8DB8-99368C0C72D4}" srcOrd="0" destOrd="0" presId="urn:microsoft.com/office/officeart/2005/8/layout/radial3"/>
    <dgm:cxn modelId="{54ABF9C8-7E57-44C3-9D85-B0530978C83D}" srcId="{E1F87E0E-FF3E-47D3-BFF3-1936BDC1B9A7}" destId="{881FBBE1-7175-4D33-8B83-5C0356F9894D}" srcOrd="3" destOrd="0" parTransId="{92FF2304-F53B-47C8-81C8-FDE441DB86C8}" sibTransId="{77C6FE21-C3B6-4CD2-A69E-C11F8758C1AE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30A36DC0-AE68-490B-AE94-1BB40E9C9A3D}" type="presOf" srcId="{BC2DF43D-A878-4B6A-B15F-7FFBED6EC842}" destId="{E0DEE663-04E6-49D6-A3C7-F8FB5F8BE33B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A98C7CFD-BE19-48BD-A449-9C83416B9D05}" type="presOf" srcId="{2356E178-4180-471B-A95D-2442FCF758CB}" destId="{E7BFA9EE-B858-4016-80BA-575963560F75}" srcOrd="0" destOrd="0" presId="urn:microsoft.com/office/officeart/2005/8/layout/radial3"/>
    <dgm:cxn modelId="{5445702D-7804-4573-AC2C-CEEB254B31AA}" type="presOf" srcId="{E1F87E0E-FF3E-47D3-BFF3-1936BDC1B9A7}" destId="{D4E6F5B5-CA2C-475F-A4B6-5AB59CD1A7CA}" srcOrd="0" destOrd="0" presId="urn:microsoft.com/office/officeart/2005/8/layout/radial3"/>
    <dgm:cxn modelId="{C278A9C0-A489-4492-B9EF-489C24FD7846}" type="presOf" srcId="{B626C495-F3A7-4ADE-A0FE-4E7983E98359}" destId="{BCC6AE36-1AA5-4143-A95B-3979139E867E}" srcOrd="0" destOrd="0" presId="urn:microsoft.com/office/officeart/2005/8/layout/radial3"/>
    <dgm:cxn modelId="{5017A390-EBF8-4C0E-9970-0816CCB45483}" type="presOf" srcId="{D6369594-53CA-4743-BFF7-C2D904DA742C}" destId="{3255F1BD-E04A-41BF-B64D-B06E6D0468D8}" srcOrd="0" destOrd="0" presId="urn:microsoft.com/office/officeart/2005/8/layout/radial3"/>
    <dgm:cxn modelId="{16D83448-1DA7-4401-807D-F2EBE3393EB5}" type="presParOf" srcId="{175F1DAC-7B7E-4D09-8DB8-99368C0C72D4}" destId="{1C01A5B2-67EA-4686-B86C-CBFC598D5477}" srcOrd="0" destOrd="0" presId="urn:microsoft.com/office/officeart/2005/8/layout/radial3"/>
    <dgm:cxn modelId="{AA0EC4BE-AB4F-4970-ABEA-603C8F20D871}" type="presParOf" srcId="{1C01A5B2-67EA-4686-B86C-CBFC598D5477}" destId="{D4E6F5B5-CA2C-475F-A4B6-5AB59CD1A7CA}" srcOrd="0" destOrd="0" presId="urn:microsoft.com/office/officeart/2005/8/layout/radial3"/>
    <dgm:cxn modelId="{A51C9AC6-6F89-4AE8-9BF8-B06134763BD7}" type="presParOf" srcId="{1C01A5B2-67EA-4686-B86C-CBFC598D5477}" destId="{E7BFA9EE-B858-4016-80BA-575963560F75}" srcOrd="1" destOrd="0" presId="urn:microsoft.com/office/officeart/2005/8/layout/radial3"/>
    <dgm:cxn modelId="{0AF180E3-E57F-472F-8C60-C05DD63BE890}" type="presParOf" srcId="{1C01A5B2-67EA-4686-B86C-CBFC598D5477}" destId="{3255F1BD-E04A-41BF-B64D-B06E6D0468D8}" srcOrd="2" destOrd="0" presId="urn:microsoft.com/office/officeart/2005/8/layout/radial3"/>
    <dgm:cxn modelId="{7E2F5DAB-985E-4FD9-AC17-90312CFE0616}" type="presParOf" srcId="{1C01A5B2-67EA-4686-B86C-CBFC598D5477}" destId="{BCC6AE36-1AA5-4143-A95B-3979139E867E}" srcOrd="3" destOrd="0" presId="urn:microsoft.com/office/officeart/2005/8/layout/radial3"/>
    <dgm:cxn modelId="{97D3C29C-FCB2-439F-ABA9-19E8B79ABBF3}" type="presParOf" srcId="{1C01A5B2-67EA-4686-B86C-CBFC598D5477}" destId="{B0BCFB86-46D3-4223-B011-A79A269CF8D7}" srcOrd="4" destOrd="0" presId="urn:microsoft.com/office/officeart/2005/8/layout/radial3"/>
    <dgm:cxn modelId="{7F41199B-A3A0-4EB5-9802-761D81B037B9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>
              <a:latin typeface="Century Gothic" panose="020B0502020202020204" pitchFamily="34" charset="0"/>
            </a:rPr>
            <a:t>Seksualiteit en intimiteit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Gebruik speeksel, </a:t>
          </a:r>
          <a:r>
            <a:rPr lang="nl-NL" sz="1200" b="0" noProof="0" dirty="0" err="1">
              <a:latin typeface="Century Gothic" panose="020B0502020202020204" pitchFamily="34" charset="0"/>
            </a:rPr>
            <a:t>lanette</a:t>
          </a:r>
          <a:r>
            <a:rPr lang="nl-NL" sz="1200" b="0" noProof="0" dirty="0">
              <a:latin typeface="Century Gothic" panose="020B0502020202020204" pitchFamily="34" charset="0"/>
            </a:rPr>
            <a:t> of glijmiddel op waterbasis 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14051EC4-1BBB-4423-9362-F3C1E6DD8A9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Gebruik geen zeep</a:t>
          </a:r>
        </a:p>
      </dgm:t>
    </dgm:pt>
    <dgm:pt modelId="{FAE4F3DD-8216-4E9D-BEA4-9E07E7BF0632}" type="parTrans" cxnId="{B2EBDD8B-4B25-471B-88BF-E87111F2438B}">
      <dgm:prSet/>
      <dgm:spPr/>
      <dgm:t>
        <a:bodyPr/>
        <a:lstStyle/>
        <a:p>
          <a:endParaRPr lang="nl-NL"/>
        </a:p>
      </dgm:t>
    </dgm:pt>
    <dgm:pt modelId="{70D85349-05E4-4FAB-8061-E45A7AD287B2}" type="sibTrans" cxnId="{B2EBDD8B-4B25-471B-88BF-E87111F2438B}">
      <dgm:prSet/>
      <dgm:spPr/>
      <dgm:t>
        <a:bodyPr/>
        <a:lstStyle/>
        <a:p>
          <a:endParaRPr lang="nl-NL"/>
        </a:p>
      </dgm:t>
    </dgm:pt>
    <dgm:pt modelId="{970FC866-2B6E-4718-B73A-D441A61FC288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Consult seksuoloog of gynaecoloog</a:t>
          </a:r>
        </a:p>
      </dgm:t>
    </dgm:pt>
    <dgm:pt modelId="{B9410737-E0B8-475A-B4F2-C2F36C3591B5}" type="parTrans" cxnId="{71ABCD98-6C8C-4B04-A9EC-F8F2494E2240}">
      <dgm:prSet/>
      <dgm:spPr/>
      <dgm:t>
        <a:bodyPr/>
        <a:lstStyle/>
        <a:p>
          <a:endParaRPr lang="nl-NL"/>
        </a:p>
      </dgm:t>
    </dgm:pt>
    <dgm:pt modelId="{296A76E8-3A9F-4BEE-A35E-3D5DB41FA63A}" type="sibTrans" cxnId="{71ABCD98-6C8C-4B04-A9EC-F8F2494E2240}">
      <dgm:prSet/>
      <dgm:spPr/>
      <dgm:t>
        <a:bodyPr/>
        <a:lstStyle/>
        <a:p>
          <a:endParaRPr lang="nl-NL"/>
        </a:p>
      </dgm:t>
    </dgm:pt>
    <dgm:pt modelId="{122C84C2-D975-41A5-AC12-F4566515D7C1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Sfeer</a:t>
          </a:r>
        </a:p>
      </dgm:t>
    </dgm:pt>
    <dgm:pt modelId="{49FBBC58-AEF5-4EA4-9A61-EB6EAF621953}" type="parTrans" cxnId="{E52554D1-317D-43DC-82DF-8EB101B6F0C0}">
      <dgm:prSet/>
      <dgm:spPr/>
      <dgm:t>
        <a:bodyPr/>
        <a:lstStyle/>
        <a:p>
          <a:endParaRPr lang="nl-NL"/>
        </a:p>
      </dgm:t>
    </dgm:pt>
    <dgm:pt modelId="{CCE28FD3-CBC9-44F8-B238-DE75D0A70371}" type="sibTrans" cxnId="{E52554D1-317D-43DC-82DF-8EB101B6F0C0}">
      <dgm:prSet/>
      <dgm:spPr/>
      <dgm:t>
        <a:bodyPr/>
        <a:lstStyle/>
        <a:p>
          <a:endParaRPr lang="nl-NL"/>
        </a:p>
      </dgm:t>
    </dgm:pt>
    <dgm:pt modelId="{4E8F370E-15E3-4846-B210-9BCF23F573E3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Zeg wat je voelt</a:t>
          </a:r>
        </a:p>
      </dgm:t>
    </dgm:pt>
    <dgm:pt modelId="{1A9944F5-F908-42A3-8D4E-E075A8B47446}" type="parTrans" cxnId="{428F82B2-6967-4799-9DE6-BA20FB56923A}">
      <dgm:prSet/>
      <dgm:spPr/>
      <dgm:t>
        <a:bodyPr/>
        <a:lstStyle/>
        <a:p>
          <a:endParaRPr lang="nl-NL"/>
        </a:p>
      </dgm:t>
    </dgm:pt>
    <dgm:pt modelId="{3DBCC7F5-F423-41E0-908D-29F04B273F97}" type="sibTrans" cxnId="{428F82B2-6967-4799-9DE6-BA20FB56923A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 custLinFactNeighborX="-8024" custLinFactNeighborY="-12312"/>
      <dgm:spPr/>
      <dgm:t>
        <a:bodyPr/>
        <a:lstStyle/>
        <a:p>
          <a:endParaRPr lang="nl-NL"/>
        </a:p>
      </dgm:t>
    </dgm:pt>
    <dgm:pt modelId="{FD44F52E-D008-4C53-AEBA-9A4BE91D79E4}" type="pres">
      <dgm:prSet presAssocID="{14051EC4-1BBB-4423-9362-F3C1E6DD8A9B}" presName="node" presStyleLbl="vennNode1" presStyleIdx="1" presStyleCnt="6" custRadScaleRad="105908" custRadScaleInc="872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2" presStyleCnt="6" custScaleX="208281" custScaleY="103979" custRadScaleRad="126099" custRadScaleInc="326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693F0B-5658-4A6B-A8E4-F7D80BBAA917}" type="pres">
      <dgm:prSet presAssocID="{970FC866-2B6E-4718-B73A-D441A61FC288}" presName="node" presStyleLbl="vennNode1" presStyleIdx="3" presStyleCnt="6" custScaleX="148847" custRadScaleRad="76144" custRadScaleInc="88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9067270-2AD5-4A9E-AEDF-02EF5CAED86F}" type="pres">
      <dgm:prSet presAssocID="{122C84C2-D975-41A5-AC12-F4566515D7C1}" presName="node" presStyleLbl="vennNode1" presStyleIdx="4" presStyleCnt="6" custScaleX="122156" custScaleY="71336" custRadScaleRad="194149" custRadScaleInc="-22378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52AFFC5-7DBA-4850-B484-E63176B4C9F4}" type="pres">
      <dgm:prSet presAssocID="{4E8F370E-15E3-4846-B210-9BCF23F573E3}" presName="node" presStyleLbl="vennNode1" presStyleIdx="5" presStyleCnt="6" custScaleX="167641" custRadScaleRad="131415" custRadScaleInc="1383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28F82B2-6967-4799-9DE6-BA20FB56923A}" srcId="{E1F87E0E-FF3E-47D3-BFF3-1936BDC1B9A7}" destId="{4E8F370E-15E3-4846-B210-9BCF23F573E3}" srcOrd="4" destOrd="0" parTransId="{1A9944F5-F908-42A3-8D4E-E075A8B47446}" sibTransId="{3DBCC7F5-F423-41E0-908D-29F04B273F97}"/>
    <dgm:cxn modelId="{3F3F5FBF-CAE1-47F0-8B4B-828B720DA6B8}" type="presOf" srcId="{14051EC4-1BBB-4423-9362-F3C1E6DD8A9B}" destId="{FD44F52E-D008-4C53-AEBA-9A4BE91D79E4}" srcOrd="0" destOrd="0" presId="urn:microsoft.com/office/officeart/2005/8/layout/radial3"/>
    <dgm:cxn modelId="{3DB58D3D-BC86-4894-BBAA-1FC3118AB255}" type="presOf" srcId="{4E8F370E-15E3-4846-B210-9BCF23F573E3}" destId="{952AFFC5-7DBA-4850-B484-E63176B4C9F4}" srcOrd="0" destOrd="0" presId="urn:microsoft.com/office/officeart/2005/8/layout/radial3"/>
    <dgm:cxn modelId="{71E7B895-D866-4D7E-A228-2FB403EBB911}" type="presOf" srcId="{122C84C2-D975-41A5-AC12-F4566515D7C1}" destId="{E9067270-2AD5-4A9E-AEDF-02EF5CAED86F}" srcOrd="0" destOrd="0" presId="urn:microsoft.com/office/officeart/2005/8/layout/radial3"/>
    <dgm:cxn modelId="{20F2305D-6CBC-4034-83EA-8038C48CF765}" type="presOf" srcId="{E1F87E0E-FF3E-47D3-BFF3-1936BDC1B9A7}" destId="{D4E6F5B5-CA2C-475F-A4B6-5AB59CD1A7CA}" srcOrd="0" destOrd="0" presId="urn:microsoft.com/office/officeart/2005/8/layout/radial3"/>
    <dgm:cxn modelId="{13AF98FC-2DB9-4B5F-85B0-E587DE19880D}" srcId="{E1F87E0E-FF3E-47D3-BFF3-1936BDC1B9A7}" destId="{B626C495-F3A7-4ADE-A0FE-4E7983E98359}" srcOrd="1" destOrd="0" parTransId="{6F2AC2C2-8163-4C6A-99C5-72A6C2B2A33F}" sibTransId="{91A8EA40-4823-4FE8-82D6-C24B81F0FC1F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2EBDD8B-4B25-471B-88BF-E87111F2438B}" srcId="{E1F87E0E-FF3E-47D3-BFF3-1936BDC1B9A7}" destId="{14051EC4-1BBB-4423-9362-F3C1E6DD8A9B}" srcOrd="0" destOrd="0" parTransId="{FAE4F3DD-8216-4E9D-BEA4-9E07E7BF0632}" sibTransId="{70D85349-05E4-4FAB-8061-E45A7AD287B2}"/>
    <dgm:cxn modelId="{CF36018C-641C-4AA0-863E-AA16E194D3CE}" type="presOf" srcId="{970FC866-2B6E-4718-B73A-D441A61FC288}" destId="{35693F0B-5658-4A6B-A8E4-F7D80BBAA917}" srcOrd="0" destOrd="0" presId="urn:microsoft.com/office/officeart/2005/8/layout/radial3"/>
    <dgm:cxn modelId="{928326EE-3042-4AB6-8695-B1ED8977C26D}" type="presOf" srcId="{62584336-D0B1-4B0E-BA5C-55B2CED1D394}" destId="{175F1DAC-7B7E-4D09-8DB8-99368C0C72D4}" srcOrd="0" destOrd="0" presId="urn:microsoft.com/office/officeart/2005/8/layout/radial3"/>
    <dgm:cxn modelId="{E52554D1-317D-43DC-82DF-8EB101B6F0C0}" srcId="{E1F87E0E-FF3E-47D3-BFF3-1936BDC1B9A7}" destId="{122C84C2-D975-41A5-AC12-F4566515D7C1}" srcOrd="3" destOrd="0" parTransId="{49FBBC58-AEF5-4EA4-9A61-EB6EAF621953}" sibTransId="{CCE28FD3-CBC9-44F8-B238-DE75D0A70371}"/>
    <dgm:cxn modelId="{71ABCD98-6C8C-4B04-A9EC-F8F2494E2240}" srcId="{E1F87E0E-FF3E-47D3-BFF3-1936BDC1B9A7}" destId="{970FC866-2B6E-4718-B73A-D441A61FC288}" srcOrd="2" destOrd="0" parTransId="{B9410737-E0B8-475A-B4F2-C2F36C3591B5}" sibTransId="{296A76E8-3A9F-4BEE-A35E-3D5DB41FA63A}"/>
    <dgm:cxn modelId="{6773D059-5099-4F5B-8089-74E08CEE131E}" type="presOf" srcId="{B626C495-F3A7-4ADE-A0FE-4E7983E98359}" destId="{BCC6AE36-1AA5-4143-A95B-3979139E867E}" srcOrd="0" destOrd="0" presId="urn:microsoft.com/office/officeart/2005/8/layout/radial3"/>
    <dgm:cxn modelId="{3F53ECDD-D82A-457E-8315-1E582563E312}" type="presParOf" srcId="{175F1DAC-7B7E-4D09-8DB8-99368C0C72D4}" destId="{1C01A5B2-67EA-4686-B86C-CBFC598D5477}" srcOrd="0" destOrd="0" presId="urn:microsoft.com/office/officeart/2005/8/layout/radial3"/>
    <dgm:cxn modelId="{4C0743A0-01BF-41BD-9387-542EDB43F360}" type="presParOf" srcId="{1C01A5B2-67EA-4686-B86C-CBFC598D5477}" destId="{D4E6F5B5-CA2C-475F-A4B6-5AB59CD1A7CA}" srcOrd="0" destOrd="0" presId="urn:microsoft.com/office/officeart/2005/8/layout/radial3"/>
    <dgm:cxn modelId="{78AA445D-B606-40D0-AC50-98A82233FE36}" type="presParOf" srcId="{1C01A5B2-67EA-4686-B86C-CBFC598D5477}" destId="{FD44F52E-D008-4C53-AEBA-9A4BE91D79E4}" srcOrd="1" destOrd="0" presId="urn:microsoft.com/office/officeart/2005/8/layout/radial3"/>
    <dgm:cxn modelId="{08563EF2-04AB-4948-912F-3FD58CAFDDE7}" type="presParOf" srcId="{1C01A5B2-67EA-4686-B86C-CBFC598D5477}" destId="{BCC6AE36-1AA5-4143-A95B-3979139E867E}" srcOrd="2" destOrd="0" presId="urn:microsoft.com/office/officeart/2005/8/layout/radial3"/>
    <dgm:cxn modelId="{3E395D54-EC3B-44A4-9A75-37EC2E15D181}" type="presParOf" srcId="{1C01A5B2-67EA-4686-B86C-CBFC598D5477}" destId="{35693F0B-5658-4A6B-A8E4-F7D80BBAA917}" srcOrd="3" destOrd="0" presId="urn:microsoft.com/office/officeart/2005/8/layout/radial3"/>
    <dgm:cxn modelId="{BE17A33B-79D8-4B9B-A632-CD647A39E2AC}" type="presParOf" srcId="{1C01A5B2-67EA-4686-B86C-CBFC598D5477}" destId="{E9067270-2AD5-4A9E-AEDF-02EF5CAED86F}" srcOrd="4" destOrd="0" presId="urn:microsoft.com/office/officeart/2005/8/layout/radial3"/>
    <dgm:cxn modelId="{E88A289F-1F59-445F-B08A-7E0F21756EB4}" type="presParOf" srcId="{1C01A5B2-67EA-4686-B86C-CBFC598D5477}" destId="{952AFFC5-7DBA-4850-B484-E63176B4C9F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nl-NL" b="1" noProof="0" dirty="0">
              <a:latin typeface="Century Gothic" panose="020B0502020202020204" pitchFamily="34" charset="0"/>
            </a:rPr>
            <a:t>Haaruitval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/>
        </a:p>
      </dgm:t>
    </dgm:pt>
    <dgm:pt modelId="{2356E178-4180-471B-A95D-2442FCF758CB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Milde shampoo/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lauw warm water/ maskertje 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/>
        </a:p>
      </dgm:t>
    </dgm:pt>
    <dgm:pt modelId="{D6369594-53CA-4743-BFF7-C2D904DA742C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Droog haar niet te veel borstelen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/>
        </a:p>
      </dgm:t>
    </dgm:pt>
    <dgm:pt modelId="{B626C495-F3A7-4ADE-A0FE-4E7983E98359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Niet bleken/</a:t>
          </a:r>
        </a:p>
        <a:p>
          <a:r>
            <a:rPr lang="nl-NL" sz="1200" b="0" noProof="0" dirty="0">
              <a:latin typeface="Century Gothic" panose="020B0502020202020204" pitchFamily="34" charset="0"/>
            </a:rPr>
            <a:t>permanenten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/>
        </a:p>
      </dgm:t>
    </dgm:pt>
    <dgm:pt modelId="{BC2DF43D-A878-4B6A-B15F-7FFBED6EC842}">
      <dgm:prSet phldrT="[Text]" custT="1"/>
      <dgm:spPr/>
      <dgm:t>
        <a:bodyPr/>
        <a:lstStyle/>
        <a:p>
          <a:r>
            <a:rPr lang="nl-NL" sz="1200" b="0" noProof="0" dirty="0">
              <a:latin typeface="Century Gothic" panose="020B0502020202020204" pitchFamily="34" charset="0"/>
            </a:rPr>
            <a:t>Liever geen föhn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/>
        </a:p>
      </dgm:t>
    </dgm:pt>
    <dgm:pt modelId="{141823A3-9734-49BB-9C2F-F9CAE066D748}">
      <dgm:prSet/>
      <dgm:spPr/>
      <dgm:t>
        <a:bodyPr/>
        <a:lstStyle/>
        <a:p>
          <a:r>
            <a:rPr lang="nl-NL" b="0" dirty="0">
              <a:latin typeface="Century Gothic" panose="020B0502020202020204" pitchFamily="34" charset="0"/>
            </a:rPr>
            <a:t>Tatoeëren</a:t>
          </a:r>
        </a:p>
      </dgm:t>
    </dgm:pt>
    <dgm:pt modelId="{FA9454DC-50E3-43C1-8146-A03B16856E77}" type="parTrans" cxnId="{43EC48EA-1035-4BFC-B076-9392EBCE1A4E}">
      <dgm:prSet/>
      <dgm:spPr/>
      <dgm:t>
        <a:bodyPr/>
        <a:lstStyle/>
        <a:p>
          <a:endParaRPr lang="nl-NL"/>
        </a:p>
      </dgm:t>
    </dgm:pt>
    <dgm:pt modelId="{8DA9BC03-A166-4F38-BFEA-3551DBA0B8C1}" type="sibTrans" cxnId="{43EC48EA-1035-4BFC-B076-9392EBCE1A4E}">
      <dgm:prSet/>
      <dgm:spPr/>
      <dgm:t>
        <a:bodyPr/>
        <a:lstStyle/>
        <a:p>
          <a:endParaRPr lang="nl-NL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6"/>
      <dgm:spPr/>
      <dgm:t>
        <a:bodyPr/>
        <a:lstStyle/>
        <a:p>
          <a:endParaRPr lang="nl-NL"/>
        </a:p>
      </dgm:t>
    </dgm:pt>
    <dgm:pt modelId="{E7BFA9EE-B858-4016-80BA-575963560F75}" type="pres">
      <dgm:prSet presAssocID="{2356E178-4180-471B-A95D-2442FCF758CB}" presName="node" presStyleLbl="vennNode1" presStyleIdx="1" presStyleCnt="6" custScaleX="194338" custScaleY="12751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255F1BD-E04A-41BF-B64D-B06E6D0468D8}" type="pres">
      <dgm:prSet presAssocID="{D6369594-53CA-4743-BFF7-C2D904DA742C}" presName="node" presStyleLbl="vennNode1" presStyleIdx="2" presStyleCnt="6" custScaleX="153781" custScaleY="68622" custRadScaleRad="122796" custRadScaleInc="434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CC6AE36-1AA5-4143-A95B-3979139E867E}" type="pres">
      <dgm:prSet presAssocID="{B626C495-F3A7-4ADE-A0FE-4E7983E98359}" presName="node" presStyleLbl="vennNode1" presStyleIdx="3" presStyleCnt="6" custScaleX="185505" custRadScaleRad="123932" custRadScaleInc="-2647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CBDD496-8D98-4946-AB00-253E513D4923}" type="pres">
      <dgm:prSet presAssocID="{141823A3-9734-49BB-9C2F-F9CAE066D748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DEE663-04E6-49D6-A3C7-F8FB5F8BE33B}" type="pres">
      <dgm:prSet presAssocID="{BC2DF43D-A878-4B6A-B15F-7FFBED6EC842}" presName="node" presStyleLbl="vennNode1" presStyleIdx="5" presStyleCnt="6" custScaleX="172710" custRadScaleRad="130055" custRadScaleInc="-2025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C40F758-5264-4653-AF57-ED244AC8F3A3}" srcId="{E1F87E0E-FF3E-47D3-BFF3-1936BDC1B9A7}" destId="{BC2DF43D-A878-4B6A-B15F-7FFBED6EC842}" srcOrd="4" destOrd="0" parTransId="{17DD7635-F2DC-43BE-A312-49946A09DBA4}" sibTransId="{E6A990DC-0228-4E23-ABC6-C9EE879B9A00}"/>
    <dgm:cxn modelId="{E8569483-B1B8-48E9-B07D-EFC8285FA863}" type="presOf" srcId="{141823A3-9734-49BB-9C2F-F9CAE066D748}" destId="{ACBDD496-8D98-4946-AB00-253E513D4923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22E19EB0-7D23-441D-8EE0-DAF03E790690}" type="presOf" srcId="{D6369594-53CA-4743-BFF7-C2D904DA742C}" destId="{3255F1BD-E04A-41BF-B64D-B06E6D0468D8}" srcOrd="0" destOrd="0" presId="urn:microsoft.com/office/officeart/2005/8/layout/radial3"/>
    <dgm:cxn modelId="{43EC48EA-1035-4BFC-B076-9392EBCE1A4E}" srcId="{E1F87E0E-FF3E-47D3-BFF3-1936BDC1B9A7}" destId="{141823A3-9734-49BB-9C2F-F9CAE066D748}" srcOrd="3" destOrd="0" parTransId="{FA9454DC-50E3-43C1-8146-A03B16856E77}" sibTransId="{8DA9BC03-A166-4F38-BFEA-3551DBA0B8C1}"/>
    <dgm:cxn modelId="{8763A1DE-185D-4B9E-A0D4-82722C163F38}" type="presOf" srcId="{2356E178-4180-471B-A95D-2442FCF758CB}" destId="{E7BFA9EE-B858-4016-80BA-575963560F75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7322ACC0-F22B-44F5-992C-C293E2D941B9}" type="presOf" srcId="{BC2DF43D-A878-4B6A-B15F-7FFBED6EC842}" destId="{E0DEE663-04E6-49D6-A3C7-F8FB5F8BE33B}" srcOrd="0" destOrd="0" presId="urn:microsoft.com/office/officeart/2005/8/layout/radial3"/>
    <dgm:cxn modelId="{C67BF5B5-6E5A-42E2-855B-353F75CB4439}" type="presOf" srcId="{B626C495-F3A7-4ADE-A0FE-4E7983E98359}" destId="{BCC6AE36-1AA5-4143-A95B-3979139E867E}" srcOrd="0" destOrd="0" presId="urn:microsoft.com/office/officeart/2005/8/layout/radial3"/>
    <dgm:cxn modelId="{55FD171B-2DEC-48E7-ADF4-D3FFA0BB0029}" type="presOf" srcId="{62584336-D0B1-4B0E-BA5C-55B2CED1D394}" destId="{175F1DAC-7B7E-4D09-8DB8-99368C0C72D4}" srcOrd="0" destOrd="0" presId="urn:microsoft.com/office/officeart/2005/8/layout/radial3"/>
    <dgm:cxn modelId="{A552BF3F-BEF7-4FEA-A360-505D222DC98D}" type="presOf" srcId="{E1F87E0E-FF3E-47D3-BFF3-1936BDC1B9A7}" destId="{D4E6F5B5-CA2C-475F-A4B6-5AB59CD1A7CA}" srcOrd="0" destOrd="0" presId="urn:microsoft.com/office/officeart/2005/8/layout/radial3"/>
    <dgm:cxn modelId="{85FB8A0C-E15E-4FA7-92B0-76070A451ADF}" type="presParOf" srcId="{175F1DAC-7B7E-4D09-8DB8-99368C0C72D4}" destId="{1C01A5B2-67EA-4686-B86C-CBFC598D5477}" srcOrd="0" destOrd="0" presId="urn:microsoft.com/office/officeart/2005/8/layout/radial3"/>
    <dgm:cxn modelId="{79D1F5A7-D6F3-4F26-84B5-6DD566BBE68B}" type="presParOf" srcId="{1C01A5B2-67EA-4686-B86C-CBFC598D5477}" destId="{D4E6F5B5-CA2C-475F-A4B6-5AB59CD1A7CA}" srcOrd="0" destOrd="0" presId="urn:microsoft.com/office/officeart/2005/8/layout/radial3"/>
    <dgm:cxn modelId="{8DDEDF26-56B8-4170-9E97-2B892579B034}" type="presParOf" srcId="{1C01A5B2-67EA-4686-B86C-CBFC598D5477}" destId="{E7BFA9EE-B858-4016-80BA-575963560F75}" srcOrd="1" destOrd="0" presId="urn:microsoft.com/office/officeart/2005/8/layout/radial3"/>
    <dgm:cxn modelId="{79F24FD8-E8CA-4B19-83D7-CADC3227DFB9}" type="presParOf" srcId="{1C01A5B2-67EA-4686-B86C-CBFC598D5477}" destId="{3255F1BD-E04A-41BF-B64D-B06E6D0468D8}" srcOrd="2" destOrd="0" presId="urn:microsoft.com/office/officeart/2005/8/layout/radial3"/>
    <dgm:cxn modelId="{008949A9-A068-4A72-9A33-9C4F261AD8D7}" type="presParOf" srcId="{1C01A5B2-67EA-4686-B86C-CBFC598D5477}" destId="{BCC6AE36-1AA5-4143-A95B-3979139E867E}" srcOrd="3" destOrd="0" presId="urn:microsoft.com/office/officeart/2005/8/layout/radial3"/>
    <dgm:cxn modelId="{0883BB3F-4F37-44A0-A28F-09AF39A06ACE}" type="presParOf" srcId="{1C01A5B2-67EA-4686-B86C-CBFC598D5477}" destId="{ACBDD496-8D98-4946-AB00-253E513D4923}" srcOrd="4" destOrd="0" presId="urn:microsoft.com/office/officeart/2005/8/layout/radial3"/>
    <dgm:cxn modelId="{04CA11A4-79FD-4862-8D91-FBF0F556AC06}" type="presParOf" srcId="{1C01A5B2-67EA-4686-B86C-CBFC598D5477}" destId="{E0DEE663-04E6-49D6-A3C7-F8FB5F8BE3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820732" y="1272707"/>
          <a:ext cx="2562835" cy="17332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Opvliegers</a:t>
          </a:r>
        </a:p>
      </dsp:txBody>
      <dsp:txXfrm>
        <a:off x="2196050" y="1526535"/>
        <a:ext cx="1812199" cy="1225591"/>
      </dsp:txXfrm>
    </dsp:sp>
    <dsp:sp modelId="{E7BFA9EE-B858-4016-80BA-575963560F75}">
      <dsp:nvSpPr>
        <dsp:cNvPr id="0" name=""/>
        <dsp:cNvSpPr/>
      </dsp:nvSpPr>
      <dsp:spPr>
        <a:xfrm>
          <a:off x="4006814" y="1356614"/>
          <a:ext cx="2843419" cy="18326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Draag luchtige kleding van natuurlijke materialen</a:t>
          </a:r>
        </a:p>
      </dsp:txBody>
      <dsp:txXfrm>
        <a:off x="4423223" y="1624996"/>
        <a:ext cx="2010601" cy="1295863"/>
      </dsp:txXfrm>
    </dsp:sp>
    <dsp:sp modelId="{3255F1BD-E04A-41BF-B64D-B06E6D0468D8}">
      <dsp:nvSpPr>
        <dsp:cNvPr id="0" name=""/>
        <dsp:cNvSpPr/>
      </dsp:nvSpPr>
      <dsp:spPr>
        <a:xfrm>
          <a:off x="570633" y="0"/>
          <a:ext cx="2396379" cy="17649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Vermijd eventueel cafeïne,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nicotine, koolzuur,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scherpe kruiden, suiker, alcohol, hete dranken, en vette voeding</a:t>
          </a:r>
        </a:p>
      </dsp:txBody>
      <dsp:txXfrm>
        <a:off x="921575" y="258469"/>
        <a:ext cx="1694495" cy="1247997"/>
      </dsp:txXfrm>
    </dsp:sp>
    <dsp:sp modelId="{BCC6AE36-1AA5-4143-A95B-3979139E867E}">
      <dsp:nvSpPr>
        <dsp:cNvPr id="0" name=""/>
        <dsp:cNvSpPr/>
      </dsp:nvSpPr>
      <dsp:spPr>
        <a:xfrm>
          <a:off x="3504603" y="2915258"/>
          <a:ext cx="2722735" cy="11854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Beweeg regelmatig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</dsp:txBody>
      <dsp:txXfrm>
        <a:off x="3903338" y="3088870"/>
        <a:ext cx="1925265" cy="838275"/>
      </dsp:txXfrm>
    </dsp:sp>
    <dsp:sp modelId="{E0DEE663-04E6-49D6-A3C7-F8FB5F8BE33B}">
      <dsp:nvSpPr>
        <dsp:cNvPr id="0" name=""/>
        <dsp:cNvSpPr/>
      </dsp:nvSpPr>
      <dsp:spPr>
        <a:xfrm>
          <a:off x="304419" y="1638009"/>
          <a:ext cx="1802290" cy="107776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Vermijd stress </a:t>
          </a:r>
        </a:p>
      </dsp:txBody>
      <dsp:txXfrm>
        <a:off x="568358" y="1795843"/>
        <a:ext cx="1274412" cy="762093"/>
      </dsp:txXfrm>
    </dsp:sp>
    <dsp:sp modelId="{85ADDA3E-9265-47C4-824E-9E897C30692A}">
      <dsp:nvSpPr>
        <dsp:cNvPr id="0" name=""/>
        <dsp:cNvSpPr/>
      </dsp:nvSpPr>
      <dsp:spPr>
        <a:xfrm>
          <a:off x="376683" y="2478778"/>
          <a:ext cx="2627647" cy="16150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Kan zorgen voor een verstoorde nachtrust</a:t>
          </a:r>
        </a:p>
      </dsp:txBody>
      <dsp:txXfrm>
        <a:off x="761493" y="2715292"/>
        <a:ext cx="1858027" cy="1141989"/>
      </dsp:txXfrm>
    </dsp:sp>
    <dsp:sp modelId="{2556D560-5DBB-4383-9F11-5DA76B8DB2DE}">
      <dsp:nvSpPr>
        <dsp:cNvPr id="0" name=""/>
        <dsp:cNvSpPr/>
      </dsp:nvSpPr>
      <dsp:spPr>
        <a:xfrm>
          <a:off x="4819613" y="24383"/>
          <a:ext cx="1856408" cy="8123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>
              <a:latin typeface="Century Gothic" panose="020B0502020202020204" pitchFamily="34" charset="0"/>
            </a:rPr>
            <a:t>Accupunctuur</a:t>
          </a:r>
        </a:p>
      </dsp:txBody>
      <dsp:txXfrm>
        <a:off x="5091478" y="143344"/>
        <a:ext cx="1312678" cy="574393"/>
      </dsp:txXfrm>
    </dsp:sp>
    <dsp:sp modelId="{B06B6FB7-FCB3-4869-BB04-D040E9F9E174}">
      <dsp:nvSpPr>
        <dsp:cNvPr id="0" name=""/>
        <dsp:cNvSpPr/>
      </dsp:nvSpPr>
      <dsp:spPr>
        <a:xfrm>
          <a:off x="2967882" y="269894"/>
          <a:ext cx="2397363" cy="1377822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Gebruik maximaal 3 sojaproducten per dag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(</a:t>
          </a:r>
          <a:r>
            <a:rPr lang="nl-NL" sz="1200" b="0" kern="1200" noProof="0" dirty="0" err="1">
              <a:latin typeface="Century Gothic" panose="020B0502020202020204" pitchFamily="34" charset="0"/>
            </a:rPr>
            <a:t>Fyto</a:t>
          </a:r>
          <a:r>
            <a:rPr lang="nl-NL" sz="1200" b="0" kern="1200" noProof="0" dirty="0">
              <a:latin typeface="Century Gothic" panose="020B0502020202020204" pitchFamily="34" charset="0"/>
            </a:rPr>
            <a:t>-oestrogenen)</a:t>
          </a:r>
        </a:p>
      </dsp:txBody>
      <dsp:txXfrm>
        <a:off x="3318968" y="471671"/>
        <a:ext cx="1695191" cy="974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857954" y="1054897"/>
          <a:ext cx="2429993" cy="242999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Relatie</a:t>
          </a:r>
        </a:p>
      </dsp:txBody>
      <dsp:txXfrm>
        <a:off x="3213818" y="1410761"/>
        <a:ext cx="1718265" cy="1718265"/>
      </dsp:txXfrm>
    </dsp:sp>
    <dsp:sp modelId="{E7BFA9EE-B858-4016-80BA-575963560F75}">
      <dsp:nvSpPr>
        <dsp:cNvPr id="0" name=""/>
        <dsp:cNvSpPr/>
      </dsp:nvSpPr>
      <dsp:spPr>
        <a:xfrm>
          <a:off x="2616498" y="-8602"/>
          <a:ext cx="2361200" cy="15492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Impact diagnose kanker</a:t>
          </a:r>
        </a:p>
      </dsp:txBody>
      <dsp:txXfrm>
        <a:off x="2962288" y="218286"/>
        <a:ext cx="1669620" cy="1095515"/>
      </dsp:txXfrm>
    </dsp:sp>
    <dsp:sp modelId="{3255F1BD-E04A-41BF-B64D-B06E6D0468D8}">
      <dsp:nvSpPr>
        <dsp:cNvPr id="0" name=""/>
        <dsp:cNvSpPr/>
      </dsp:nvSpPr>
      <dsp:spPr>
        <a:xfrm>
          <a:off x="4814048" y="475225"/>
          <a:ext cx="1746266" cy="12149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Schuldgevoel</a:t>
          </a:r>
        </a:p>
      </dsp:txBody>
      <dsp:txXfrm>
        <a:off x="5069783" y="653157"/>
        <a:ext cx="1234796" cy="859132"/>
      </dsp:txXfrm>
    </dsp:sp>
    <dsp:sp modelId="{BCC6AE36-1AA5-4143-A95B-3979139E867E}">
      <dsp:nvSpPr>
        <dsp:cNvPr id="0" name=""/>
        <dsp:cNvSpPr/>
      </dsp:nvSpPr>
      <dsp:spPr>
        <a:xfrm>
          <a:off x="5098102" y="1602716"/>
          <a:ext cx="2253879" cy="12149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Zoeken naar evenwicht</a:t>
          </a:r>
        </a:p>
      </dsp:txBody>
      <dsp:txXfrm>
        <a:off x="5428175" y="1780648"/>
        <a:ext cx="1593733" cy="859132"/>
      </dsp:txXfrm>
    </dsp:sp>
    <dsp:sp modelId="{ACBDD496-8D98-4946-AB00-253E513D4923}">
      <dsp:nvSpPr>
        <dsp:cNvPr id="0" name=""/>
        <dsp:cNvSpPr/>
      </dsp:nvSpPr>
      <dsp:spPr>
        <a:xfrm>
          <a:off x="2024202" y="2917312"/>
          <a:ext cx="1820369" cy="12149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>
              <a:latin typeface="Century Gothic" panose="020B0502020202020204" pitchFamily="34" charset="0"/>
            </a:rPr>
            <a:t>Verschuiving van rollen</a:t>
          </a:r>
        </a:p>
      </dsp:txBody>
      <dsp:txXfrm>
        <a:off x="2290789" y="3095244"/>
        <a:ext cx="1287195" cy="859132"/>
      </dsp:txXfrm>
    </dsp:sp>
    <dsp:sp modelId="{E0DEE663-04E6-49D6-A3C7-F8FB5F8BE33B}">
      <dsp:nvSpPr>
        <dsp:cNvPr id="0" name=""/>
        <dsp:cNvSpPr/>
      </dsp:nvSpPr>
      <dsp:spPr>
        <a:xfrm>
          <a:off x="967941" y="1946030"/>
          <a:ext cx="2098421" cy="12149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Bijstellen van toekomstplannen</a:t>
          </a:r>
        </a:p>
      </dsp:txBody>
      <dsp:txXfrm>
        <a:off x="1275248" y="2123962"/>
        <a:ext cx="1483807" cy="8591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411335" y="1082456"/>
          <a:ext cx="3085749" cy="24895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Misselijkheid</a:t>
          </a:r>
        </a:p>
      </dsp:txBody>
      <dsp:txXfrm>
        <a:off x="3863232" y="1447042"/>
        <a:ext cx="2181955" cy="1760379"/>
      </dsp:txXfrm>
    </dsp:sp>
    <dsp:sp modelId="{E7BFA9EE-B858-4016-80BA-575963560F75}">
      <dsp:nvSpPr>
        <dsp:cNvPr id="0" name=""/>
        <dsp:cNvSpPr/>
      </dsp:nvSpPr>
      <dsp:spPr>
        <a:xfrm>
          <a:off x="4128467" y="0"/>
          <a:ext cx="1699629" cy="124477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Drink voldoende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1 ½ tot 2 liter per dag</a:t>
          </a:r>
        </a:p>
      </dsp:txBody>
      <dsp:txXfrm>
        <a:off x="4377372" y="182293"/>
        <a:ext cx="1201819" cy="880189"/>
      </dsp:txXfrm>
    </dsp:sp>
    <dsp:sp modelId="{3255F1BD-E04A-41BF-B64D-B06E6D0468D8}">
      <dsp:nvSpPr>
        <dsp:cNvPr id="0" name=""/>
        <dsp:cNvSpPr/>
      </dsp:nvSpPr>
      <dsp:spPr>
        <a:xfrm>
          <a:off x="5820634" y="697668"/>
          <a:ext cx="1768378" cy="12447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Vaker, kleine maaltijden</a:t>
          </a:r>
        </a:p>
      </dsp:txBody>
      <dsp:txXfrm>
        <a:off x="6079607" y="879961"/>
        <a:ext cx="1250432" cy="880189"/>
      </dsp:txXfrm>
    </dsp:sp>
    <dsp:sp modelId="{BCC6AE36-1AA5-4143-A95B-3979139E867E}">
      <dsp:nvSpPr>
        <dsp:cNvPr id="0" name=""/>
        <dsp:cNvSpPr/>
      </dsp:nvSpPr>
      <dsp:spPr>
        <a:xfrm>
          <a:off x="6033402" y="2277855"/>
          <a:ext cx="2002558" cy="124477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Tablet HT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‘s avonds innemen</a:t>
          </a:r>
        </a:p>
      </dsp:txBody>
      <dsp:txXfrm>
        <a:off x="6326670" y="2460148"/>
        <a:ext cx="1416022" cy="880189"/>
      </dsp:txXfrm>
    </dsp:sp>
    <dsp:sp modelId="{E0DEE663-04E6-49D6-A3C7-F8FB5F8BE33B}">
      <dsp:nvSpPr>
        <dsp:cNvPr id="0" name=""/>
        <dsp:cNvSpPr/>
      </dsp:nvSpPr>
      <dsp:spPr>
        <a:xfrm>
          <a:off x="3746286" y="3263092"/>
          <a:ext cx="1568778" cy="100116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Vermijd stress</a:t>
          </a:r>
        </a:p>
      </dsp:txBody>
      <dsp:txXfrm>
        <a:off x="3976028" y="3409708"/>
        <a:ext cx="1109294" cy="707928"/>
      </dsp:txXfrm>
    </dsp:sp>
    <dsp:sp modelId="{CA270002-DEB8-4AF2-86B7-B0FE018A6584}">
      <dsp:nvSpPr>
        <dsp:cNvPr id="0" name=""/>
        <dsp:cNvSpPr/>
      </dsp:nvSpPr>
      <dsp:spPr>
        <a:xfrm>
          <a:off x="1989204" y="825533"/>
          <a:ext cx="2306855" cy="12447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b="0" kern="1200" noProof="0" dirty="0">
              <a:latin typeface="Century Gothic" panose="020B0502020202020204" pitchFamily="34" charset="0"/>
            </a:rPr>
            <a:t>Gaat meestal voorbij</a:t>
          </a:r>
        </a:p>
      </dsp:txBody>
      <dsp:txXfrm>
        <a:off x="2327035" y="1007826"/>
        <a:ext cx="1631193" cy="880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314917" y="936192"/>
          <a:ext cx="3206004" cy="233576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Gewrichtspijn</a:t>
          </a:r>
        </a:p>
      </dsp:txBody>
      <dsp:txXfrm>
        <a:off x="3784425" y="1278257"/>
        <a:ext cx="2266988" cy="1651637"/>
      </dsp:txXfrm>
    </dsp:sp>
    <dsp:sp modelId="{E7BFA9EE-B858-4016-80BA-575963560F75}">
      <dsp:nvSpPr>
        <dsp:cNvPr id="0" name=""/>
        <dsp:cNvSpPr/>
      </dsp:nvSpPr>
      <dsp:spPr>
        <a:xfrm>
          <a:off x="4025645" y="-64540"/>
          <a:ext cx="1784549" cy="129821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Warme douche/bad</a:t>
          </a:r>
        </a:p>
      </dsp:txBody>
      <dsp:txXfrm>
        <a:off x="4286986" y="125580"/>
        <a:ext cx="1261867" cy="917979"/>
      </dsp:txXfrm>
    </dsp:sp>
    <dsp:sp modelId="{3255F1BD-E04A-41BF-B64D-B06E6D0468D8}">
      <dsp:nvSpPr>
        <dsp:cNvPr id="0" name=""/>
        <dsp:cNvSpPr/>
      </dsp:nvSpPr>
      <dsp:spPr>
        <a:xfrm>
          <a:off x="6113657" y="654611"/>
          <a:ext cx="1658721" cy="139611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Kom en blijf in beweging</a:t>
          </a:r>
        </a:p>
      </dsp:txBody>
      <dsp:txXfrm>
        <a:off x="6356571" y="859067"/>
        <a:ext cx="1172893" cy="987199"/>
      </dsp:txXfrm>
    </dsp:sp>
    <dsp:sp modelId="{BCC6AE36-1AA5-4143-A95B-3979139E867E}">
      <dsp:nvSpPr>
        <dsp:cNvPr id="0" name=""/>
        <dsp:cNvSpPr/>
      </dsp:nvSpPr>
      <dsp:spPr>
        <a:xfrm>
          <a:off x="5714914" y="2541399"/>
          <a:ext cx="1704900" cy="158396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Paracetamol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4 maal daags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1 gram</a:t>
          </a:r>
        </a:p>
      </dsp:txBody>
      <dsp:txXfrm>
        <a:off x="5964591" y="2773365"/>
        <a:ext cx="1205546" cy="1120033"/>
      </dsp:txXfrm>
    </dsp:sp>
    <dsp:sp modelId="{E5391B9E-083A-4C94-B200-F64627CC2954}">
      <dsp:nvSpPr>
        <dsp:cNvPr id="0" name=""/>
        <dsp:cNvSpPr/>
      </dsp:nvSpPr>
      <dsp:spPr>
        <a:xfrm>
          <a:off x="1637266" y="2751143"/>
          <a:ext cx="2761531" cy="11678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b="0" kern="1200" noProof="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Indien nodig overleg met oncoloog of oncologieverpleegkundige</a:t>
          </a:r>
        </a:p>
      </dsp:txBody>
      <dsp:txXfrm>
        <a:off x="2041683" y="2922176"/>
        <a:ext cx="1952697" cy="825817"/>
      </dsp:txXfrm>
    </dsp:sp>
    <dsp:sp modelId="{E5EA9CC1-820E-4E7B-AC27-6D87D6999642}">
      <dsp:nvSpPr>
        <dsp:cNvPr id="0" name=""/>
        <dsp:cNvSpPr/>
      </dsp:nvSpPr>
      <dsp:spPr>
        <a:xfrm>
          <a:off x="1868085" y="971507"/>
          <a:ext cx="1950202" cy="11678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Verschil tussen opstart pijn of continu</a:t>
          </a:r>
        </a:p>
      </dsp:txBody>
      <dsp:txXfrm>
        <a:off x="2153685" y="1142540"/>
        <a:ext cx="1379002" cy="825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248597" y="1022991"/>
          <a:ext cx="3197852" cy="23713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Vermoeidheid</a:t>
          </a:r>
        </a:p>
      </dsp:txBody>
      <dsp:txXfrm>
        <a:off x="2716912" y="1370271"/>
        <a:ext cx="2261222" cy="1676819"/>
      </dsp:txXfrm>
    </dsp:sp>
    <dsp:sp modelId="{E7BFA9EE-B858-4016-80BA-575963560F75}">
      <dsp:nvSpPr>
        <dsp:cNvPr id="0" name=""/>
        <dsp:cNvSpPr/>
      </dsp:nvSpPr>
      <dsp:spPr>
        <a:xfrm>
          <a:off x="3255122" y="73162"/>
          <a:ext cx="1427250" cy="11856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Voldoende rust nemen</a:t>
          </a:r>
        </a:p>
      </dsp:txBody>
      <dsp:txXfrm>
        <a:off x="3464138" y="246802"/>
        <a:ext cx="1009218" cy="838409"/>
      </dsp:txXfrm>
    </dsp:sp>
    <dsp:sp modelId="{3255F1BD-E04A-41BF-B64D-B06E6D0468D8}">
      <dsp:nvSpPr>
        <dsp:cNvPr id="0" name=""/>
        <dsp:cNvSpPr/>
      </dsp:nvSpPr>
      <dsp:spPr>
        <a:xfrm>
          <a:off x="5074600" y="1031439"/>
          <a:ext cx="1614530" cy="11856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Voldoende nachtrust</a:t>
          </a:r>
        </a:p>
      </dsp:txBody>
      <dsp:txXfrm>
        <a:off x="5311042" y="1205079"/>
        <a:ext cx="1141646" cy="838409"/>
      </dsp:txXfrm>
    </dsp:sp>
    <dsp:sp modelId="{BCC6AE36-1AA5-4143-A95B-3979139E867E}">
      <dsp:nvSpPr>
        <dsp:cNvPr id="0" name=""/>
        <dsp:cNvSpPr/>
      </dsp:nvSpPr>
      <dsp:spPr>
        <a:xfrm>
          <a:off x="3726284" y="2937048"/>
          <a:ext cx="1660807" cy="11856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Verdeel de activiteiten</a:t>
          </a:r>
        </a:p>
      </dsp:txBody>
      <dsp:txXfrm>
        <a:off x="3969504" y="3110688"/>
        <a:ext cx="1174367" cy="838409"/>
      </dsp:txXfrm>
    </dsp:sp>
    <dsp:sp modelId="{E0DEE663-04E6-49D6-A3C7-F8FB5F8BE33B}">
      <dsp:nvSpPr>
        <dsp:cNvPr id="0" name=""/>
        <dsp:cNvSpPr/>
      </dsp:nvSpPr>
      <dsp:spPr>
        <a:xfrm>
          <a:off x="1148211" y="2398856"/>
          <a:ext cx="1656183" cy="118568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Accepteer hulp</a:t>
          </a:r>
        </a:p>
      </dsp:txBody>
      <dsp:txXfrm>
        <a:off x="1390753" y="2572496"/>
        <a:ext cx="1171099" cy="838409"/>
      </dsp:txXfrm>
    </dsp:sp>
    <dsp:sp modelId="{82D4CE4E-4537-4EB5-9077-6AA5F30A6980}">
      <dsp:nvSpPr>
        <dsp:cNvPr id="0" name=""/>
        <dsp:cNvSpPr/>
      </dsp:nvSpPr>
      <dsp:spPr>
        <a:xfrm>
          <a:off x="488639" y="800345"/>
          <a:ext cx="2527416" cy="1185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 err="1">
              <a:latin typeface="Century Gothic" panose="020B0502020202020204" pitchFamily="34" charset="0"/>
            </a:rPr>
            <a:t>Onco</a:t>
          </a:r>
          <a:r>
            <a:rPr lang="nl-NL" sz="1200" b="0" kern="1200" noProof="0" dirty="0">
              <a:latin typeface="Century Gothic" panose="020B0502020202020204" pitchFamily="34" charset="0"/>
            </a:rPr>
            <a:t>-revalidatie en sporten</a:t>
          </a:r>
        </a:p>
      </dsp:txBody>
      <dsp:txXfrm>
        <a:off x="858771" y="973985"/>
        <a:ext cx="1787152" cy="8384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760203" y="1390852"/>
          <a:ext cx="4325968" cy="180745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Gewichtstoename</a:t>
          </a:r>
        </a:p>
      </dsp:txBody>
      <dsp:txXfrm>
        <a:off x="1393726" y="1655548"/>
        <a:ext cx="3058922" cy="1278064"/>
      </dsp:txXfrm>
    </dsp:sp>
    <dsp:sp modelId="{E7BFA9EE-B858-4016-80BA-575963560F75}">
      <dsp:nvSpPr>
        <dsp:cNvPr id="0" name=""/>
        <dsp:cNvSpPr/>
      </dsp:nvSpPr>
      <dsp:spPr>
        <a:xfrm>
          <a:off x="1866711" y="110328"/>
          <a:ext cx="2131343" cy="139975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Eet minder vette producten</a:t>
          </a:r>
        </a:p>
      </dsp:txBody>
      <dsp:txXfrm>
        <a:off x="2178839" y="315317"/>
        <a:ext cx="1507087" cy="989774"/>
      </dsp:txXfrm>
    </dsp:sp>
    <dsp:sp modelId="{3255F1BD-E04A-41BF-B64D-B06E6D0468D8}">
      <dsp:nvSpPr>
        <dsp:cNvPr id="0" name=""/>
        <dsp:cNvSpPr/>
      </dsp:nvSpPr>
      <dsp:spPr>
        <a:xfrm>
          <a:off x="3955556" y="729430"/>
          <a:ext cx="1555333" cy="13322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Kom en blijf in beweging</a:t>
          </a:r>
        </a:p>
      </dsp:txBody>
      <dsp:txXfrm>
        <a:off x="4183329" y="924532"/>
        <a:ext cx="1099787" cy="942038"/>
      </dsp:txXfrm>
    </dsp:sp>
    <dsp:sp modelId="{BCC6AE36-1AA5-4143-A95B-3979139E867E}">
      <dsp:nvSpPr>
        <dsp:cNvPr id="0" name=""/>
        <dsp:cNvSpPr/>
      </dsp:nvSpPr>
      <dsp:spPr>
        <a:xfrm>
          <a:off x="3420969" y="2858103"/>
          <a:ext cx="1721593" cy="132362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Eventueel doorverwijzen naar diëtiste</a:t>
          </a:r>
        </a:p>
      </dsp:txBody>
      <dsp:txXfrm>
        <a:off x="3673090" y="3051943"/>
        <a:ext cx="1217351" cy="935941"/>
      </dsp:txXfrm>
    </dsp:sp>
    <dsp:sp modelId="{E0DEE663-04E6-49D6-A3C7-F8FB5F8BE33B}">
      <dsp:nvSpPr>
        <dsp:cNvPr id="0" name=""/>
        <dsp:cNvSpPr/>
      </dsp:nvSpPr>
      <dsp:spPr>
        <a:xfrm>
          <a:off x="118312" y="2598151"/>
          <a:ext cx="2464052" cy="151775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Beperk suikergebruik</a:t>
          </a:r>
        </a:p>
      </dsp:txBody>
      <dsp:txXfrm>
        <a:off x="479164" y="2820421"/>
        <a:ext cx="1742348" cy="1073214"/>
      </dsp:txXfrm>
    </dsp:sp>
    <dsp:sp modelId="{EE753443-192E-4D27-AAA7-D92E40C6E767}">
      <dsp:nvSpPr>
        <dsp:cNvPr id="0" name=""/>
        <dsp:cNvSpPr/>
      </dsp:nvSpPr>
      <dsp:spPr>
        <a:xfrm>
          <a:off x="0" y="651353"/>
          <a:ext cx="2003498" cy="12476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Eventueel  plasmedicatie bij vocht vasthouden</a:t>
          </a:r>
        </a:p>
      </dsp:txBody>
      <dsp:txXfrm>
        <a:off x="293405" y="834066"/>
        <a:ext cx="1416688" cy="8822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544736" y="1007628"/>
          <a:ext cx="2900112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Osteoporose (versnelde botafbraak)</a:t>
          </a:r>
        </a:p>
      </dsp:txBody>
      <dsp:txXfrm>
        <a:off x="3969448" y="1349693"/>
        <a:ext cx="2050688" cy="1651637"/>
      </dsp:txXfrm>
    </dsp:sp>
    <dsp:sp modelId="{E7BFA9EE-B858-4016-80BA-575963560F75}">
      <dsp:nvSpPr>
        <dsp:cNvPr id="0" name=""/>
        <dsp:cNvSpPr/>
      </dsp:nvSpPr>
      <dsp:spPr>
        <a:xfrm>
          <a:off x="4212889" y="72063"/>
          <a:ext cx="1563808" cy="11678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Kom en blijf in beweging</a:t>
          </a:r>
        </a:p>
      </dsp:txBody>
      <dsp:txXfrm>
        <a:off x="4441903" y="243096"/>
        <a:ext cx="1105780" cy="825817"/>
      </dsp:txXfrm>
    </dsp:sp>
    <dsp:sp modelId="{3255F1BD-E04A-41BF-B64D-B06E6D0468D8}">
      <dsp:nvSpPr>
        <dsp:cNvPr id="0" name=""/>
        <dsp:cNvSpPr/>
      </dsp:nvSpPr>
      <dsp:spPr>
        <a:xfrm>
          <a:off x="5860447" y="862529"/>
          <a:ext cx="1733267" cy="11678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Minimaal 15 minuten daglicht per dag</a:t>
          </a:r>
        </a:p>
      </dsp:txBody>
      <dsp:txXfrm>
        <a:off x="6114278" y="1033562"/>
        <a:ext cx="1225605" cy="825817"/>
      </dsp:txXfrm>
    </dsp:sp>
    <dsp:sp modelId="{BCC6AE36-1AA5-4143-A95B-3979139E867E}">
      <dsp:nvSpPr>
        <dsp:cNvPr id="0" name=""/>
        <dsp:cNvSpPr/>
      </dsp:nvSpPr>
      <dsp:spPr>
        <a:xfrm>
          <a:off x="6025674" y="2278468"/>
          <a:ext cx="1853851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3x zuivel per dag</a:t>
          </a:r>
        </a:p>
      </dsp:txBody>
      <dsp:txXfrm>
        <a:off x="6297164" y="2449501"/>
        <a:ext cx="1310871" cy="825817"/>
      </dsp:txXfrm>
    </dsp:sp>
    <dsp:sp modelId="{F4DE027F-7D0A-40AE-848A-0DE31903C619}">
      <dsp:nvSpPr>
        <dsp:cNvPr id="0" name=""/>
        <dsp:cNvSpPr/>
      </dsp:nvSpPr>
      <dsp:spPr>
        <a:xfrm>
          <a:off x="3202103" y="3088491"/>
          <a:ext cx="2189606" cy="97233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Vitamine D of kalktabletten</a:t>
          </a:r>
        </a:p>
      </dsp:txBody>
      <dsp:txXfrm>
        <a:off x="3522763" y="3230886"/>
        <a:ext cx="1548286" cy="687543"/>
      </dsp:txXfrm>
    </dsp:sp>
    <dsp:sp modelId="{F2C568BD-FD2A-44E5-8F40-B21EB6244A6B}">
      <dsp:nvSpPr>
        <dsp:cNvPr id="0" name=""/>
        <dsp:cNvSpPr/>
      </dsp:nvSpPr>
      <dsp:spPr>
        <a:xfrm>
          <a:off x="2019821" y="703816"/>
          <a:ext cx="2332240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Eventueel aanvullende medicatie</a:t>
          </a:r>
        </a:p>
      </dsp:txBody>
      <dsp:txXfrm>
        <a:off x="2361370" y="874849"/>
        <a:ext cx="1649142" cy="8258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323192" y="882290"/>
          <a:ext cx="2873444" cy="25099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Somberheid</a:t>
          </a:r>
        </a:p>
      </dsp:txBody>
      <dsp:txXfrm>
        <a:off x="3743998" y="1249861"/>
        <a:ext cx="2031832" cy="1774789"/>
      </dsp:txXfrm>
    </dsp:sp>
    <dsp:sp modelId="{E7BFA9EE-B858-4016-80BA-575963560F75}">
      <dsp:nvSpPr>
        <dsp:cNvPr id="0" name=""/>
        <dsp:cNvSpPr/>
      </dsp:nvSpPr>
      <dsp:spPr>
        <a:xfrm>
          <a:off x="3282254" y="0"/>
          <a:ext cx="2688638" cy="11064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Bespreekbaar maken bij naasten</a:t>
          </a:r>
        </a:p>
      </dsp:txBody>
      <dsp:txXfrm>
        <a:off x="3675996" y="162029"/>
        <a:ext cx="1901154" cy="782344"/>
      </dsp:txXfrm>
    </dsp:sp>
    <dsp:sp modelId="{3255F1BD-E04A-41BF-B64D-B06E6D0468D8}">
      <dsp:nvSpPr>
        <dsp:cNvPr id="0" name=""/>
        <dsp:cNvSpPr/>
      </dsp:nvSpPr>
      <dsp:spPr>
        <a:xfrm>
          <a:off x="5886174" y="931423"/>
          <a:ext cx="2075550" cy="137781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Structuur in de dag</a:t>
          </a:r>
        </a:p>
      </dsp:txBody>
      <dsp:txXfrm>
        <a:off x="6190131" y="1133199"/>
        <a:ext cx="1467636" cy="974262"/>
      </dsp:txXfrm>
    </dsp:sp>
    <dsp:sp modelId="{BCC6AE36-1AA5-4143-A95B-3979139E867E}">
      <dsp:nvSpPr>
        <dsp:cNvPr id="0" name=""/>
        <dsp:cNvSpPr/>
      </dsp:nvSpPr>
      <dsp:spPr>
        <a:xfrm>
          <a:off x="4680293" y="2690941"/>
          <a:ext cx="3396451" cy="146463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Eventueel MW/psycholoog/oncoloog/ oncologieverpleegkundige</a:t>
          </a:r>
        </a:p>
      </dsp:txBody>
      <dsp:txXfrm>
        <a:off x="5177692" y="2905431"/>
        <a:ext cx="2401653" cy="1035652"/>
      </dsp:txXfrm>
    </dsp:sp>
    <dsp:sp modelId="{B0BCFB86-46D3-4223-B011-A79A269CF8D7}">
      <dsp:nvSpPr>
        <dsp:cNvPr id="0" name=""/>
        <dsp:cNvSpPr/>
      </dsp:nvSpPr>
      <dsp:spPr>
        <a:xfrm>
          <a:off x="1482105" y="2635642"/>
          <a:ext cx="2741547" cy="151993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Eventueel lotgenotencontact</a:t>
          </a:r>
        </a:p>
      </dsp:txBody>
      <dsp:txXfrm>
        <a:off x="1883595" y="2858232"/>
        <a:ext cx="1938567" cy="1074759"/>
      </dsp:txXfrm>
    </dsp:sp>
    <dsp:sp modelId="{E0DEE663-04E6-49D6-A3C7-F8FB5F8BE33B}">
      <dsp:nvSpPr>
        <dsp:cNvPr id="0" name=""/>
        <dsp:cNvSpPr/>
      </dsp:nvSpPr>
      <dsp:spPr>
        <a:xfrm>
          <a:off x="2016830" y="909907"/>
          <a:ext cx="1784046" cy="13854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Medicatie</a:t>
          </a:r>
        </a:p>
      </dsp:txBody>
      <dsp:txXfrm>
        <a:off x="2278097" y="1112795"/>
        <a:ext cx="1261512" cy="9796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3147816" y="702525"/>
          <a:ext cx="2590412" cy="25904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Seksualiteit en intimiteit</a:t>
          </a:r>
        </a:p>
      </dsp:txBody>
      <dsp:txXfrm>
        <a:off x="3527173" y="1081882"/>
        <a:ext cx="1831698" cy="1831698"/>
      </dsp:txXfrm>
    </dsp:sp>
    <dsp:sp modelId="{FD44F52E-D008-4C53-AEBA-9A4BE91D79E4}">
      <dsp:nvSpPr>
        <dsp:cNvPr id="0" name=""/>
        <dsp:cNvSpPr/>
      </dsp:nvSpPr>
      <dsp:spPr>
        <a:xfrm>
          <a:off x="5652987" y="948847"/>
          <a:ext cx="1295206" cy="12952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Gebruik geen zeep</a:t>
          </a:r>
        </a:p>
      </dsp:txBody>
      <dsp:txXfrm>
        <a:off x="5842666" y="1138526"/>
        <a:ext cx="915848" cy="915848"/>
      </dsp:txXfrm>
    </dsp:sp>
    <dsp:sp modelId="{BCC6AE36-1AA5-4143-A95B-3979139E867E}">
      <dsp:nvSpPr>
        <dsp:cNvPr id="0" name=""/>
        <dsp:cNvSpPr/>
      </dsp:nvSpPr>
      <dsp:spPr>
        <a:xfrm>
          <a:off x="5479800" y="1943120"/>
          <a:ext cx="2697668" cy="134674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Gebruik speeksel, </a:t>
          </a:r>
          <a:r>
            <a:rPr lang="nl-NL" sz="1200" b="0" kern="1200" noProof="0" dirty="0" err="1">
              <a:latin typeface="Century Gothic" panose="020B0502020202020204" pitchFamily="34" charset="0"/>
            </a:rPr>
            <a:t>lanette</a:t>
          </a:r>
          <a:r>
            <a:rPr lang="nl-NL" sz="1200" b="0" kern="1200" noProof="0" dirty="0">
              <a:latin typeface="Century Gothic" panose="020B0502020202020204" pitchFamily="34" charset="0"/>
            </a:rPr>
            <a:t> of glijmiddel op waterbasis </a:t>
          </a:r>
        </a:p>
      </dsp:txBody>
      <dsp:txXfrm>
        <a:off x="5874864" y="2140346"/>
        <a:ext cx="1907540" cy="952290"/>
      </dsp:txXfrm>
    </dsp:sp>
    <dsp:sp modelId="{35693F0B-5658-4A6B-A8E4-F7D80BBAA917}">
      <dsp:nvSpPr>
        <dsp:cNvPr id="0" name=""/>
        <dsp:cNvSpPr/>
      </dsp:nvSpPr>
      <dsp:spPr>
        <a:xfrm>
          <a:off x="4383501" y="2880673"/>
          <a:ext cx="1927875" cy="129520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Consult seksuoloog of gynaecoloog</a:t>
          </a:r>
        </a:p>
      </dsp:txBody>
      <dsp:txXfrm>
        <a:off x="4665832" y="3070352"/>
        <a:ext cx="1363213" cy="915848"/>
      </dsp:txXfrm>
    </dsp:sp>
    <dsp:sp modelId="{E9067270-2AD5-4A9E-AEDF-02EF5CAED86F}">
      <dsp:nvSpPr>
        <dsp:cNvPr id="0" name=""/>
        <dsp:cNvSpPr/>
      </dsp:nvSpPr>
      <dsp:spPr>
        <a:xfrm>
          <a:off x="6598376" y="68375"/>
          <a:ext cx="1582171" cy="923948"/>
        </a:xfrm>
        <a:prstGeom prst="ellipse">
          <a:avLst/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Sfeer</a:t>
          </a:r>
        </a:p>
      </dsp:txBody>
      <dsp:txXfrm>
        <a:off x="6830080" y="203684"/>
        <a:ext cx="1118763" cy="653330"/>
      </dsp:txXfrm>
    </dsp:sp>
    <dsp:sp modelId="{952AFFC5-7DBA-4850-B484-E63176B4C9F4}">
      <dsp:nvSpPr>
        <dsp:cNvPr id="0" name=""/>
        <dsp:cNvSpPr/>
      </dsp:nvSpPr>
      <dsp:spPr>
        <a:xfrm>
          <a:off x="4653721" y="0"/>
          <a:ext cx="2171296" cy="1295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Zeg wat je voelt</a:t>
          </a:r>
        </a:p>
      </dsp:txBody>
      <dsp:txXfrm>
        <a:off x="4971700" y="189679"/>
        <a:ext cx="1535338" cy="9158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606468" y="1087961"/>
          <a:ext cx="2335767" cy="233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b="1" kern="1200" noProof="0" dirty="0">
              <a:latin typeface="Century Gothic" panose="020B0502020202020204" pitchFamily="34" charset="0"/>
            </a:rPr>
            <a:t>Haaruitval</a:t>
          </a:r>
        </a:p>
      </dsp:txBody>
      <dsp:txXfrm>
        <a:off x="2948533" y="1430026"/>
        <a:ext cx="1651637" cy="1651637"/>
      </dsp:txXfrm>
    </dsp:sp>
    <dsp:sp modelId="{E7BFA9EE-B858-4016-80BA-575963560F75}">
      <dsp:nvSpPr>
        <dsp:cNvPr id="0" name=""/>
        <dsp:cNvSpPr/>
      </dsp:nvSpPr>
      <dsp:spPr>
        <a:xfrm>
          <a:off x="2639531" y="-8268"/>
          <a:ext cx="2269641" cy="148921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Milde shampoo/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lauw warm water/ maskertje </a:t>
          </a:r>
        </a:p>
      </dsp:txBody>
      <dsp:txXfrm>
        <a:off x="2971912" y="209822"/>
        <a:ext cx="1604879" cy="1053035"/>
      </dsp:txXfrm>
    </dsp:sp>
    <dsp:sp modelId="{3255F1BD-E04A-41BF-B64D-B06E6D0468D8}">
      <dsp:nvSpPr>
        <dsp:cNvPr id="0" name=""/>
        <dsp:cNvSpPr/>
      </dsp:nvSpPr>
      <dsp:spPr>
        <a:xfrm>
          <a:off x="4679728" y="1376153"/>
          <a:ext cx="1795983" cy="8014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Droog haar niet te veel borstelen</a:t>
          </a:r>
        </a:p>
      </dsp:txBody>
      <dsp:txXfrm>
        <a:off x="4942744" y="1493519"/>
        <a:ext cx="1269951" cy="566693"/>
      </dsp:txXfrm>
    </dsp:sp>
    <dsp:sp modelId="{BCC6AE36-1AA5-4143-A95B-3979139E867E}">
      <dsp:nvSpPr>
        <dsp:cNvPr id="0" name=""/>
        <dsp:cNvSpPr/>
      </dsp:nvSpPr>
      <dsp:spPr>
        <a:xfrm>
          <a:off x="4234882" y="2750347"/>
          <a:ext cx="2166482" cy="11678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Niet bleken/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permanenten</a:t>
          </a:r>
        </a:p>
      </dsp:txBody>
      <dsp:txXfrm>
        <a:off x="4552156" y="2921380"/>
        <a:ext cx="1531934" cy="825817"/>
      </dsp:txXfrm>
    </dsp:sp>
    <dsp:sp modelId="{ACBDD496-8D98-4946-AB00-253E513D4923}">
      <dsp:nvSpPr>
        <dsp:cNvPr id="0" name=""/>
        <dsp:cNvSpPr/>
      </dsp:nvSpPr>
      <dsp:spPr>
        <a:xfrm>
          <a:off x="2297266" y="2901210"/>
          <a:ext cx="1167883" cy="11678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dirty="0">
              <a:latin typeface="Century Gothic" panose="020B0502020202020204" pitchFamily="34" charset="0"/>
            </a:rPr>
            <a:t>Tatoeëren</a:t>
          </a:r>
        </a:p>
      </dsp:txBody>
      <dsp:txXfrm>
        <a:off x="2468299" y="3072243"/>
        <a:ext cx="825817" cy="825817"/>
      </dsp:txXfrm>
    </dsp:sp>
    <dsp:sp modelId="{E0DEE663-04E6-49D6-A3C7-F8FB5F8BE33B}">
      <dsp:nvSpPr>
        <dsp:cNvPr id="0" name=""/>
        <dsp:cNvSpPr/>
      </dsp:nvSpPr>
      <dsp:spPr>
        <a:xfrm>
          <a:off x="793149" y="1554038"/>
          <a:ext cx="2017052" cy="116788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b="0" kern="1200" noProof="0" dirty="0">
              <a:latin typeface="Century Gothic" panose="020B0502020202020204" pitchFamily="34" charset="0"/>
            </a:rPr>
            <a:t>Liever geen föhn</a:t>
          </a:r>
        </a:p>
      </dsp:txBody>
      <dsp:txXfrm>
        <a:off x="1088539" y="1725071"/>
        <a:ext cx="1426272" cy="82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52AA-CA83-47F4-AE36-0503E7AD0D66}" type="datetime1">
              <a:rPr lang="nl-NL" smtClean="0"/>
              <a:t>10-4-2025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2815-397D-4226-8CCB-58107CE083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850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84F0-4AF2-4AA5-9955-3D770E50D38B}" type="datetime1">
              <a:rPr lang="nl-NL" smtClean="0"/>
              <a:t>10-4-2025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BC80-2A5F-48A5-A918-300AF2046C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41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01B979-6F2B-D547-9506-79AD1197D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-4329"/>
          <a:stretch/>
        </p:blipFill>
        <p:spPr>
          <a:xfrm>
            <a:off x="-4203" y="-36095"/>
            <a:ext cx="12196203" cy="680987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9867F07-B2BE-584C-B15F-06A762F5061B}"/>
              </a:ext>
            </a:extLst>
          </p:cNvPr>
          <p:cNvSpPr/>
          <p:nvPr userDrawn="1"/>
        </p:nvSpPr>
        <p:spPr>
          <a:xfrm>
            <a:off x="1" y="4427622"/>
            <a:ext cx="12192000" cy="243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4277DF-D15A-4644-94B8-51DAE0577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3845" y="5432692"/>
            <a:ext cx="1386707" cy="1089308"/>
          </a:xfrm>
          <a:prstGeom prst="rect">
            <a:avLst/>
          </a:prstGeom>
        </p:spPr>
      </p:pic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517" y="6223170"/>
            <a:ext cx="9282113" cy="296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00CB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9517" y="5136329"/>
            <a:ext cx="9282113" cy="1086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6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/>
              <a:t>Titel presentatie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37" y="269617"/>
            <a:ext cx="2306539" cy="1077923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-4763" y="-36513"/>
            <a:ext cx="12196763" cy="446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de pictogram in het midden om de afbeelding te wijzigen. Wanneer je zelf geen foto toevoegt, wordt deze afbeelding gebruikt.</a:t>
            </a:r>
          </a:p>
        </p:txBody>
      </p:sp>
    </p:spTree>
    <p:extLst>
      <p:ext uri="{BB962C8B-B14F-4D97-AF65-F5344CB8AC3E}">
        <p14:creationId xmlns:p14="http://schemas.microsoft.com/office/powerpoint/2010/main" val="218229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10-4-2025</a:t>
            </a:fld>
            <a:endParaRPr lang="nl-NL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083" y="3064632"/>
            <a:ext cx="9690439" cy="2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34082" y="2229426"/>
            <a:ext cx="9690439" cy="67243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nl-NL" dirty="0"/>
              <a:t>Even voorstellen</a:t>
            </a:r>
          </a:p>
        </p:txBody>
      </p:sp>
    </p:spTree>
    <p:extLst>
      <p:ext uri="{BB962C8B-B14F-4D97-AF65-F5344CB8AC3E}">
        <p14:creationId xmlns:p14="http://schemas.microsoft.com/office/powerpoint/2010/main" val="223458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929232" y="0"/>
            <a:ext cx="420136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Klik op pictogram voor afb.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3245" y="1303303"/>
            <a:ext cx="4961919" cy="2541622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10-4-2025</a:t>
            </a:fld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13245" y="793769"/>
            <a:ext cx="4961919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12635" y="3973897"/>
            <a:ext cx="4962525" cy="569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813241" y="4543809"/>
            <a:ext cx="4961919" cy="2168147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0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angs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3CEF-FF48-43E9-8D09-F21868D19EF9}" type="datetime1">
              <a:rPr lang="nl-NL" smtClean="0"/>
              <a:t>10-4-2025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585541" y="-2968"/>
            <a:ext cx="11606463" cy="478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247E06-26D5-874F-9DCC-03E0AAADE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152" y="330791"/>
            <a:ext cx="1444401" cy="59185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sz="quarter" idx="11" hasCustomPrompt="1"/>
          </p:nvPr>
        </p:nvSpPr>
        <p:spPr>
          <a:xfrm>
            <a:off x="1271589" y="5087944"/>
            <a:ext cx="8812939" cy="1258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>
                <a:solidFill>
                  <a:srgbClr val="460078"/>
                </a:solidFill>
              </a:defRPr>
            </a:lvl1pPr>
          </a:lstStyle>
          <a:p>
            <a:pPr lvl="0"/>
            <a:r>
              <a:rPr lang="nl-NL" dirty="0"/>
              <a:t>6 uitgangspunten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657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1</a:t>
            </a:r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657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657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2</a:t>
            </a:r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163657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163657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3</a:t>
            </a:r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63657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697493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4</a:t>
            </a:r>
          </a:p>
        </p:txBody>
      </p:sp>
      <p:sp>
        <p:nvSpPr>
          <p:cNvPr id="17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493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8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697493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5</a:t>
            </a:r>
          </a:p>
        </p:txBody>
      </p:sp>
      <p:sp>
        <p:nvSpPr>
          <p:cNvPr id="19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697493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97493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Idee 6</a:t>
            </a:r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3" hasCustomPrompt="1"/>
          </p:nvPr>
        </p:nvSpPr>
        <p:spPr>
          <a:xfrm>
            <a:off x="697493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Lorem</a:t>
            </a:r>
            <a:r>
              <a:rPr lang="nl-NL" dirty="0"/>
              <a:t> ipsum 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6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33477" y="1528841"/>
            <a:ext cx="9682571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10-4-2025</a:t>
            </a:fld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5609" y="2150233"/>
            <a:ext cx="9690439" cy="40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08396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23476"/>
            <a:ext cx="10515600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B1E-E789-4F87-BAC2-D8498C111654}" type="datetime1">
              <a:rPr lang="nl-NL" smtClean="0"/>
              <a:t>10-4-2025</a:t>
            </a:fld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838200" y="3448056"/>
            <a:ext cx="10515600" cy="26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325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0" y="-1"/>
            <a:ext cx="12192000" cy="4796589"/>
          </a:xfrm>
          <a:prstGeom prst="rect">
            <a:avLst/>
          </a:prstGeom>
          <a:solidFill>
            <a:srgbClr val="46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5E36B3-8707-2445-9822-45713C9B6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2381" y="334098"/>
            <a:ext cx="2168171" cy="88842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A2677BA-5086-E842-88F0-8B587CB8FB4E}"/>
              </a:ext>
            </a:extLst>
          </p:cNvPr>
          <p:cNvSpPr txBox="1">
            <a:spLocks/>
          </p:cNvSpPr>
          <p:nvPr userDrawn="1"/>
        </p:nvSpPr>
        <p:spPr>
          <a:xfrm>
            <a:off x="9383281" y="1208844"/>
            <a:ext cx="2751595" cy="346923"/>
          </a:xfrm>
          <a:prstGeom prst="rect">
            <a:avLst/>
          </a:prstGeom>
        </p:spPr>
        <p:txBody>
          <a:bodyPr vert="horz" lIns="91440" tIns="45720" rIns="91440" bIns="4680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Ziekenhuis met hoofd, hart en ziel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C081BA-48FC-4D56-AACF-ADE712A10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729" y="5409490"/>
            <a:ext cx="1386707" cy="108930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076" y="5695950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nl-NL" dirty="0"/>
              <a:t>Titel presentatie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54076" y="6043767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CBDE"/>
                </a:solidFill>
              </a:defRPr>
            </a:lvl1pPr>
          </a:lstStyle>
          <a:p>
            <a:pPr lvl="0"/>
            <a:r>
              <a:rPr lang="nl-NL" dirty="0"/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40593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4DAC86A-6EAD-42AF-B3DA-78F02592FF6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220" y="-1981"/>
            <a:ext cx="591853" cy="4792095"/>
          </a:xfrm>
          <a:prstGeom prst="rect">
            <a:avLst/>
          </a:prstGeom>
          <a:solidFill>
            <a:srgbClr val="460078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87049" y="6346831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460064"/>
                </a:solidFill>
              </a:defRPr>
            </a:lvl1pPr>
          </a:lstStyle>
          <a:p>
            <a:fld id="{285CE455-173D-47F9-BB16-E00CF6D96C6B}" type="datetime1">
              <a:rPr lang="nl-NL" smtClean="0"/>
              <a:t>10-4-2025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9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7" r:id="rId4"/>
    <p:sldLayoutId id="2147483652" r:id="rId5"/>
    <p:sldLayoutId id="2147483656" r:id="rId6"/>
    <p:sldLayoutId id="2147483653" r:id="rId7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479516" y="5858419"/>
            <a:ext cx="9282113" cy="296363"/>
          </a:xfrm>
        </p:spPr>
        <p:txBody>
          <a:bodyPr/>
          <a:lstStyle/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Jos Kitzen - </a:t>
            </a:r>
            <a:r>
              <a:rPr lang="nl-NL" sz="12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Internist oncoloog </a:t>
            </a:r>
          </a:p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Paola Offerman - </a:t>
            </a:r>
            <a:r>
              <a:rPr lang="nl-NL" sz="12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Oncologieverpleegkundige Dagbehandeling oncologie F3</a:t>
            </a:r>
          </a:p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Manon Curé-</a:t>
            </a:r>
            <a:r>
              <a:rPr lang="nl-NL" sz="1600" i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Gennisse</a:t>
            </a:r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 - </a:t>
            </a:r>
            <a:r>
              <a:rPr lang="nl-NL" sz="12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Oncologieverpleegkundige Dagbehandeling oncologie F3</a:t>
            </a:r>
          </a:p>
          <a:p>
            <a:r>
              <a:rPr lang="nl-NL" sz="1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Albert Schweitzer ziekenhuis </a:t>
            </a:r>
          </a:p>
          <a:p>
            <a:endParaRPr lang="nl-NL" sz="16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79516" y="5137666"/>
            <a:ext cx="9282113" cy="868935"/>
          </a:xfrm>
        </p:spPr>
        <p:txBody>
          <a:bodyPr/>
          <a:lstStyle/>
          <a:p>
            <a:r>
              <a:rPr lang="nl-NL" sz="4000" dirty="0">
                <a:latin typeface="Century Gothic" panose="020B0502020202020204" pitchFamily="34" charset="0"/>
              </a:rPr>
              <a:t>Hormonale therapie bij borstkanker</a:t>
            </a:r>
          </a:p>
        </p:txBody>
      </p:sp>
      <p:pic>
        <p:nvPicPr>
          <p:cNvPr id="1026" name="Picture 2" descr="Borstkanker en leefstijl: 5 misvattingen - gezondNU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b="1746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3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082" y="1861474"/>
            <a:ext cx="9690439" cy="2854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± 70 % van de soorten borstkanker is hormoongevoelig.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Alleen hormonale therapie bij hormoongevoelige borstkanker, anders heeft het geen zin.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Kan bij vrouwen voor, tijdens en na de overgang gegeven worden.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HT wordt als tablet of via injectie toegediend.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Feiten hormonen en hormonale therapie</a:t>
            </a:r>
          </a:p>
        </p:txBody>
      </p:sp>
    </p:spTree>
    <p:extLst>
      <p:ext uri="{BB962C8B-B14F-4D97-AF65-F5344CB8AC3E}">
        <p14:creationId xmlns:p14="http://schemas.microsoft.com/office/powerpoint/2010/main" val="15003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3297955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Vóór de overgang: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Uitschakelen van de eierstokken, d.m.v. een operatie of medicatie (bijvoorbeeld een injectie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Lucrin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of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Zoladex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2,5 jaar Tamoxifen / 2,5 jaar aromataseremmer.</a:t>
            </a:r>
          </a:p>
          <a:p>
            <a:pPr marL="0" indent="0">
              <a:buNone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Na de overgang: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5 jaar aromataseremmer bijvoorbeeld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Letrozol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   </a:t>
            </a: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Wanneer wordt welke HT voorgeschreven</a:t>
            </a:r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?</a:t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082" y="1861474"/>
            <a:ext cx="9690439" cy="2854911"/>
          </a:xfrm>
        </p:spPr>
        <p:txBody>
          <a:bodyPr/>
          <a:lstStyle/>
          <a:p>
            <a:pPr marL="0" indent="0">
              <a:buNone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Tabletten: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Anti-oestrogeen</a:t>
            </a: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Tamoxifen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Nolvadex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Aromataseremmers </a:t>
            </a:r>
          </a:p>
          <a:p>
            <a:pPr marL="0" indent="0">
              <a:buNone/>
            </a:pP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Letrozol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Femara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Anastrozol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Arimidex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Exemestaan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Aromasin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Injecties: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Anti-oestrogeen</a:t>
            </a: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Fulvestrant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Faslodex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®)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LHRH-agonist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Gosereline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Zoladex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®), 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Leuproreline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(</a:t>
            </a:r>
            <a:r>
              <a:rPr lang="nl-NL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Lucrin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®) </a:t>
            </a:r>
            <a:b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Het is een medicijn om de werking van de eierstokken te stoppen. Vermindert de aanmaak van oestrogeen.</a:t>
            </a:r>
            <a:b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nl-NL" sz="1200" dirty="0">
                <a:solidFill>
                  <a:schemeClr val="tx2"/>
                </a:solidFill>
                <a:latin typeface="Century Gothic" panose="020B0502020202020204" pitchFamily="34" charset="0"/>
              </a:rPr>
              <a:t>Het kan ook gegeven worden om de eierstokken te beschermen indien er nog een kinderwens bestaat.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De medicijnen op een rijtje</a:t>
            </a:r>
          </a:p>
        </p:txBody>
      </p:sp>
    </p:spTree>
    <p:extLst>
      <p:ext uri="{BB962C8B-B14F-4D97-AF65-F5344CB8AC3E}">
        <p14:creationId xmlns:p14="http://schemas.microsoft.com/office/powerpoint/2010/main" val="13999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6610" y="1570136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Opvliegers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Misselijkheid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Gewrichtspijn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Vermoeidheid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Gewichtstoename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Osteoporose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Somberheid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Vaginale droogheid en l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ibidoverlies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Haaruitval, dunner haar, toename gezichtsbeharing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Impact op relatie en gezin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   </a:t>
            </a: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Meest voorkomende bijwerkingen</a:t>
            </a:r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7635" y="1501061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pPr algn="ctr"/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Opvliegers</a:t>
            </a:r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/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Tijdelijke aanduiding voor inhoud 4" descr="Radial Ven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505285"/>
              </p:ext>
            </p:extLst>
          </p:nvPr>
        </p:nvGraphicFramePr>
        <p:xfrm>
          <a:off x="2626275" y="1950911"/>
          <a:ext cx="6850234" cy="420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al 5"/>
          <p:cNvSpPr/>
          <p:nvPr/>
        </p:nvSpPr>
        <p:spPr>
          <a:xfrm>
            <a:off x="8374087" y="4471718"/>
            <a:ext cx="2429031" cy="11749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Gezonde en gevarieerde voeding</a:t>
            </a:r>
          </a:p>
        </p:txBody>
      </p:sp>
      <p:sp>
        <p:nvSpPr>
          <p:cNvPr id="7" name="Ovaal 6"/>
          <p:cNvSpPr/>
          <p:nvPr/>
        </p:nvSpPr>
        <p:spPr>
          <a:xfrm>
            <a:off x="5050195" y="5406408"/>
            <a:ext cx="1583267" cy="1021298"/>
          </a:xfrm>
          <a:prstGeom prst="ellipse">
            <a:avLst/>
          </a:prstGeom>
          <a:solidFill>
            <a:schemeClr val="accent1">
              <a:alpha val="4978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Eventueel innametijd veranderen</a:t>
            </a:r>
          </a:p>
        </p:txBody>
      </p:sp>
    </p:spTree>
    <p:extLst>
      <p:ext uri="{BB962C8B-B14F-4D97-AF65-F5344CB8AC3E}">
        <p14:creationId xmlns:p14="http://schemas.microsoft.com/office/powerpoint/2010/main" val="31010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pic>
        <p:nvPicPr>
          <p:cNvPr id="7" name="Picture 2" descr="https://hands2happiness.nl/wp-content/uploads/2017/05/opvlieger-hoe-voelt-d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4380" r="4202" b="3805"/>
          <a:stretch/>
        </p:blipFill>
        <p:spPr bwMode="auto">
          <a:xfrm>
            <a:off x="3467405" y="519378"/>
            <a:ext cx="4623206" cy="596188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Misselijkheid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54831"/>
              </p:ext>
            </p:extLst>
          </p:nvPr>
        </p:nvGraphicFramePr>
        <p:xfrm>
          <a:off x="1125948" y="1852696"/>
          <a:ext cx="9690100" cy="432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097055" y="4226051"/>
            <a:ext cx="1926357" cy="13585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Beweging en afleiding</a:t>
            </a:r>
          </a:p>
        </p:txBody>
      </p:sp>
    </p:spTree>
    <p:extLst>
      <p:ext uri="{BB962C8B-B14F-4D97-AF65-F5344CB8AC3E}">
        <p14:creationId xmlns:p14="http://schemas.microsoft.com/office/powerpoint/2010/main" val="311545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Gewrichtspijn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182473"/>
              </p:ext>
            </p:extLst>
          </p:nvPr>
        </p:nvGraphicFramePr>
        <p:xfrm>
          <a:off x="1133477" y="1873559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54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Vermoeidheid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ijdelijke aanduiding voor inhoud 4" descr="Radial Ven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36622"/>
              </p:ext>
            </p:extLst>
          </p:nvPr>
        </p:nvGraphicFramePr>
        <p:xfrm>
          <a:off x="2248484" y="1700546"/>
          <a:ext cx="7481052" cy="41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7852548" y="4692259"/>
            <a:ext cx="4133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Oncologische fysiotherapie (vergoeding is afhankelijk van eigen verzekering)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Oncologische revalidatie bij </a:t>
            </a:r>
            <a:r>
              <a:rPr lang="nl-NL" sz="1400" dirty="0" err="1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Rijndam</a:t>
            </a:r>
            <a:r>
              <a:rPr lang="nl-NL" sz="1400" dirty="0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 zit in de basisverzekering</a:t>
            </a:r>
          </a:p>
          <a:p>
            <a:pPr defTabSz="457200"/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nl-NL" sz="1400" dirty="0" err="1">
                <a:solidFill>
                  <a:srgbClr val="D53DD0">
                    <a:lumMod val="50000"/>
                  </a:srgbClr>
                </a:solidFill>
                <a:latin typeface="Century Gothic" panose="020B0502020202020204"/>
              </a:rPr>
              <a:t>Helianthus</a:t>
            </a: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endParaRPr lang="nl-NL" sz="1400" dirty="0">
              <a:solidFill>
                <a:srgbClr val="D53DD0">
                  <a:lumMod val="50000"/>
                </a:srgb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34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798925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Gewichtstoename</a:t>
            </a:r>
          </a:p>
          <a:p>
            <a:pPr algn="ctr"/>
            <a:endParaRPr lang="nl-NL" sz="3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10-4-2025</a:t>
            </a:fld>
            <a:endParaRPr lang="nl-NL"/>
          </a:p>
        </p:txBody>
      </p:sp>
      <p:graphicFrame>
        <p:nvGraphicFramePr>
          <p:cNvPr id="4" name="Tijdelijke aanduiding voor inhoud 4" descr="Radial Venn">
            <a:extLst>
              <a:ext uri="{FF2B5EF4-FFF2-40B4-BE49-F238E27FC236}">
                <a16:creationId xmlns:a16="http://schemas.microsoft.com/office/drawing/2014/main" id="{C2350115-DE53-E7EE-4537-DB000EA2F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573877"/>
              </p:ext>
            </p:extLst>
          </p:nvPr>
        </p:nvGraphicFramePr>
        <p:xfrm>
          <a:off x="3163616" y="1720930"/>
          <a:ext cx="5622292" cy="433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Je figuur verandert in de overgang">
            <a:extLst>
              <a:ext uri="{FF2B5EF4-FFF2-40B4-BE49-F238E27FC236}">
                <a16:creationId xmlns:a16="http://schemas.microsoft.com/office/drawing/2014/main" id="{1D8184D8-F191-C332-510B-147DC21F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88" y="4748789"/>
            <a:ext cx="3546366" cy="196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1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3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‘Niet zomaar een pilletje, </a:t>
            </a:r>
          </a:p>
          <a:p>
            <a:pPr marL="0" indent="0" algn="ctr">
              <a:buNone/>
            </a:pPr>
            <a:r>
              <a:rPr lang="nl-NL" sz="3200" i="1" dirty="0">
                <a:solidFill>
                  <a:schemeClr val="tx2"/>
                </a:solidFill>
                <a:latin typeface="Century Gothic" panose="020B0502020202020204" pitchFamily="34" charset="0"/>
              </a:rPr>
              <a:t>kan toch wel veel impact hebben’.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Hormonale therapie</a:t>
            </a:r>
          </a:p>
        </p:txBody>
      </p:sp>
    </p:spTree>
    <p:extLst>
      <p:ext uri="{BB962C8B-B14F-4D97-AF65-F5344CB8AC3E}">
        <p14:creationId xmlns:p14="http://schemas.microsoft.com/office/powerpoint/2010/main" val="305557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FA8EFF0-FB96-435F-5CE9-AA46D84397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647699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Oorzaken gewichtstoename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C0F0F0-134D-301B-78C1-D3970395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2B18C0-5DE5-4F10-E164-A36E339A6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609" y="1689481"/>
            <a:ext cx="9690439" cy="40600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stofwisseling wordt trager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Tijdens de overgang wordt je stofwisseling langzamer. Het gevolg is dat je minder calorieën verbrandt en meer vet vasthoudt. 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hormoonhuishouding verandert 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Ook je hormoonhuishouding gaat schommelen tijdens de overgang. 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Je lichaam maakt bijvoorbeeld meer testosteron aan.  Dit hormoon zorgt voor meer </a:t>
            </a:r>
            <a:r>
              <a:rPr lang="nl-NL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buikvet</a:t>
            </a: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Daarom krijgen vrouwen in de overgang vaak last van meer vet rondom de buik en heupen.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Het ouder worden</a:t>
            </a:r>
          </a:p>
          <a:p>
            <a:pPr marL="0" indent="0">
              <a:buNone/>
            </a:pP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Naarmate de jaren verstrijken, neemt je spiermassa af. 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Dat kan zorgen voor een verandering in je lichaamsvorm. </a:t>
            </a:r>
            <a:b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Hoewel je in gewicht misschien niet veel aankomt, kan je er aan de buitenkant wel anders uit gaan zien.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937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Osteoporose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 descr="Radial Venn">
            <a:extLst>
              <a:ext uri="{FF2B5EF4-FFF2-40B4-BE49-F238E27FC236}">
                <a16:creationId xmlns:a16="http://schemas.microsoft.com/office/drawing/2014/main" id="{2F25CD01-A3A8-19A6-1022-4E2B13E49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485695"/>
              </p:ext>
            </p:extLst>
          </p:nvPr>
        </p:nvGraphicFramePr>
        <p:xfrm>
          <a:off x="1247185" y="1760396"/>
          <a:ext cx="969010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445497" y="3638310"/>
            <a:ext cx="1718733" cy="1210733"/>
          </a:xfrm>
          <a:prstGeom prst="ellipse">
            <a:avLst/>
          </a:prstGeom>
          <a:solidFill>
            <a:srgbClr val="00CBDE">
              <a:alpha val="49973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Botdichtheidsmeting</a:t>
            </a:r>
          </a:p>
        </p:txBody>
      </p:sp>
    </p:spTree>
    <p:extLst>
      <p:ext uri="{BB962C8B-B14F-4D97-AF65-F5344CB8AC3E}">
        <p14:creationId xmlns:p14="http://schemas.microsoft.com/office/powerpoint/2010/main" val="264909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Somberheid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ijdelijke aanduiding voor inhoud 4" descr="Radial Venn">
            <a:extLst>
              <a:ext uri="{FF2B5EF4-FFF2-40B4-BE49-F238E27FC236}">
                <a16:creationId xmlns:a16="http://schemas.microsoft.com/office/drawing/2014/main" id="{094C8C20-4BE0-8036-3B85-44B8CDD11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850236"/>
              </p:ext>
            </p:extLst>
          </p:nvPr>
        </p:nvGraphicFramePr>
        <p:xfrm>
          <a:off x="1133067" y="1481560"/>
          <a:ext cx="9690100" cy="4363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64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0840" y="825121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Seksualiteit en intimiteit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7" name="Tijdelijke aanduiding voor inhoud 4" descr="Radial Venn">
            <a:extLst>
              <a:ext uri="{FF2B5EF4-FFF2-40B4-BE49-F238E27FC236}">
                <a16:creationId xmlns:a16="http://schemas.microsoft.com/office/drawing/2014/main" id="{7AF805FE-C5B3-9ACB-D25D-F7A617096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42018"/>
              </p:ext>
            </p:extLst>
          </p:nvPr>
        </p:nvGraphicFramePr>
        <p:xfrm>
          <a:off x="1449590" y="1564178"/>
          <a:ext cx="9690100" cy="450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187339" y="2895381"/>
            <a:ext cx="1611085" cy="80118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Vaginale droogheid</a:t>
            </a:r>
          </a:p>
        </p:txBody>
      </p:sp>
      <p:sp>
        <p:nvSpPr>
          <p:cNvPr id="5" name="Ovaal 4"/>
          <p:cNvSpPr/>
          <p:nvPr/>
        </p:nvSpPr>
        <p:spPr>
          <a:xfrm>
            <a:off x="3892731" y="1711936"/>
            <a:ext cx="1759131" cy="1332630"/>
          </a:xfrm>
          <a:prstGeom prst="ellipse">
            <a:avLst/>
          </a:prstGeom>
          <a:solidFill>
            <a:schemeClr val="accent1">
              <a:alpha val="49695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Veranderd lichaam</a:t>
            </a:r>
          </a:p>
        </p:txBody>
      </p:sp>
      <p:sp>
        <p:nvSpPr>
          <p:cNvPr id="6" name="Ovaal 5"/>
          <p:cNvSpPr/>
          <p:nvPr/>
        </p:nvSpPr>
        <p:spPr>
          <a:xfrm>
            <a:off x="3457304" y="3699496"/>
            <a:ext cx="1611085" cy="748937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Verstoorde hormonale balans</a:t>
            </a:r>
          </a:p>
        </p:txBody>
      </p:sp>
      <p:sp>
        <p:nvSpPr>
          <p:cNvPr id="8" name="Ovaal 7"/>
          <p:cNvSpPr/>
          <p:nvPr/>
        </p:nvSpPr>
        <p:spPr>
          <a:xfrm>
            <a:off x="3727269" y="4414256"/>
            <a:ext cx="1924593" cy="879566"/>
          </a:xfrm>
          <a:prstGeom prst="ellipse">
            <a:avLst/>
          </a:prstGeom>
          <a:solidFill>
            <a:schemeClr val="accent1">
              <a:alpha val="50031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1200" dirty="0">
                <a:solidFill>
                  <a:srgbClr val="460078"/>
                </a:solidFill>
                <a:latin typeface="Century Gothic" panose="020B0502020202020204" pitchFamily="34" charset="0"/>
              </a:rPr>
              <a:t>Vermoeidheid</a:t>
            </a:r>
          </a:p>
        </p:txBody>
      </p:sp>
    </p:spTree>
    <p:extLst>
      <p:ext uri="{BB962C8B-B14F-4D97-AF65-F5344CB8AC3E}">
        <p14:creationId xmlns:p14="http://schemas.microsoft.com/office/powerpoint/2010/main" val="429327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Haaruitval, dunner haar, toename gezichtsbeharing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4" descr="Radial Venn">
            <a:extLst>
              <a:ext uri="{FF2B5EF4-FFF2-40B4-BE49-F238E27FC236}">
                <a16:creationId xmlns:a16="http://schemas.microsoft.com/office/drawing/2014/main" id="{8F164C25-7BFB-C13C-08EF-C390B1F4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612404"/>
              </p:ext>
            </p:extLst>
          </p:nvPr>
        </p:nvGraphicFramePr>
        <p:xfrm>
          <a:off x="1125538" y="2149475"/>
          <a:ext cx="7438170" cy="406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8590504-565F-5C06-FD94-333D6BE8B17A}"/>
              </a:ext>
            </a:extLst>
          </p:cNvPr>
          <p:cNvSpPr txBox="1"/>
          <p:nvPr/>
        </p:nvSpPr>
        <p:spPr>
          <a:xfrm>
            <a:off x="8015532" y="4179887"/>
            <a:ext cx="61018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Bij overtollige gezichtsbeharing:</a:t>
            </a:r>
          </a:p>
          <a:p>
            <a:endParaRPr lang="nl-NL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schoonheidsspecialiste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latin typeface="Century Gothic" panose="020B0502020202020204" pitchFamily="34" charset="0"/>
              </a:rPr>
              <a:t>waxen</a:t>
            </a:r>
            <a:r>
              <a:rPr lang="nl-NL" dirty="0">
                <a:latin typeface="Century Gothic" panose="020B0502020202020204" pitchFamily="34" charset="0"/>
              </a:rPr>
              <a:t> / harsen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laseren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Century Gothic" panose="020B0502020202020204" pitchFamily="34" charset="0"/>
              </a:rPr>
              <a:t>niet scheren, geeft stoppeltjes!</a:t>
            </a:r>
          </a:p>
        </p:txBody>
      </p:sp>
    </p:spTree>
    <p:extLst>
      <p:ext uri="{BB962C8B-B14F-4D97-AF65-F5344CB8AC3E}">
        <p14:creationId xmlns:p14="http://schemas.microsoft.com/office/powerpoint/2010/main" val="328912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D6B619A-4482-644D-C4CC-90D970EB62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4714" y="790287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Impact op relatie en gezin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5880A5-5969-9DE3-630E-90F94C8A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6" name="Tijdelijke aanduiding voor inhoud 4" descr="Radial Venn">
            <a:extLst>
              <a:ext uri="{FF2B5EF4-FFF2-40B4-BE49-F238E27FC236}">
                <a16:creationId xmlns:a16="http://schemas.microsoft.com/office/drawing/2014/main" id="{8F164C25-7BFB-C13C-08EF-C390B1F4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789465"/>
              </p:ext>
            </p:extLst>
          </p:nvPr>
        </p:nvGraphicFramePr>
        <p:xfrm>
          <a:off x="2036756" y="1724628"/>
          <a:ext cx="7438170" cy="4224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al 3"/>
          <p:cNvSpPr/>
          <p:nvPr/>
        </p:nvSpPr>
        <p:spPr>
          <a:xfrm>
            <a:off x="3249509" y="2673530"/>
            <a:ext cx="1976846" cy="124532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Bijpraten met partner en gezin</a:t>
            </a:r>
          </a:p>
        </p:txBody>
      </p:sp>
      <p:sp>
        <p:nvSpPr>
          <p:cNvPr id="5" name="Ovaal 4"/>
          <p:cNvSpPr/>
          <p:nvPr/>
        </p:nvSpPr>
        <p:spPr>
          <a:xfrm>
            <a:off x="6507519" y="4591225"/>
            <a:ext cx="1976845" cy="114082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Wederzijds begrip</a:t>
            </a:r>
          </a:p>
        </p:txBody>
      </p:sp>
    </p:spTree>
    <p:extLst>
      <p:ext uri="{BB962C8B-B14F-4D97-AF65-F5344CB8AC3E}">
        <p14:creationId xmlns:p14="http://schemas.microsoft.com/office/powerpoint/2010/main" val="469246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nl-NL" sz="3600" b="0" dirty="0">
                <a:solidFill>
                  <a:schemeClr val="accent5"/>
                </a:solidFill>
                <a:latin typeface="Century Gothic" panose="020B0502020202020204" pitchFamily="34" charset="0"/>
              </a:rPr>
              <a:t>De borstkankerzorg blijft in ontwikkeling!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10-4-2025</a:t>
            </a:fld>
            <a:endParaRPr lang="nl-NL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475" y="3051175"/>
            <a:ext cx="48482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3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b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Helianthus</a:t>
            </a:r>
            <a:endParaRPr lang="nl-NL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  <a:latin typeface="Century Gothic" panose="020B0502020202020204" pitchFamily="34" charset="0"/>
              </a:rPr>
              <a:t>Lotgenotencontact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  <a:latin typeface="Century Gothic" panose="020B0502020202020204" pitchFamily="34" charset="0"/>
              </a:rPr>
              <a:t>Activiteiten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  <a:latin typeface="Century Gothic" panose="020B0502020202020204" pitchFamily="34" charset="0"/>
              </a:rPr>
              <a:t>Sporten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2"/>
                </a:solidFill>
                <a:latin typeface="Century Gothic" panose="020B0502020202020204" pitchFamily="34" charset="0"/>
              </a:rPr>
              <a:t>Inlooppunt in het </a:t>
            </a:r>
            <a:r>
              <a:rPr lang="nl-NL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ASz</a:t>
            </a:r>
            <a:endParaRPr lang="nl-NL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87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AF5B57-9C64-713E-2DC4-A609CFB95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966133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Informatiebronnen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833056-93E1-BA74-F02E-F5FF1422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AD1F3B-1B0B-1954-DB7D-1D16BC40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41" y="1848698"/>
            <a:ext cx="9690439" cy="40600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KWF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Kanker.nl</a:t>
            </a: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Borstkankervereniging Nederland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De Amazones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Boekjes: </a:t>
            </a:r>
          </a:p>
          <a:p>
            <a:pPr>
              <a:buFontTx/>
              <a:buChar char="-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Vervroegd in de overgang </a:t>
            </a:r>
          </a:p>
          <a:p>
            <a:pPr>
              <a:buFontTx/>
              <a:buChar char="-"/>
            </a:pPr>
            <a:r>
              <a:rPr lang="nl-NL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Antihormonale</a:t>
            </a: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 therapie bij borstkanker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000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Te downloaden via de site van het </a:t>
            </a:r>
            <a:r>
              <a:rPr lang="nl-NL" sz="2000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AvL</a:t>
            </a:r>
            <a:endParaRPr lang="nl-NL" sz="2000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Kijk op betrouwbare sites voor informatie</a:t>
            </a: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5617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AF5B57-9C64-713E-2DC4-A609CFB95C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5609" y="966133"/>
            <a:ext cx="9682571" cy="444500"/>
          </a:xfrm>
        </p:spPr>
        <p:txBody>
          <a:bodyPr/>
          <a:lstStyle/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DANK VOOR UW AANDACHT</a:t>
            </a:r>
            <a:b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36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nl-NL" sz="36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Zijn er nog vragen?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833056-93E1-BA74-F02E-F5FF1422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AD1F3B-1B0B-1954-DB7D-1D16BC40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80" y="1848698"/>
            <a:ext cx="9690439" cy="4060068"/>
          </a:xfrm>
        </p:spPr>
        <p:txBody>
          <a:bodyPr/>
          <a:lstStyle/>
          <a:p>
            <a:pPr marL="0" indent="0" algn="ctr">
              <a:buNone/>
            </a:pP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nl-NL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Na deze informatieavond nog vragen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of behoefte aan gesprek?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>Maak gerust een afspraak.</a:t>
            </a: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nl-NL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nl-NL" sz="2400" u="sng" dirty="0">
                <a:solidFill>
                  <a:schemeClr val="tx1"/>
                </a:solidFill>
                <a:latin typeface="Century Gothic" panose="020B0502020202020204" pitchFamily="34" charset="0"/>
              </a:rPr>
              <a:t>Bereikbaarheid oncologieverpleegkundige: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078-6523045 </a:t>
            </a:r>
            <a:r>
              <a:rPr lang="nl-NL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(secretaresse dagbehandeling oncologie</a:t>
            </a:r>
            <a:r>
              <a:rPr lang="nl-NL" sz="2000" i="1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078-6523246 </a:t>
            </a:r>
            <a:r>
              <a:rPr lang="nl-NL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(telefonisch spreekuur oncologieverpleegkundige ma t/m vrij 12-12.30) </a:t>
            </a:r>
          </a:p>
          <a:p>
            <a:pPr marL="0" indent="0">
              <a:buNone/>
            </a:pPr>
            <a:r>
              <a:rPr lang="nl-NL" sz="2400">
                <a:solidFill>
                  <a:schemeClr val="tx1"/>
                </a:solidFill>
                <a:latin typeface="Century Gothic" panose="020B0502020202020204" pitchFamily="34" charset="0"/>
              </a:rPr>
              <a:t>BeterDichtbij</a:t>
            </a: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nl-NL" sz="20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2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sz="2000" i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1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9705" y="2001544"/>
            <a:ext cx="9690439" cy="2854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Behandeltraject borstkanker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In welke situaties wordt hormonale therapie toegepast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Werking hormonale therapie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Soorten hormonale therapie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Bijwerkingen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Vragen of opmerkingen, mag gerust tussendoor…</a:t>
            </a:r>
          </a:p>
          <a:p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pPr algn="ctr"/>
            <a:r>
              <a:rPr lang="nl-NL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Wat komt aan bod?</a:t>
            </a:r>
          </a:p>
        </p:txBody>
      </p:sp>
    </p:spTree>
    <p:extLst>
      <p:ext uri="{BB962C8B-B14F-4D97-AF65-F5344CB8AC3E}">
        <p14:creationId xmlns:p14="http://schemas.microsoft.com/office/powerpoint/2010/main" val="348586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230" y="2166274"/>
            <a:ext cx="9690439" cy="2854911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Nee!!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nl-NL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Hormoontherapie heet officieel anti-hormonale therapie: AHT</a:t>
            </a: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Je krijgt namelijk geen hormonen toegediend, maar een behandeling die er juist op gericht is de productie en/of werking van het geslachtshormoon oestrogeen te onderdrukken.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10545" y="986163"/>
            <a:ext cx="9690439" cy="672434"/>
          </a:xfrm>
        </p:spPr>
        <p:txBody>
          <a:bodyPr/>
          <a:lstStyle/>
          <a:p>
            <a:pPr algn="ctr"/>
            <a:r>
              <a:rPr lang="nl-NL" sz="32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Hormonale therapie krijg je dan hormonen?</a:t>
            </a:r>
          </a:p>
        </p:txBody>
      </p:sp>
    </p:spTree>
    <p:extLst>
      <p:ext uri="{BB962C8B-B14F-4D97-AF65-F5344CB8AC3E}">
        <p14:creationId xmlns:p14="http://schemas.microsoft.com/office/powerpoint/2010/main" val="38832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10-4-2025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081" y="1870832"/>
            <a:ext cx="9690439" cy="28549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Afhankelijk van de soort borstkanker, bijvoorbeeld:</a:t>
            </a:r>
            <a:b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nl-NL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Operatie 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(borstsparend, amputatie, okselklieren)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Chemotherapie 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Doelgerichte (target) therapie 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nl-NL" sz="18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trastuzumab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nl-NL" sz="18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pertuzumab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Immunotherapie 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nl-NL" sz="18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pembrolizumab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nl-NL" sz="1800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atezolizumab</a:t>
            </a:r>
            <a:r>
              <a:rPr lang="nl-NL" sz="1800" i="1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Hormonale therapie</a:t>
            </a:r>
          </a:p>
          <a:p>
            <a:pPr>
              <a:buFontTx/>
              <a:buChar char="-"/>
            </a:pPr>
            <a:r>
              <a:rPr lang="nl-NL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Radiotherapie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34082" y="569959"/>
            <a:ext cx="9690439" cy="672434"/>
          </a:xfrm>
        </p:spPr>
        <p:txBody>
          <a:bodyPr/>
          <a:lstStyle/>
          <a:p>
            <a:r>
              <a:rPr lang="nl-NL" sz="32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Behandeltraject borstkanker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8473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2102" y="1674639"/>
            <a:ext cx="9690439" cy="2854911"/>
          </a:xfrm>
        </p:spPr>
        <p:txBody>
          <a:bodyPr/>
          <a:lstStyle/>
          <a:p>
            <a:pPr marL="0" indent="0">
              <a:buNone/>
            </a:pPr>
            <a:endParaRPr lang="nl-NL" sz="1600" b="1" u="sng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Neo-adjuvant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voorafgaand aan bestraling en/of chirurgische verwijdering van een hormoonpositieve primaire tumor, met als doel deze eerst te doen slinken zodat minder weefsel hoeft te worden bestraald of weggenomen ( indien chemotherapie niet wenselijk is, bijvoorbeeld oudere patiënt).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 err="1">
                <a:solidFill>
                  <a:schemeClr val="tx2"/>
                </a:solidFill>
                <a:latin typeface="Century Gothic" panose="020B0502020202020204" pitchFamily="34" charset="0"/>
              </a:rPr>
              <a:t>Adjuvant</a:t>
            </a: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: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na chirurgische verwijdering en/of bestraling van de primaire tumor, met als doel achtergebleven tumorcellen of micro-uitzaaiingen die er misschien zijn te bestrijden en te helpen voorkomen dat de kanker terugkeert.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Palliatief: </a:t>
            </a:r>
            <a:r>
              <a:rPr lang="nl-NL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om uitzaaiingen te doen slinken en hun groei en verspreiding te remmen.</a:t>
            </a:r>
          </a:p>
          <a:p>
            <a:pPr marL="342900" indent="-342900">
              <a:buFont typeface="+mj-lt"/>
              <a:buAutoNum type="arabicPeriod"/>
            </a:pPr>
            <a:endParaRPr lang="nl-NL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nl-NL" sz="16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6610" y="1002205"/>
            <a:ext cx="9690439" cy="672434"/>
          </a:xfrm>
        </p:spPr>
        <p:txBody>
          <a:bodyPr/>
          <a:lstStyle/>
          <a:p>
            <a: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Hormonale therapie wordt in drie situaties toegepast</a:t>
            </a:r>
            <a:br>
              <a:rPr lang="nl-NL" sz="2800" b="0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35" y="1516570"/>
            <a:ext cx="9690439" cy="2854911"/>
          </a:xfrm>
        </p:spPr>
        <p:txBody>
          <a:bodyPr/>
          <a:lstStyle/>
          <a:p>
            <a:pPr marL="0" indent="0" algn="ctr">
              <a:buNone/>
            </a:pPr>
            <a:endParaRPr lang="nl-NL" sz="24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Anti-oestrogenen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4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Blokkeren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de werking van hormonen op borstkankercellen. </a:t>
            </a: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Aromataseremmers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Voorkomen dat mannelijke hormonen in onder andere het vetweefsel van vrouwen worden omgezet in vrouwelijke hormonen. Ze </a:t>
            </a:r>
            <a:r>
              <a:rPr lang="nl-NL" sz="2400" u="sng" dirty="0">
                <a:solidFill>
                  <a:schemeClr val="tx2"/>
                </a:solidFill>
                <a:latin typeface="Century Gothic" panose="020B0502020202020204" pitchFamily="34" charset="0"/>
              </a:rPr>
              <a:t>remmen</a:t>
            </a:r>
            <a:r>
              <a:rPr lang="nl-NL" sz="2400" dirty="0">
                <a:solidFill>
                  <a:schemeClr val="tx2"/>
                </a:solidFill>
                <a:latin typeface="Century Gothic" panose="020B0502020202020204" pitchFamily="34" charset="0"/>
              </a:rPr>
              <a:t> de werking van hormonen.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302524" y="536984"/>
            <a:ext cx="9690439" cy="672434"/>
          </a:xfrm>
        </p:spPr>
        <p:txBody>
          <a:bodyPr/>
          <a:lstStyle/>
          <a:p>
            <a:pPr algn="ctr"/>
            <a:r>
              <a:rPr lang="nl-NL" sz="2800" b="0" dirty="0">
                <a:solidFill>
                  <a:schemeClr val="accent2"/>
                </a:solidFill>
                <a:latin typeface="Century Gothic" panose="020B0502020202020204"/>
              </a:rPr>
              <a:t>Verschil Anti-oestrogenen - Aromataseremmers </a:t>
            </a:r>
            <a:endParaRPr lang="nl-NL" sz="2800" b="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8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60185D-E544-D2B7-F341-98DF23BD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2433748" y="5244906"/>
            <a:ext cx="896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Century Gothic" panose="020B0502020202020204" pitchFamily="34" charset="0"/>
              </a:rPr>
              <a:t>Anti-oestrogenen zorgen er voor dat de oestrogeenreceptor bezet wordt, waardoor het oestrogeen de tumorcel niet meer kan stimuleren om te groeien.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373313" y="515034"/>
            <a:ext cx="508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  <a:latin typeface="Century Gothic" panose="020B0502020202020204"/>
              </a:rPr>
              <a:t>Werking Anti-oestrogenen</a:t>
            </a:r>
            <a:endParaRPr lang="nl-NL" sz="2800" dirty="0"/>
          </a:p>
        </p:txBody>
      </p:sp>
      <p:pic>
        <p:nvPicPr>
          <p:cNvPr id="6" name="Afbeelding 5" descr="Afbeelding met Kinderkunst, tekening, illustratie&#10;&#10;Automatisch gegenereerde beschrijving">
            <a:extLst>
              <a:ext uri="{FF2B5EF4-FFF2-40B4-BE49-F238E27FC236}">
                <a16:creationId xmlns:a16="http://schemas.microsoft.com/office/drawing/2014/main" id="{7FF3896B-F1E1-9DE3-742F-38E62F141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07" y="1232238"/>
            <a:ext cx="5212109" cy="374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FBB9D3-0A7B-56F4-58B2-8F42B5F4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961072" y="4795884"/>
            <a:ext cx="10460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Century Gothic" panose="020B0502020202020204" pitchFamily="34" charset="0"/>
            </a:endParaRPr>
          </a:p>
          <a:p>
            <a:pPr algn="ctr"/>
            <a:r>
              <a:rPr lang="nl-NL" sz="1600" dirty="0">
                <a:latin typeface="Century Gothic" panose="020B0502020202020204" pitchFamily="34" charset="0"/>
              </a:rPr>
              <a:t>Androgenen kunnen worden omgezet in oestrogeen</a:t>
            </a:r>
          </a:p>
          <a:p>
            <a:pPr algn="ctr"/>
            <a:r>
              <a:rPr lang="nl-NL" sz="1600" dirty="0">
                <a:latin typeface="Century Gothic" panose="020B0502020202020204" pitchFamily="34" charset="0"/>
              </a:rPr>
              <a:t>met het enzym aromatase.</a:t>
            </a:r>
          </a:p>
          <a:p>
            <a:pPr algn="ctr"/>
            <a:r>
              <a:rPr lang="nl-NL" sz="1600" dirty="0">
                <a:latin typeface="Century Gothic" panose="020B0502020202020204" pitchFamily="34" charset="0"/>
              </a:rPr>
              <a:t>Een aromataseremmer zorgt ervoor dat dit enzym niet meer </a:t>
            </a:r>
          </a:p>
          <a:p>
            <a:pPr algn="ctr"/>
            <a:r>
              <a:rPr lang="nl-NL" sz="1600" dirty="0">
                <a:latin typeface="Century Gothic" panose="020B0502020202020204" pitchFamily="34" charset="0"/>
              </a:rPr>
              <a:t>wordt aangemaakt waardoor afname van oestrogeen.</a:t>
            </a:r>
          </a:p>
          <a:p>
            <a:pPr algn="ctr"/>
            <a:r>
              <a:rPr lang="nl-NL" sz="1600" dirty="0">
                <a:latin typeface="Century Gothic" panose="020B0502020202020204" pitchFamily="34" charset="0"/>
              </a:rPr>
              <a:t>Daardoor remming van groei van de borstkankercel.</a:t>
            </a:r>
          </a:p>
        </p:txBody>
      </p:sp>
      <p:sp>
        <p:nvSpPr>
          <p:cNvPr id="5" name="Rechthoek 4"/>
          <p:cNvSpPr/>
          <p:nvPr/>
        </p:nvSpPr>
        <p:spPr>
          <a:xfrm>
            <a:off x="3467588" y="485258"/>
            <a:ext cx="525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  <a:latin typeface="Century Gothic" panose="020B0502020202020204"/>
              </a:rPr>
              <a:t>Werking Aromataseremmers</a:t>
            </a:r>
            <a:endParaRPr lang="nl-NL" sz="2800" dirty="0"/>
          </a:p>
        </p:txBody>
      </p:sp>
      <p:pic>
        <p:nvPicPr>
          <p:cNvPr id="6" name="Afbeelding 5" descr="Afbeelding met tekst, envelop, cirkel, papier&#10;&#10;Automatisch gegenereerde beschrijving">
            <a:extLst>
              <a:ext uri="{FF2B5EF4-FFF2-40B4-BE49-F238E27FC236}">
                <a16:creationId xmlns:a16="http://schemas.microsoft.com/office/drawing/2014/main" id="{8A6ABCA0-9A40-F0E4-2E30-F252009DA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21" y="1183429"/>
            <a:ext cx="5092358" cy="35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41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ngepast 1">
      <a:dk1>
        <a:srgbClr val="460078"/>
      </a:dk1>
      <a:lt1>
        <a:sysClr val="window" lastClr="FFFFFF"/>
      </a:lt1>
      <a:dk2>
        <a:srgbClr val="460078"/>
      </a:dk2>
      <a:lt2>
        <a:srgbClr val="FFFFFF"/>
      </a:lt2>
      <a:accent1>
        <a:srgbClr val="00CBDE"/>
      </a:accent1>
      <a:accent2>
        <a:srgbClr val="FF5F00"/>
      </a:accent2>
      <a:accent3>
        <a:srgbClr val="460078"/>
      </a:accent3>
      <a:accent4>
        <a:srgbClr val="00CBDE"/>
      </a:accent4>
      <a:accent5>
        <a:srgbClr val="FF5F00"/>
      </a:accent5>
      <a:accent6>
        <a:srgbClr val="460078"/>
      </a:accent6>
      <a:hlink>
        <a:srgbClr val="00CBDE"/>
      </a:hlink>
      <a:folHlink>
        <a:srgbClr val="FF5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uisstijl ASz - zonder welkom [Alleen-lezen]" id="{E1374A53-2AF5-4AF5-8061-5AD98FA6124E}" vid="{5A5FB7D4-FE3F-4E7F-8CF7-0633759CA3E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3599</TotalTime>
  <Words>1093</Words>
  <Application>Microsoft Office PowerPoint</Application>
  <PresentationFormat>Breedbeeld</PresentationFormat>
  <Paragraphs>252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Wingdings</vt:lpstr>
      <vt:lpstr>Blank</vt:lpstr>
      <vt:lpstr>PowerPoint-presentatie</vt:lpstr>
      <vt:lpstr>Hormonale therapie</vt:lpstr>
      <vt:lpstr>Wat komt aan bod?</vt:lpstr>
      <vt:lpstr>Hormonale therapie krijg je dan hormonen?</vt:lpstr>
      <vt:lpstr>Behandeltraject borstkanker</vt:lpstr>
      <vt:lpstr>Hormonale therapie wordt in drie situaties toegepast </vt:lpstr>
      <vt:lpstr>Verschil Anti-oestrogenen - Aromataseremmers </vt:lpstr>
      <vt:lpstr>PowerPoint-presentatie</vt:lpstr>
      <vt:lpstr>PowerPoint-presentatie</vt:lpstr>
      <vt:lpstr>Feiten hormonen en hormonale therapie</vt:lpstr>
      <vt:lpstr>Wanneer wordt welke HT voorgeschreven? </vt:lpstr>
      <vt:lpstr>De medicijnen op een rijtje</vt:lpstr>
      <vt:lpstr>Meest voorkomende bijwerkingen </vt:lpstr>
      <vt:lpstr>Opvliegers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Albert Schweitzer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Cure - Gennisse, Manon - F3 Dagbehandeling oncologie DW</dc:creator>
  <cp:lastModifiedBy>Baptista, Juliana - F3 Dagbehandeling oncologie DW</cp:lastModifiedBy>
  <cp:revision>86</cp:revision>
  <dcterms:created xsi:type="dcterms:W3CDTF">2023-10-26T13:22:09Z</dcterms:created>
  <dcterms:modified xsi:type="dcterms:W3CDTF">2025-04-10T11:30:54Z</dcterms:modified>
</cp:coreProperties>
</file>