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65" r:id="rId2"/>
    <p:sldId id="315" r:id="rId3"/>
    <p:sldId id="316" r:id="rId4"/>
    <p:sldId id="308" r:id="rId5"/>
    <p:sldId id="267" r:id="rId6"/>
    <p:sldId id="268" r:id="rId7"/>
    <p:sldId id="269" r:id="rId8"/>
    <p:sldId id="309" r:id="rId9"/>
    <p:sldId id="271" r:id="rId10"/>
    <p:sldId id="310" r:id="rId11"/>
    <p:sldId id="313" r:id="rId12"/>
    <p:sldId id="314" r:id="rId13"/>
    <p:sldId id="272" r:id="rId14"/>
    <p:sldId id="273" r:id="rId15"/>
    <p:sldId id="274" r:id="rId16"/>
    <p:sldId id="306" r:id="rId17"/>
    <p:sldId id="264" r:id="rId18"/>
    <p:sldId id="311" r:id="rId19"/>
    <p:sldId id="312" r:id="rId20"/>
    <p:sldId id="275" r:id="rId21"/>
    <p:sldId id="276" r:id="rId22"/>
    <p:sldId id="277" r:id="rId23"/>
    <p:sldId id="278" r:id="rId24"/>
    <p:sldId id="279" r:id="rId25"/>
    <p:sldId id="281" r:id="rId26"/>
    <p:sldId id="290" r:id="rId27"/>
    <p:sldId id="292" r:id="rId28"/>
    <p:sldId id="293" r:id="rId29"/>
    <p:sldId id="294" r:id="rId30"/>
    <p:sldId id="295" r:id="rId31"/>
    <p:sldId id="296" r:id="rId32"/>
    <p:sldId id="317" r:id="rId33"/>
    <p:sldId id="319" r:id="rId34"/>
    <p:sldId id="318" r:id="rId35"/>
    <p:sldId id="320" r:id="rId36"/>
    <p:sldId id="321" r:id="rId37"/>
    <p:sldId id="289" r:id="rId38"/>
    <p:sldId id="282" r:id="rId39"/>
    <p:sldId id="322" r:id="rId40"/>
    <p:sldId id="283" r:id="rId41"/>
    <p:sldId id="286" r:id="rId42"/>
    <p:sldId id="288" r:id="rId4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0AFFE499-2725-244E-8B6B-F55D713435DA}">
          <p14:sldIdLst>
            <p14:sldId id="265"/>
            <p14:sldId id="315"/>
            <p14:sldId id="316"/>
            <p14:sldId id="308"/>
            <p14:sldId id="267"/>
            <p14:sldId id="268"/>
            <p14:sldId id="269"/>
            <p14:sldId id="309"/>
            <p14:sldId id="271"/>
            <p14:sldId id="310"/>
            <p14:sldId id="313"/>
            <p14:sldId id="314"/>
            <p14:sldId id="272"/>
            <p14:sldId id="273"/>
            <p14:sldId id="274"/>
            <p14:sldId id="306"/>
            <p14:sldId id="264"/>
            <p14:sldId id="311"/>
            <p14:sldId id="312"/>
            <p14:sldId id="275"/>
            <p14:sldId id="276"/>
            <p14:sldId id="277"/>
            <p14:sldId id="278"/>
            <p14:sldId id="279"/>
            <p14:sldId id="281"/>
            <p14:sldId id="290"/>
            <p14:sldId id="292"/>
            <p14:sldId id="293"/>
            <p14:sldId id="294"/>
            <p14:sldId id="295"/>
            <p14:sldId id="296"/>
            <p14:sldId id="317"/>
            <p14:sldId id="319"/>
            <p14:sldId id="318"/>
            <p14:sldId id="320"/>
            <p14:sldId id="321"/>
            <p14:sldId id="289"/>
            <p14:sldId id="282"/>
            <p14:sldId id="322"/>
            <p14:sldId id="283"/>
            <p14:sldId id="286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1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9CC27-57F6-8B4E-B4E0-9E2427A16469}" type="datetimeFigureOut">
              <a:rPr lang="nl-NL" smtClean="0"/>
              <a:t>7-11-2016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159E1-8D54-AA4E-83A4-445EC84B6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270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159E1-8D54-AA4E-83A4-445EC84B6339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151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94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93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75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55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75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17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18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73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208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Sleep de afbeelding naar de tijdelijke aanduiding of klik op het pictogram als u een afbeelding wilt toevoegen</a:t>
            </a:r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35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modeltitel te bewerken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660066"/>
                </a:solidFill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latin typeface="Arial"/>
              <a:ea typeface="ＭＳ Ｐゴシック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660066"/>
                </a:solidFill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latin typeface="Arial"/>
              <a:ea typeface="ＭＳ Ｐゴシック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627188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8604250" y="1066800"/>
            <a:ext cx="6350" cy="55308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323850" y="6381750"/>
            <a:ext cx="8569325" cy="0"/>
          </a:xfrm>
          <a:prstGeom prst="line">
            <a:avLst/>
          </a:prstGeom>
          <a:noFill/>
          <a:ln w="57150">
            <a:solidFill>
              <a:srgbClr val="00CD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7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60066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60066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60066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60066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60066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rgbClr val="FF6600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–"/>
        <a:defRPr>
          <a:solidFill>
            <a:srgbClr val="660066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660066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660066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6600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660066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660066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660066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660066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 smtClean="0"/>
              <a:t>Polyneuropathie bij kanker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97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91" y="192416"/>
            <a:ext cx="557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331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5" r="13071" b="16908"/>
          <a:stretch/>
        </p:blipFill>
        <p:spPr>
          <a:xfrm>
            <a:off x="992125" y="1281041"/>
            <a:ext cx="6612176" cy="50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3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3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26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ontstaat het? (II)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Axonaal</a:t>
            </a:r>
            <a:r>
              <a:rPr lang="nl-NL" dirty="0"/>
              <a:t> </a:t>
            </a:r>
            <a:r>
              <a:rPr lang="nl-NL" dirty="0" smtClean="0"/>
              <a:t>(het stroomdraadje kapot):</a:t>
            </a:r>
          </a:p>
          <a:p>
            <a:pPr lvl="1"/>
            <a:r>
              <a:rPr lang="nl-NL" dirty="0" smtClean="0"/>
              <a:t>Abnormale veroudering</a:t>
            </a:r>
          </a:p>
          <a:p>
            <a:pPr lvl="1"/>
            <a:r>
              <a:rPr lang="nl-NL" dirty="0" smtClean="0"/>
              <a:t>Suikerziekte</a:t>
            </a:r>
          </a:p>
          <a:p>
            <a:pPr lvl="1"/>
            <a:r>
              <a:rPr lang="nl-NL" dirty="0" smtClean="0"/>
              <a:t>Alcoholmisbruik</a:t>
            </a:r>
          </a:p>
          <a:p>
            <a:pPr lvl="1"/>
            <a:r>
              <a:rPr lang="nl-NL" dirty="0" smtClean="0"/>
              <a:t>Nierdialyse</a:t>
            </a:r>
          </a:p>
          <a:p>
            <a:pPr lvl="1"/>
            <a:r>
              <a:rPr lang="nl-NL" dirty="0" smtClean="0"/>
              <a:t>Vitaminetekort</a:t>
            </a:r>
          </a:p>
          <a:p>
            <a:pPr lvl="1"/>
            <a:r>
              <a:rPr lang="nl-NL" dirty="0" smtClean="0"/>
              <a:t>..</a:t>
            </a:r>
          </a:p>
          <a:p>
            <a:pPr lvl="1"/>
            <a:r>
              <a:rPr lang="nl-NL" dirty="0" smtClean="0"/>
              <a:t>..</a:t>
            </a:r>
          </a:p>
          <a:p>
            <a:pPr lvl="1"/>
            <a:r>
              <a:rPr lang="nl-NL" dirty="0" smtClean="0"/>
              <a:t>..</a:t>
            </a:r>
          </a:p>
          <a:p>
            <a:pPr lvl="1"/>
            <a:r>
              <a:rPr lang="nl-NL" dirty="0" err="1" smtClean="0"/>
              <a:t>Paraneoplastisch</a:t>
            </a:r>
            <a:endParaRPr lang="nl-NL" dirty="0" smtClean="0"/>
          </a:p>
          <a:p>
            <a:pPr lvl="1"/>
            <a:r>
              <a:rPr lang="nl-NL" dirty="0" smtClean="0"/>
              <a:t>Cytostatica/chemotherapie</a:t>
            </a:r>
          </a:p>
          <a:p>
            <a:pPr lvl="1"/>
            <a:r>
              <a:rPr lang="nl-NL" dirty="0" err="1" smtClean="0"/>
              <a:t>Paraproteïnaemie</a:t>
            </a:r>
            <a:endParaRPr lang="nl-NL" dirty="0"/>
          </a:p>
        </p:txBody>
      </p:sp>
      <p:sp>
        <p:nvSpPr>
          <p:cNvPr id="5" name="Ovaal 4"/>
          <p:cNvSpPr/>
          <p:nvPr/>
        </p:nvSpPr>
        <p:spPr bwMode="auto">
          <a:xfrm>
            <a:off x="685800" y="4773083"/>
            <a:ext cx="4023783" cy="141816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ontstaat het? (III)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Demyeliniserend</a:t>
            </a:r>
            <a:r>
              <a:rPr lang="nl-NL" dirty="0" smtClean="0"/>
              <a:t> (isolatie kapot)</a:t>
            </a:r>
          </a:p>
          <a:p>
            <a:endParaRPr lang="nl-NL" dirty="0" smtClean="0"/>
          </a:p>
          <a:p>
            <a:pPr lvl="1"/>
            <a:r>
              <a:rPr lang="nl-NL" dirty="0" smtClean="0"/>
              <a:t>Aangeboren</a:t>
            </a:r>
          </a:p>
          <a:p>
            <a:pPr lvl="1"/>
            <a:r>
              <a:rPr lang="nl-NL" dirty="0" smtClean="0"/>
              <a:t>Ontstekingen (</a:t>
            </a:r>
            <a:r>
              <a:rPr lang="nl-NL" dirty="0" err="1" smtClean="0"/>
              <a:t>Guillain-Barré</a:t>
            </a:r>
            <a:r>
              <a:rPr lang="nl-NL" dirty="0" smtClean="0"/>
              <a:t> syndroom)</a:t>
            </a:r>
          </a:p>
          <a:p>
            <a:pPr lvl="1"/>
            <a:r>
              <a:rPr lang="nl-NL" dirty="0" err="1" smtClean="0"/>
              <a:t>Paraproteïnaemie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5" name="Ovaal 4"/>
          <p:cNvSpPr/>
          <p:nvPr/>
        </p:nvSpPr>
        <p:spPr bwMode="auto">
          <a:xfrm>
            <a:off x="994833" y="3249083"/>
            <a:ext cx="2561168" cy="77258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3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r>
              <a:rPr lang="nl-NL" dirty="0" smtClean="0"/>
              <a:t>Polyneuropathie bij cytostatica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69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5800" y="218017"/>
            <a:ext cx="7772400" cy="1143000"/>
          </a:xfrm>
        </p:spPr>
        <p:txBody>
          <a:bodyPr/>
          <a:lstStyle/>
          <a:p>
            <a:r>
              <a:rPr lang="nl-NL" dirty="0" smtClean="0"/>
              <a:t>Cytostatica groepen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85800" y="1361016"/>
            <a:ext cx="7772400" cy="5242983"/>
          </a:xfrm>
        </p:spPr>
        <p:txBody>
          <a:bodyPr/>
          <a:lstStyle/>
          <a:p>
            <a:r>
              <a:rPr lang="nl-NL" dirty="0" smtClean="0"/>
              <a:t>Alkylerende stoffen</a:t>
            </a:r>
          </a:p>
          <a:p>
            <a:pPr marL="457200" lvl="1" indent="0">
              <a:buNone/>
            </a:pPr>
            <a:r>
              <a:rPr lang="nl-NL" dirty="0"/>
              <a:t>Cyclofosfamide, </a:t>
            </a:r>
            <a:r>
              <a:rPr lang="nl-NL" dirty="0" err="1"/>
              <a:t>ifosfamide</a:t>
            </a:r>
            <a:r>
              <a:rPr lang="nl-NL" dirty="0"/>
              <a:t>, </a:t>
            </a:r>
            <a:r>
              <a:rPr lang="nl-NL" dirty="0" err="1"/>
              <a:t>melfalan</a:t>
            </a:r>
            <a:r>
              <a:rPr lang="nl-NL" dirty="0"/>
              <a:t>, </a:t>
            </a:r>
            <a:r>
              <a:rPr lang="nl-NL" b="1" dirty="0" err="1" smtClean="0">
                <a:solidFill>
                  <a:srgbClr val="FF0000"/>
                </a:solidFill>
              </a:rPr>
              <a:t>temozolomide</a:t>
            </a:r>
            <a:endParaRPr lang="nl-NL" b="1" dirty="0" smtClean="0">
              <a:solidFill>
                <a:srgbClr val="FF0000"/>
              </a:solidFill>
            </a:endParaRPr>
          </a:p>
          <a:p>
            <a:r>
              <a:rPr lang="nl-NL" dirty="0" smtClean="0"/>
              <a:t>Antimetabolieten</a:t>
            </a:r>
          </a:p>
          <a:p>
            <a:pPr marL="457200" lvl="1" indent="0">
              <a:buNone/>
            </a:pPr>
            <a:r>
              <a:rPr lang="nl-NL" dirty="0"/>
              <a:t>Methotrexaat, </a:t>
            </a:r>
            <a:r>
              <a:rPr lang="nl-NL" b="1" dirty="0" err="1">
                <a:solidFill>
                  <a:srgbClr val="FF0000"/>
                </a:solidFill>
              </a:rPr>
              <a:t>fludarabine</a:t>
            </a:r>
            <a:r>
              <a:rPr lang="nl-NL" dirty="0"/>
              <a:t>, </a:t>
            </a:r>
            <a:r>
              <a:rPr lang="nl-NL" b="1" dirty="0" smtClean="0">
                <a:solidFill>
                  <a:srgbClr val="FF0000"/>
                </a:solidFill>
              </a:rPr>
              <a:t>cytarabine</a:t>
            </a:r>
          </a:p>
          <a:p>
            <a:r>
              <a:rPr lang="nl-NL" dirty="0" smtClean="0"/>
              <a:t>Antimitotische cytostatica</a:t>
            </a:r>
          </a:p>
          <a:p>
            <a:pPr marL="0" lvl="1" indent="0">
              <a:buNone/>
            </a:pPr>
            <a:r>
              <a:rPr lang="nl-NL" dirty="0" smtClean="0"/>
              <a:t>       </a:t>
            </a:r>
            <a:r>
              <a:rPr lang="nl-NL" b="1" dirty="0" err="1" smtClean="0">
                <a:solidFill>
                  <a:srgbClr val="FF0000"/>
                </a:solidFill>
              </a:rPr>
              <a:t>Vinca</a:t>
            </a:r>
            <a:r>
              <a:rPr lang="nl-NL" b="1" dirty="0">
                <a:solidFill>
                  <a:srgbClr val="FF0000"/>
                </a:solidFill>
              </a:rPr>
              <a:t>-alkaloïden (vin…), </a:t>
            </a:r>
            <a:r>
              <a:rPr lang="nl-NL" b="1" dirty="0" err="1">
                <a:solidFill>
                  <a:srgbClr val="FF0000"/>
                </a:solidFill>
              </a:rPr>
              <a:t>taxanen</a:t>
            </a:r>
            <a:r>
              <a:rPr lang="nl-NL" b="1" dirty="0">
                <a:solidFill>
                  <a:srgbClr val="FF0000"/>
                </a:solidFill>
              </a:rPr>
              <a:t> (….</a:t>
            </a:r>
            <a:r>
              <a:rPr lang="nl-NL" b="1" dirty="0" err="1">
                <a:solidFill>
                  <a:srgbClr val="FF0000"/>
                </a:solidFill>
              </a:rPr>
              <a:t>taxel</a:t>
            </a:r>
            <a:r>
              <a:rPr lang="nl-NL" b="1" dirty="0">
                <a:solidFill>
                  <a:srgbClr val="FF0000"/>
                </a:solidFill>
              </a:rPr>
              <a:t>, </a:t>
            </a:r>
            <a:r>
              <a:rPr lang="nl-NL" b="1" dirty="0" err="1">
                <a:solidFill>
                  <a:srgbClr val="FF0000"/>
                </a:solidFill>
              </a:rPr>
              <a:t>bijv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>
                <a:solidFill>
                  <a:srgbClr val="FF0000"/>
                </a:solidFill>
              </a:rPr>
              <a:t>paclitaxel</a:t>
            </a:r>
            <a:r>
              <a:rPr lang="nl-NL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nl-NL" dirty="0" smtClean="0"/>
              <a:t>Antitumor antibiotica</a:t>
            </a:r>
          </a:p>
          <a:p>
            <a:pPr marL="0" lvl="1" indent="0">
              <a:buNone/>
            </a:pPr>
            <a:r>
              <a:rPr lang="nl-NL" dirty="0"/>
              <a:t> </a:t>
            </a:r>
            <a:r>
              <a:rPr lang="nl-NL" dirty="0" smtClean="0"/>
              <a:t>      </a:t>
            </a:r>
            <a:r>
              <a:rPr lang="nl-NL" dirty="0" err="1" smtClean="0"/>
              <a:t>Mitoxantron</a:t>
            </a:r>
            <a:r>
              <a:rPr lang="nl-NL" dirty="0"/>
              <a:t>, daunorubicine, </a:t>
            </a:r>
            <a:r>
              <a:rPr lang="nl-NL" dirty="0" smtClean="0"/>
              <a:t>bleomycine</a:t>
            </a:r>
          </a:p>
          <a:p>
            <a:r>
              <a:rPr lang="nl-NL" dirty="0" err="1" smtClean="0"/>
              <a:t>Topo-isomerase</a:t>
            </a:r>
            <a:r>
              <a:rPr lang="nl-NL" dirty="0" smtClean="0"/>
              <a:t> remmers</a:t>
            </a:r>
          </a:p>
          <a:p>
            <a:pPr marL="0" lvl="1" indent="0">
              <a:buNone/>
            </a:pPr>
            <a:r>
              <a:rPr lang="nl-NL" dirty="0"/>
              <a:t> </a:t>
            </a:r>
            <a:r>
              <a:rPr lang="nl-NL" dirty="0" smtClean="0"/>
              <a:t>      </a:t>
            </a:r>
            <a:r>
              <a:rPr lang="nl-NL" dirty="0" err="1" smtClean="0"/>
              <a:t>Irinotecan</a:t>
            </a:r>
            <a:r>
              <a:rPr lang="nl-NL" dirty="0"/>
              <a:t>, </a:t>
            </a:r>
            <a:r>
              <a:rPr lang="nl-NL" dirty="0" err="1" smtClean="0"/>
              <a:t>topotecan</a:t>
            </a:r>
            <a:endParaRPr lang="nl-NL" dirty="0"/>
          </a:p>
          <a:p>
            <a:r>
              <a:rPr lang="nl-NL" dirty="0" smtClean="0"/>
              <a:t>Proteïnekinase remmers</a:t>
            </a:r>
            <a:endParaRPr lang="nl-NL" dirty="0"/>
          </a:p>
          <a:p>
            <a:pPr marL="0" lvl="1" indent="0">
              <a:buNone/>
            </a:pPr>
            <a:r>
              <a:rPr lang="nl-NL" dirty="0"/>
              <a:t>       </a:t>
            </a:r>
            <a:r>
              <a:rPr lang="nl-NL" dirty="0" err="1" smtClean="0"/>
              <a:t>Axitinib</a:t>
            </a:r>
            <a:r>
              <a:rPr lang="nl-NL" dirty="0" smtClean="0"/>
              <a:t>, </a:t>
            </a:r>
            <a:r>
              <a:rPr lang="nl-NL" dirty="0" err="1" smtClean="0"/>
              <a:t>Bosutinib</a:t>
            </a:r>
            <a:r>
              <a:rPr lang="nl-NL" dirty="0" smtClean="0"/>
              <a:t>, </a:t>
            </a:r>
            <a:r>
              <a:rPr lang="nl-NL" dirty="0" err="1" smtClean="0"/>
              <a:t>Everolimus</a:t>
            </a:r>
            <a:endParaRPr lang="nl-NL" dirty="0" smtClean="0"/>
          </a:p>
          <a:p>
            <a:r>
              <a:rPr lang="nl-NL" dirty="0" smtClean="0"/>
              <a:t>Overige cytostatica</a:t>
            </a:r>
          </a:p>
          <a:p>
            <a:pPr marL="457200" lvl="1" indent="0">
              <a:buNone/>
            </a:pPr>
            <a:r>
              <a:rPr lang="nl-NL" b="1" dirty="0">
                <a:solidFill>
                  <a:srgbClr val="FF0000"/>
                </a:solidFill>
              </a:rPr>
              <a:t>Cisplatine</a:t>
            </a:r>
            <a:r>
              <a:rPr lang="nl-NL" dirty="0"/>
              <a:t>, </a:t>
            </a:r>
            <a:r>
              <a:rPr lang="nl-NL" b="1" dirty="0" err="1">
                <a:solidFill>
                  <a:srgbClr val="FF0000"/>
                </a:solidFill>
              </a:rPr>
              <a:t>oxaliplatine</a:t>
            </a:r>
            <a:r>
              <a:rPr lang="nl-NL" dirty="0"/>
              <a:t>, carboplatine, amsacrine</a:t>
            </a:r>
          </a:p>
        </p:txBody>
      </p:sp>
    </p:spTree>
    <p:extLst>
      <p:ext uri="{BB962C8B-B14F-4D97-AF65-F5344CB8AC3E}">
        <p14:creationId xmlns:p14="http://schemas.microsoft.com/office/powerpoint/2010/main" val="9867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Cytostatica - PNP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Vinca</a:t>
            </a:r>
            <a:r>
              <a:rPr lang="nl-NL" dirty="0" smtClean="0"/>
              <a:t>-alkaloïden		</a:t>
            </a:r>
          </a:p>
          <a:p>
            <a:pPr lvl="1"/>
            <a:r>
              <a:rPr lang="nl-NL" dirty="0" smtClean="0"/>
              <a:t>Vinblastine</a:t>
            </a:r>
          </a:p>
          <a:p>
            <a:pPr lvl="1"/>
            <a:r>
              <a:rPr lang="nl-NL" dirty="0" err="1" smtClean="0"/>
              <a:t>Vincristine</a:t>
            </a:r>
            <a:endParaRPr lang="nl-NL" dirty="0" smtClean="0"/>
          </a:p>
          <a:p>
            <a:pPr lvl="1"/>
            <a:r>
              <a:rPr lang="nl-NL" dirty="0" err="1" smtClean="0"/>
              <a:t>Vinflunine</a:t>
            </a:r>
            <a:endParaRPr lang="nl-NL" dirty="0" smtClean="0"/>
          </a:p>
          <a:p>
            <a:pPr lvl="1"/>
            <a:r>
              <a:rPr lang="nl-NL" dirty="0" err="1" smtClean="0"/>
              <a:t>Vinorelbine</a:t>
            </a:r>
            <a:endParaRPr lang="nl-NL" dirty="0" smtClean="0"/>
          </a:p>
          <a:p>
            <a:r>
              <a:rPr lang="nl-NL" dirty="0" err="1" smtClean="0"/>
              <a:t>Taxanen</a:t>
            </a:r>
            <a:endParaRPr lang="nl-NL" dirty="0" smtClean="0"/>
          </a:p>
          <a:p>
            <a:pPr lvl="1"/>
            <a:r>
              <a:rPr lang="nl-NL" dirty="0" err="1" smtClean="0"/>
              <a:t>Carbazitaxel</a:t>
            </a:r>
            <a:endParaRPr lang="nl-NL" dirty="0" smtClean="0"/>
          </a:p>
          <a:p>
            <a:pPr lvl="1"/>
            <a:r>
              <a:rPr lang="nl-NL" dirty="0" err="1" smtClean="0"/>
              <a:t>Docetaxel</a:t>
            </a:r>
            <a:r>
              <a:rPr lang="nl-NL" dirty="0" smtClean="0"/>
              <a:t> (</a:t>
            </a:r>
            <a:r>
              <a:rPr lang="nl-NL" dirty="0" err="1" smtClean="0"/>
              <a:t>Taxotere</a:t>
            </a:r>
            <a:r>
              <a:rPr lang="nl-NL" dirty="0" smtClean="0"/>
              <a:t>)</a:t>
            </a:r>
          </a:p>
          <a:p>
            <a:pPr lvl="1"/>
            <a:r>
              <a:rPr lang="nl-NL" dirty="0" err="1" smtClean="0"/>
              <a:t>Paclitaxel</a:t>
            </a:r>
            <a:r>
              <a:rPr lang="nl-NL" dirty="0" smtClean="0"/>
              <a:t> (</a:t>
            </a:r>
            <a:r>
              <a:rPr lang="nl-NL" dirty="0" err="1" smtClean="0"/>
              <a:t>Abraxane</a:t>
            </a:r>
            <a:r>
              <a:rPr lang="nl-NL" dirty="0" smtClean="0"/>
              <a:t>)</a:t>
            </a:r>
          </a:p>
          <a:p>
            <a:r>
              <a:rPr lang="nl-NL" dirty="0" smtClean="0"/>
              <a:t>Overige</a:t>
            </a:r>
          </a:p>
          <a:p>
            <a:pPr lvl="1"/>
            <a:r>
              <a:rPr lang="nl-NL" dirty="0" smtClean="0"/>
              <a:t>Cisplatine</a:t>
            </a:r>
          </a:p>
          <a:p>
            <a:pPr lvl="1"/>
            <a:r>
              <a:rPr lang="nl-NL" dirty="0" err="1" smtClean="0"/>
              <a:t>Oxaliplatine</a:t>
            </a:r>
            <a:r>
              <a:rPr lang="nl-NL" dirty="0" smtClean="0"/>
              <a:t> (</a:t>
            </a:r>
            <a:r>
              <a:rPr lang="nl-NL" dirty="0" err="1" smtClean="0"/>
              <a:t>Oxalisin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30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Monoclonale antilichamen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Bevacizumab</a:t>
            </a:r>
            <a:r>
              <a:rPr lang="nl-NL" dirty="0" smtClean="0"/>
              <a:t> (</a:t>
            </a:r>
            <a:r>
              <a:rPr lang="nl-NL" dirty="0" err="1" smtClean="0"/>
              <a:t>Avastin</a:t>
            </a:r>
            <a:r>
              <a:rPr lang="nl-NL" dirty="0" smtClean="0"/>
              <a:t>) (uitgezaaide dikke darm kanker)</a:t>
            </a:r>
          </a:p>
          <a:p>
            <a:endParaRPr lang="nl-NL" dirty="0" smtClean="0"/>
          </a:p>
          <a:p>
            <a:r>
              <a:rPr lang="nl-NL" dirty="0" err="1" smtClean="0"/>
              <a:t>Trastuzumab</a:t>
            </a:r>
            <a:r>
              <a:rPr lang="nl-NL" dirty="0" smtClean="0"/>
              <a:t> (</a:t>
            </a:r>
            <a:r>
              <a:rPr lang="nl-NL" dirty="0" err="1" smtClean="0"/>
              <a:t>Herceptin</a:t>
            </a:r>
            <a:r>
              <a:rPr lang="nl-NL" dirty="0" smtClean="0"/>
              <a:t>) (borstkanker)</a:t>
            </a:r>
          </a:p>
          <a:p>
            <a:endParaRPr lang="nl-NL" dirty="0"/>
          </a:p>
          <a:p>
            <a:r>
              <a:rPr lang="nl-NL" dirty="0" err="1" smtClean="0"/>
              <a:t>Rituximab</a:t>
            </a:r>
            <a:r>
              <a:rPr lang="nl-NL" dirty="0" smtClean="0"/>
              <a:t> (</a:t>
            </a:r>
            <a:r>
              <a:rPr lang="nl-NL" dirty="0" err="1" smtClean="0"/>
              <a:t>Rituxin</a:t>
            </a:r>
            <a:r>
              <a:rPr lang="nl-NL" dirty="0" smtClean="0"/>
              <a:t>) (B-cel lymfoom)</a:t>
            </a:r>
          </a:p>
          <a:p>
            <a:endParaRPr lang="nl-NL" dirty="0"/>
          </a:p>
          <a:p>
            <a:r>
              <a:rPr lang="nl-NL" dirty="0" err="1" smtClean="0"/>
              <a:t>Panitimumab</a:t>
            </a:r>
            <a:r>
              <a:rPr lang="nl-NL" dirty="0" smtClean="0"/>
              <a:t> (</a:t>
            </a:r>
            <a:r>
              <a:rPr lang="nl-NL" dirty="0" err="1" smtClean="0"/>
              <a:t>Vectibix</a:t>
            </a:r>
            <a:r>
              <a:rPr lang="nl-NL" dirty="0" smtClean="0"/>
              <a:t>) (dikke darm kanker)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7495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Monoclonale antilichamen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</a:rPr>
              <a:t>Bevacizumab</a:t>
            </a:r>
            <a:r>
              <a:rPr lang="nl-NL" b="1" dirty="0" smtClean="0">
                <a:solidFill>
                  <a:srgbClr val="FF0000"/>
                </a:solidFill>
              </a:rPr>
              <a:t> (</a:t>
            </a:r>
            <a:r>
              <a:rPr lang="nl-NL" b="1" dirty="0" err="1" smtClean="0">
                <a:solidFill>
                  <a:srgbClr val="FF0000"/>
                </a:solidFill>
              </a:rPr>
              <a:t>Avastin</a:t>
            </a:r>
            <a:r>
              <a:rPr lang="nl-NL" b="1" dirty="0" smtClean="0">
                <a:solidFill>
                  <a:srgbClr val="FF0000"/>
                </a:solidFill>
              </a:rPr>
              <a:t>) </a:t>
            </a:r>
            <a:r>
              <a:rPr lang="nl-NL" dirty="0" smtClean="0"/>
              <a:t>(uitgezaaide dikke darm kanker)</a:t>
            </a:r>
          </a:p>
          <a:p>
            <a:endParaRPr lang="nl-NL" dirty="0" smtClean="0"/>
          </a:p>
          <a:p>
            <a:r>
              <a:rPr lang="nl-NL" b="1" dirty="0" err="1" smtClean="0">
                <a:solidFill>
                  <a:srgbClr val="FF0000"/>
                </a:solidFill>
              </a:rPr>
              <a:t>Trastuzumab</a:t>
            </a:r>
            <a:r>
              <a:rPr lang="nl-NL" b="1" dirty="0" smtClean="0">
                <a:solidFill>
                  <a:srgbClr val="FF0000"/>
                </a:solidFill>
              </a:rPr>
              <a:t> (</a:t>
            </a:r>
            <a:r>
              <a:rPr lang="nl-NL" b="1" dirty="0" err="1" smtClean="0">
                <a:solidFill>
                  <a:srgbClr val="FF0000"/>
                </a:solidFill>
              </a:rPr>
              <a:t>Herceptin</a:t>
            </a:r>
            <a:r>
              <a:rPr lang="nl-NL" b="1" dirty="0" smtClean="0">
                <a:solidFill>
                  <a:srgbClr val="FF0000"/>
                </a:solidFill>
              </a:rPr>
              <a:t>) </a:t>
            </a:r>
            <a:r>
              <a:rPr lang="nl-NL" dirty="0" smtClean="0"/>
              <a:t>(uitgezaaid HER2+ borstkanker)</a:t>
            </a:r>
          </a:p>
          <a:p>
            <a:endParaRPr lang="nl-NL" dirty="0"/>
          </a:p>
          <a:p>
            <a:r>
              <a:rPr lang="nl-NL" b="1" dirty="0" err="1" smtClean="0">
                <a:solidFill>
                  <a:srgbClr val="FF0000"/>
                </a:solidFill>
              </a:rPr>
              <a:t>Rituximab</a:t>
            </a:r>
            <a:r>
              <a:rPr lang="nl-NL" b="1" dirty="0" smtClean="0">
                <a:solidFill>
                  <a:srgbClr val="FF0000"/>
                </a:solidFill>
              </a:rPr>
              <a:t> (</a:t>
            </a:r>
            <a:r>
              <a:rPr lang="nl-NL" b="1" dirty="0" err="1" smtClean="0">
                <a:solidFill>
                  <a:srgbClr val="FF0000"/>
                </a:solidFill>
              </a:rPr>
              <a:t>Rituxin</a:t>
            </a:r>
            <a:r>
              <a:rPr lang="nl-NL" b="1" dirty="0" smtClean="0">
                <a:solidFill>
                  <a:srgbClr val="FF0000"/>
                </a:solidFill>
              </a:rPr>
              <a:t>) </a:t>
            </a:r>
            <a:r>
              <a:rPr lang="nl-NL" dirty="0" smtClean="0"/>
              <a:t>(B-cel lymfoom)</a:t>
            </a:r>
          </a:p>
          <a:p>
            <a:endParaRPr lang="nl-NL" dirty="0"/>
          </a:p>
          <a:p>
            <a:r>
              <a:rPr lang="nl-NL" dirty="0" err="1" smtClean="0"/>
              <a:t>Panitumumab</a:t>
            </a:r>
            <a:r>
              <a:rPr lang="nl-NL" dirty="0" smtClean="0"/>
              <a:t> (</a:t>
            </a:r>
            <a:r>
              <a:rPr lang="nl-NL" dirty="0" err="1" smtClean="0"/>
              <a:t>Vectibix</a:t>
            </a:r>
            <a:r>
              <a:rPr lang="nl-NL" dirty="0" smtClean="0"/>
              <a:t>) (uitgezaaide dikke darm kanker)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605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zijn de klachten?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Minder kracht</a:t>
            </a:r>
          </a:p>
          <a:p>
            <a:endParaRPr lang="nl-NL" dirty="0"/>
          </a:p>
          <a:p>
            <a:r>
              <a:rPr lang="nl-NL" dirty="0" smtClean="0"/>
              <a:t>Ander/minder gevoel</a:t>
            </a:r>
          </a:p>
          <a:p>
            <a:endParaRPr lang="nl-NL" dirty="0"/>
          </a:p>
          <a:p>
            <a:r>
              <a:rPr lang="nl-NL" dirty="0" smtClean="0"/>
              <a:t>“Autonome verschijnselen”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10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91" y="192416"/>
            <a:ext cx="557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019300"/>
            <a:ext cx="7772400" cy="1143000"/>
          </a:xfrm>
        </p:spPr>
        <p:txBody>
          <a:bodyPr/>
          <a:lstStyle/>
          <a:p>
            <a:pPr algn="ctr"/>
            <a:r>
              <a:rPr lang="nl-NL" dirty="0" smtClean="0"/>
              <a:t>Polyneuropathie bij multiple myeloom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82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err="1"/>
              <a:t>P</a:t>
            </a:r>
            <a:r>
              <a:rPr lang="nl-NL" sz="2800" dirty="0" err="1" smtClean="0"/>
              <a:t>araproteïnaemie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1991782"/>
            <a:ext cx="7772400" cy="4474633"/>
          </a:xfrm>
        </p:spPr>
        <p:txBody>
          <a:bodyPr/>
          <a:lstStyle/>
          <a:p>
            <a:r>
              <a:rPr lang="nl-NL" dirty="0"/>
              <a:t>A</a:t>
            </a:r>
            <a:r>
              <a:rPr lang="nl-NL" dirty="0" smtClean="0"/>
              <a:t>bnormaal veel eiwitten van 1 soort in bloed</a:t>
            </a:r>
          </a:p>
          <a:p>
            <a:endParaRPr lang="nl-NL" dirty="0" smtClean="0"/>
          </a:p>
          <a:p>
            <a:r>
              <a:rPr lang="nl-NL" dirty="0" smtClean="0"/>
              <a:t>Wordt een monoclonale </a:t>
            </a:r>
            <a:r>
              <a:rPr lang="nl-NL" dirty="0" err="1" smtClean="0"/>
              <a:t>gammopathie</a:t>
            </a:r>
            <a:r>
              <a:rPr lang="nl-NL" dirty="0" smtClean="0"/>
              <a:t> of </a:t>
            </a:r>
            <a:r>
              <a:rPr lang="nl-NL" dirty="0" err="1" smtClean="0"/>
              <a:t>paraproteïnaemie</a:t>
            </a:r>
            <a:r>
              <a:rPr lang="nl-NL" dirty="0" smtClean="0"/>
              <a:t> genoemd</a:t>
            </a:r>
          </a:p>
          <a:p>
            <a:endParaRPr lang="nl-NL" dirty="0" smtClean="0"/>
          </a:p>
          <a:p>
            <a:r>
              <a:rPr lang="nl-NL" dirty="0" smtClean="0"/>
              <a:t>Soms oorzaak niet gevonden -&gt; MGUS</a:t>
            </a:r>
          </a:p>
          <a:p>
            <a:endParaRPr lang="nl-NL" dirty="0"/>
          </a:p>
          <a:p>
            <a:r>
              <a:rPr lang="nl-NL" dirty="0" smtClean="0"/>
              <a:t>Toename van polyneuropathie kan eerste teken zijn dat het mis gaat met MGUS</a:t>
            </a:r>
          </a:p>
          <a:p>
            <a:endParaRPr lang="nl-NL" dirty="0" smtClean="0"/>
          </a:p>
          <a:p>
            <a:r>
              <a:rPr lang="nl-NL" dirty="0" smtClean="0"/>
              <a:t>Soms is de oorzaak een woekering van plasmacellen (=</a:t>
            </a:r>
            <a:r>
              <a:rPr lang="nl-NL" dirty="0" err="1" smtClean="0"/>
              <a:t>Kahler</a:t>
            </a:r>
            <a:r>
              <a:rPr lang="nl-NL" dirty="0" smtClean="0"/>
              <a:t>/multiple myeloom) of woekering van lymfocyten (=</a:t>
            </a:r>
            <a:r>
              <a:rPr lang="nl-NL" dirty="0" err="1" smtClean="0"/>
              <a:t>Waldenström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81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nl-NL" sz="2800" dirty="0" smtClean="0"/>
              <a:t>Maar waarom veroorzaken paraproteïnes een polyneuropathie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2254250"/>
            <a:ext cx="7772400" cy="3841750"/>
          </a:xfrm>
        </p:spPr>
        <p:txBody>
          <a:bodyPr/>
          <a:lstStyle/>
          <a:p>
            <a:r>
              <a:rPr lang="nl-NL" dirty="0" smtClean="0"/>
              <a:t>Paraproteïnes kunnen aan zenuwbanen “plakken”</a:t>
            </a:r>
          </a:p>
          <a:p>
            <a:endParaRPr lang="nl-NL" dirty="0"/>
          </a:p>
          <a:p>
            <a:r>
              <a:rPr lang="nl-NL" dirty="0" smtClean="0"/>
              <a:t>Paraproteïnes bij </a:t>
            </a:r>
            <a:r>
              <a:rPr lang="nl-NL" dirty="0" err="1" smtClean="0"/>
              <a:t>Kahler</a:t>
            </a:r>
            <a:r>
              <a:rPr lang="nl-NL" dirty="0" smtClean="0"/>
              <a:t> (type </a:t>
            </a:r>
            <a:r>
              <a:rPr lang="nl-NL" dirty="0" err="1" smtClean="0"/>
              <a:t>IgG</a:t>
            </a:r>
            <a:r>
              <a:rPr lang="nl-NL" dirty="0" smtClean="0"/>
              <a:t>) bij voorkeur aan axonen (het draadje)</a:t>
            </a:r>
          </a:p>
          <a:p>
            <a:endParaRPr lang="nl-NL" dirty="0"/>
          </a:p>
          <a:p>
            <a:r>
              <a:rPr lang="nl-NL" dirty="0" smtClean="0"/>
              <a:t>Paraproteïnes bij </a:t>
            </a:r>
            <a:r>
              <a:rPr lang="nl-NL" dirty="0" err="1" smtClean="0"/>
              <a:t>Waldenström</a:t>
            </a:r>
            <a:r>
              <a:rPr lang="nl-NL" dirty="0" smtClean="0"/>
              <a:t> (type </a:t>
            </a:r>
            <a:r>
              <a:rPr lang="nl-NL" dirty="0" err="1" smtClean="0"/>
              <a:t>IgM</a:t>
            </a:r>
            <a:r>
              <a:rPr lang="nl-NL" dirty="0" smtClean="0"/>
              <a:t>) bij voorkeur aan myeline (isolatie)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10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656490"/>
            <a:ext cx="7772400" cy="649419"/>
          </a:xfrm>
        </p:spPr>
        <p:txBody>
          <a:bodyPr/>
          <a:lstStyle/>
          <a:p>
            <a:r>
              <a:rPr lang="nl-NL" dirty="0" smtClean="0"/>
              <a:t>Dus je kunt polyneuropathie hebben en paraproteïnes, maar toch geen </a:t>
            </a:r>
            <a:r>
              <a:rPr lang="nl-NL" dirty="0" err="1" smtClean="0"/>
              <a:t>Kahler</a:t>
            </a:r>
            <a:r>
              <a:rPr lang="nl-NL" dirty="0" smtClean="0"/>
              <a:t>/</a:t>
            </a:r>
            <a:r>
              <a:rPr lang="nl-NL" dirty="0" err="1" smtClean="0"/>
              <a:t>Waldenström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38131" y="3359499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sz="4000" dirty="0" smtClean="0"/>
              <a:t>JAZEKER!!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6746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226282"/>
            <a:ext cx="7772400" cy="1143000"/>
          </a:xfrm>
        </p:spPr>
        <p:txBody>
          <a:bodyPr/>
          <a:lstStyle/>
          <a:p>
            <a:pPr algn="ctr"/>
            <a:r>
              <a:rPr lang="nl-NL" dirty="0" smtClean="0"/>
              <a:t>2 oorzaken polyneuropathie bij MM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2578100"/>
            <a:ext cx="7772400" cy="41148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l-NL" sz="2400" dirty="0" smtClean="0"/>
              <a:t>Plakken van eiwitten aan zenuwbanen (aan draadje of aan isolatie)</a:t>
            </a:r>
          </a:p>
          <a:p>
            <a:pPr marL="457200" indent="-457200">
              <a:buAutoNum type="arabicPeriod"/>
            </a:pPr>
            <a:endParaRPr lang="nl-NL" sz="2400" dirty="0"/>
          </a:p>
          <a:p>
            <a:pPr marL="457200" indent="-457200">
              <a:buAutoNum type="arabicPeriod"/>
            </a:pPr>
            <a:r>
              <a:rPr lang="nl-NL" sz="2400" dirty="0" smtClean="0"/>
              <a:t>Gevolg van behandeling van MM met cytostatica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0773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 smtClean="0"/>
              <a:t>Paraneoplastisch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smtClean="0"/>
              <a:t>Soms maakt lichaam afweerstoffen tegen kankercellen </a:t>
            </a:r>
            <a:r>
              <a:rPr lang="nl-NL" sz="2400" dirty="0" smtClean="0">
                <a:sym typeface="Wingdings"/>
              </a:rPr>
              <a:t> gunstig</a:t>
            </a:r>
          </a:p>
          <a:p>
            <a:r>
              <a:rPr lang="nl-NL" sz="2400" dirty="0" smtClean="0">
                <a:sym typeface="Wingdings"/>
              </a:rPr>
              <a:t>Het plekje op de kankercel waar de afweerstoffen tegen gemaakt worden kan heel erg lijken op plekjes in zenuwen</a:t>
            </a:r>
          </a:p>
          <a:p>
            <a:r>
              <a:rPr lang="nl-NL" sz="2400" dirty="0" smtClean="0">
                <a:sym typeface="Wingdings"/>
              </a:rPr>
              <a:t>Afweerstoffen gaan per ongeluk vastzitten op zenuw</a:t>
            </a:r>
          </a:p>
          <a:p>
            <a:r>
              <a:rPr lang="nl-NL" sz="2400" dirty="0" smtClean="0">
                <a:sym typeface="Wingdings"/>
              </a:rPr>
              <a:t>Daardoor polyneuropathie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57522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it 4"/>
          <p:cNvSpPr/>
          <p:nvPr/>
        </p:nvSpPr>
        <p:spPr bwMode="auto">
          <a:xfrm>
            <a:off x="5080181" y="4687664"/>
            <a:ext cx="914400" cy="914400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Ovaal 6"/>
          <p:cNvSpPr/>
          <p:nvPr/>
        </p:nvSpPr>
        <p:spPr bwMode="auto">
          <a:xfrm>
            <a:off x="1022337" y="1336683"/>
            <a:ext cx="914400" cy="91440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3" name="Rechte verbindingslijn 2"/>
          <p:cNvCxnSpPr/>
          <p:nvPr/>
        </p:nvCxnSpPr>
        <p:spPr bwMode="auto">
          <a:xfrm>
            <a:off x="497544" y="2289274"/>
            <a:ext cx="25510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kstvak 9"/>
          <p:cNvSpPr txBox="1"/>
          <p:nvPr/>
        </p:nvSpPr>
        <p:spPr>
          <a:xfrm>
            <a:off x="1021273" y="2553337"/>
            <a:ext cx="183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kankercel</a:t>
            </a:r>
            <a:endParaRPr lang="nl-NL" dirty="0"/>
          </a:p>
        </p:txBody>
      </p:sp>
      <p:cxnSp>
        <p:nvCxnSpPr>
          <p:cNvPr id="13" name="Rechte verbindingslijn 12"/>
          <p:cNvCxnSpPr/>
          <p:nvPr/>
        </p:nvCxnSpPr>
        <p:spPr bwMode="auto">
          <a:xfrm>
            <a:off x="3048600" y="5602064"/>
            <a:ext cx="47942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kstvak 13"/>
          <p:cNvSpPr txBox="1"/>
          <p:nvPr/>
        </p:nvSpPr>
        <p:spPr>
          <a:xfrm>
            <a:off x="4517171" y="5838589"/>
            <a:ext cx="168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zenuwvezel</a:t>
            </a:r>
            <a:endParaRPr lang="nl-NL" dirty="0"/>
          </a:p>
        </p:txBody>
      </p:sp>
      <p:sp>
        <p:nvSpPr>
          <p:cNvPr id="15" name="Boog 14"/>
          <p:cNvSpPr/>
          <p:nvPr/>
        </p:nvSpPr>
        <p:spPr bwMode="auto">
          <a:xfrm>
            <a:off x="4818317" y="1820071"/>
            <a:ext cx="914400" cy="914400"/>
          </a:xfrm>
          <a:prstGeom prst="arc">
            <a:avLst>
              <a:gd name="adj1" fmla="val 10610900"/>
              <a:gd name="adj2" fmla="val 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6" name="Gekromde pijl omhoog 15"/>
          <p:cNvSpPr/>
          <p:nvPr/>
        </p:nvSpPr>
        <p:spPr bwMode="auto">
          <a:xfrm rot="11537331">
            <a:off x="1868910" y="823663"/>
            <a:ext cx="3026249" cy="7315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it 4"/>
          <p:cNvSpPr/>
          <p:nvPr/>
        </p:nvSpPr>
        <p:spPr bwMode="auto">
          <a:xfrm>
            <a:off x="5080181" y="4687664"/>
            <a:ext cx="914400" cy="914400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Ovaal 6"/>
          <p:cNvSpPr/>
          <p:nvPr/>
        </p:nvSpPr>
        <p:spPr bwMode="auto">
          <a:xfrm>
            <a:off x="1022337" y="1336683"/>
            <a:ext cx="914400" cy="91440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3" name="Rechte verbindingslijn 2"/>
          <p:cNvCxnSpPr/>
          <p:nvPr/>
        </p:nvCxnSpPr>
        <p:spPr bwMode="auto">
          <a:xfrm>
            <a:off x="497544" y="2289274"/>
            <a:ext cx="25510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kstvak 9"/>
          <p:cNvSpPr txBox="1"/>
          <p:nvPr/>
        </p:nvSpPr>
        <p:spPr>
          <a:xfrm>
            <a:off x="1021273" y="2553337"/>
            <a:ext cx="183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kankercel</a:t>
            </a:r>
            <a:endParaRPr lang="nl-NL" dirty="0"/>
          </a:p>
        </p:txBody>
      </p:sp>
      <p:cxnSp>
        <p:nvCxnSpPr>
          <p:cNvPr id="13" name="Rechte verbindingslijn 12"/>
          <p:cNvCxnSpPr/>
          <p:nvPr/>
        </p:nvCxnSpPr>
        <p:spPr bwMode="auto">
          <a:xfrm>
            <a:off x="3048600" y="5602064"/>
            <a:ext cx="47942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kstvak 13"/>
          <p:cNvSpPr txBox="1"/>
          <p:nvPr/>
        </p:nvSpPr>
        <p:spPr>
          <a:xfrm>
            <a:off x="4517171" y="5838589"/>
            <a:ext cx="168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zenuwvezel</a:t>
            </a:r>
            <a:endParaRPr lang="nl-NL" dirty="0"/>
          </a:p>
        </p:txBody>
      </p:sp>
      <p:sp>
        <p:nvSpPr>
          <p:cNvPr id="15" name="Boog 14"/>
          <p:cNvSpPr/>
          <p:nvPr/>
        </p:nvSpPr>
        <p:spPr bwMode="auto">
          <a:xfrm>
            <a:off x="1021273" y="1243933"/>
            <a:ext cx="914400" cy="914400"/>
          </a:xfrm>
          <a:prstGeom prst="arc">
            <a:avLst>
              <a:gd name="adj1" fmla="val 10610900"/>
              <a:gd name="adj2" fmla="val 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it 4"/>
          <p:cNvSpPr/>
          <p:nvPr/>
        </p:nvSpPr>
        <p:spPr bwMode="auto">
          <a:xfrm>
            <a:off x="5080181" y="4687664"/>
            <a:ext cx="914400" cy="914400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Ovaal 6"/>
          <p:cNvSpPr/>
          <p:nvPr/>
        </p:nvSpPr>
        <p:spPr bwMode="auto">
          <a:xfrm>
            <a:off x="1022337" y="1336683"/>
            <a:ext cx="914400" cy="91440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3" name="Rechte verbindingslijn 2"/>
          <p:cNvCxnSpPr/>
          <p:nvPr/>
        </p:nvCxnSpPr>
        <p:spPr bwMode="auto">
          <a:xfrm>
            <a:off x="497544" y="2289274"/>
            <a:ext cx="25510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kstvak 9"/>
          <p:cNvSpPr txBox="1"/>
          <p:nvPr/>
        </p:nvSpPr>
        <p:spPr>
          <a:xfrm>
            <a:off x="1021273" y="2553337"/>
            <a:ext cx="183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kankercel</a:t>
            </a:r>
            <a:endParaRPr lang="nl-NL" dirty="0"/>
          </a:p>
        </p:txBody>
      </p:sp>
      <p:cxnSp>
        <p:nvCxnSpPr>
          <p:cNvPr id="13" name="Rechte verbindingslijn 12"/>
          <p:cNvCxnSpPr/>
          <p:nvPr/>
        </p:nvCxnSpPr>
        <p:spPr bwMode="auto">
          <a:xfrm>
            <a:off x="3048600" y="5602064"/>
            <a:ext cx="47942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kstvak 13"/>
          <p:cNvSpPr txBox="1"/>
          <p:nvPr/>
        </p:nvSpPr>
        <p:spPr>
          <a:xfrm>
            <a:off x="4517171" y="5838589"/>
            <a:ext cx="168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zenuwvezel</a:t>
            </a:r>
            <a:endParaRPr lang="nl-NL" dirty="0"/>
          </a:p>
        </p:txBody>
      </p:sp>
      <p:sp>
        <p:nvSpPr>
          <p:cNvPr id="15" name="Boog 14"/>
          <p:cNvSpPr/>
          <p:nvPr/>
        </p:nvSpPr>
        <p:spPr bwMode="auto">
          <a:xfrm>
            <a:off x="1021273" y="1243933"/>
            <a:ext cx="914400" cy="914400"/>
          </a:xfrm>
          <a:prstGeom prst="arc">
            <a:avLst>
              <a:gd name="adj1" fmla="val 10610900"/>
              <a:gd name="adj2" fmla="val 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Vermenigvuldigen 3"/>
          <p:cNvSpPr/>
          <p:nvPr/>
        </p:nvSpPr>
        <p:spPr bwMode="auto">
          <a:xfrm>
            <a:off x="680849" y="837623"/>
            <a:ext cx="1778554" cy="1872447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Normaliter: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Motoriek aansturing vanuit hersenen</a:t>
            </a:r>
          </a:p>
          <a:p>
            <a:endParaRPr lang="nl-NL" dirty="0"/>
          </a:p>
          <a:p>
            <a:r>
              <a:rPr lang="nl-NL" dirty="0" smtClean="0"/>
              <a:t>Aanraking voelen en verwerken in hersenen</a:t>
            </a:r>
          </a:p>
          <a:p>
            <a:endParaRPr lang="nl-NL" dirty="0"/>
          </a:p>
          <a:p>
            <a:r>
              <a:rPr lang="nl-NL" dirty="0" smtClean="0"/>
              <a:t>“Autonome functies” gaan “vanzelf”, maar bijsturing uit hersenen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 smtClean="0">
                <a:latin typeface="Wingdings"/>
                <a:ea typeface="Wingdings"/>
                <a:cs typeface="Wingdings"/>
              </a:rPr>
              <a:t>			  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 algn="ctr">
              <a:buNone/>
            </a:pPr>
            <a:r>
              <a:rPr lang="nl-NL" dirty="0" smtClean="0"/>
              <a:t>Communicatie met hersenen cruciaal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08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it 4"/>
          <p:cNvSpPr/>
          <p:nvPr/>
        </p:nvSpPr>
        <p:spPr bwMode="auto">
          <a:xfrm>
            <a:off x="5080181" y="4687664"/>
            <a:ext cx="914400" cy="914400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3" name="Rechte verbindingslijn 2"/>
          <p:cNvCxnSpPr/>
          <p:nvPr/>
        </p:nvCxnSpPr>
        <p:spPr bwMode="auto">
          <a:xfrm>
            <a:off x="497544" y="2289274"/>
            <a:ext cx="25510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kstvak 9"/>
          <p:cNvSpPr txBox="1"/>
          <p:nvPr/>
        </p:nvSpPr>
        <p:spPr>
          <a:xfrm>
            <a:off x="1021273" y="2553337"/>
            <a:ext cx="183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kankercel</a:t>
            </a:r>
            <a:endParaRPr lang="nl-NL" dirty="0"/>
          </a:p>
        </p:txBody>
      </p:sp>
      <p:cxnSp>
        <p:nvCxnSpPr>
          <p:cNvPr id="13" name="Rechte verbindingslijn 12"/>
          <p:cNvCxnSpPr/>
          <p:nvPr/>
        </p:nvCxnSpPr>
        <p:spPr bwMode="auto">
          <a:xfrm>
            <a:off x="3048600" y="5602064"/>
            <a:ext cx="47942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kstvak 13"/>
          <p:cNvSpPr txBox="1"/>
          <p:nvPr/>
        </p:nvSpPr>
        <p:spPr>
          <a:xfrm>
            <a:off x="4517171" y="5838589"/>
            <a:ext cx="168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zenuwvezel</a:t>
            </a:r>
            <a:endParaRPr lang="nl-NL" dirty="0"/>
          </a:p>
        </p:txBody>
      </p:sp>
      <p:sp>
        <p:nvSpPr>
          <p:cNvPr id="16" name="Gekromde pijl omhoog 15"/>
          <p:cNvSpPr/>
          <p:nvPr/>
        </p:nvSpPr>
        <p:spPr bwMode="auto">
          <a:xfrm rot="11537331">
            <a:off x="1868910" y="823663"/>
            <a:ext cx="3026249" cy="7315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Gelijkbenige driehoek 3"/>
          <p:cNvSpPr/>
          <p:nvPr/>
        </p:nvSpPr>
        <p:spPr bwMode="auto">
          <a:xfrm>
            <a:off x="667755" y="1362871"/>
            <a:ext cx="1060704" cy="914400"/>
          </a:xfrm>
          <a:prstGeom prst="triangl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Ruit 11"/>
          <p:cNvSpPr/>
          <p:nvPr/>
        </p:nvSpPr>
        <p:spPr bwMode="auto">
          <a:xfrm rot="731477">
            <a:off x="1271259" y="1213017"/>
            <a:ext cx="914400" cy="914400"/>
          </a:xfrm>
          <a:prstGeom prst="diamond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7" name="L-vorm 16"/>
          <p:cNvSpPr/>
          <p:nvPr/>
        </p:nvSpPr>
        <p:spPr bwMode="auto">
          <a:xfrm rot="8067335">
            <a:off x="4291393" y="2096136"/>
            <a:ext cx="914400" cy="914400"/>
          </a:xfrm>
          <a:prstGeom prst="corne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" name="Gekromde pijl links 5"/>
          <p:cNvSpPr/>
          <p:nvPr/>
        </p:nvSpPr>
        <p:spPr bwMode="auto">
          <a:xfrm rot="20715145">
            <a:off x="5994581" y="2636843"/>
            <a:ext cx="731520" cy="1753007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it 4"/>
          <p:cNvSpPr/>
          <p:nvPr/>
        </p:nvSpPr>
        <p:spPr bwMode="auto">
          <a:xfrm>
            <a:off x="5080181" y="4687664"/>
            <a:ext cx="914400" cy="914400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3" name="Rechte verbindingslijn 2"/>
          <p:cNvCxnSpPr/>
          <p:nvPr/>
        </p:nvCxnSpPr>
        <p:spPr bwMode="auto">
          <a:xfrm>
            <a:off x="497544" y="2289274"/>
            <a:ext cx="25510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kstvak 9"/>
          <p:cNvSpPr txBox="1"/>
          <p:nvPr/>
        </p:nvSpPr>
        <p:spPr>
          <a:xfrm>
            <a:off x="1021273" y="2553337"/>
            <a:ext cx="183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kankercel</a:t>
            </a:r>
            <a:endParaRPr lang="nl-NL" dirty="0"/>
          </a:p>
        </p:txBody>
      </p:sp>
      <p:cxnSp>
        <p:nvCxnSpPr>
          <p:cNvPr id="13" name="Rechte verbindingslijn 12"/>
          <p:cNvCxnSpPr/>
          <p:nvPr/>
        </p:nvCxnSpPr>
        <p:spPr bwMode="auto">
          <a:xfrm>
            <a:off x="3048600" y="5602064"/>
            <a:ext cx="47942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kstvak 13"/>
          <p:cNvSpPr txBox="1"/>
          <p:nvPr/>
        </p:nvSpPr>
        <p:spPr>
          <a:xfrm>
            <a:off x="4517171" y="5838589"/>
            <a:ext cx="168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zenuwvezel</a:t>
            </a:r>
            <a:endParaRPr lang="nl-NL" dirty="0"/>
          </a:p>
        </p:txBody>
      </p:sp>
      <p:sp>
        <p:nvSpPr>
          <p:cNvPr id="4" name="Gelijkbenige driehoek 3"/>
          <p:cNvSpPr/>
          <p:nvPr/>
        </p:nvSpPr>
        <p:spPr bwMode="auto">
          <a:xfrm>
            <a:off x="667755" y="1362871"/>
            <a:ext cx="1060704" cy="914400"/>
          </a:xfrm>
          <a:prstGeom prst="triangl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Ruit 11"/>
          <p:cNvSpPr/>
          <p:nvPr/>
        </p:nvSpPr>
        <p:spPr bwMode="auto">
          <a:xfrm rot="731477">
            <a:off x="1271259" y="1213017"/>
            <a:ext cx="914400" cy="914400"/>
          </a:xfrm>
          <a:prstGeom prst="diamond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7" name="L-vorm 16"/>
          <p:cNvSpPr/>
          <p:nvPr/>
        </p:nvSpPr>
        <p:spPr bwMode="auto">
          <a:xfrm rot="8890156">
            <a:off x="1367710" y="774331"/>
            <a:ext cx="914400" cy="914400"/>
          </a:xfrm>
          <a:prstGeom prst="corne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L-vorm 14"/>
          <p:cNvSpPr/>
          <p:nvPr/>
        </p:nvSpPr>
        <p:spPr bwMode="auto">
          <a:xfrm rot="8143293">
            <a:off x="5090344" y="4230463"/>
            <a:ext cx="914400" cy="914400"/>
          </a:xfrm>
          <a:prstGeom prst="corne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it 4"/>
          <p:cNvSpPr/>
          <p:nvPr/>
        </p:nvSpPr>
        <p:spPr bwMode="auto">
          <a:xfrm>
            <a:off x="5080181" y="4687664"/>
            <a:ext cx="914400" cy="914400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3" name="Rechte verbindingslijn 2"/>
          <p:cNvCxnSpPr/>
          <p:nvPr/>
        </p:nvCxnSpPr>
        <p:spPr bwMode="auto">
          <a:xfrm>
            <a:off x="497544" y="2289274"/>
            <a:ext cx="25510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kstvak 9"/>
          <p:cNvSpPr txBox="1"/>
          <p:nvPr/>
        </p:nvSpPr>
        <p:spPr>
          <a:xfrm>
            <a:off x="1021273" y="2553337"/>
            <a:ext cx="183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kankercel</a:t>
            </a:r>
            <a:endParaRPr lang="nl-NL" dirty="0"/>
          </a:p>
        </p:txBody>
      </p:sp>
      <p:cxnSp>
        <p:nvCxnSpPr>
          <p:cNvPr id="13" name="Rechte verbindingslijn 12"/>
          <p:cNvCxnSpPr/>
          <p:nvPr/>
        </p:nvCxnSpPr>
        <p:spPr bwMode="auto">
          <a:xfrm>
            <a:off x="3048600" y="5602064"/>
            <a:ext cx="47942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kstvak 13"/>
          <p:cNvSpPr txBox="1"/>
          <p:nvPr/>
        </p:nvSpPr>
        <p:spPr>
          <a:xfrm>
            <a:off x="4517171" y="5838589"/>
            <a:ext cx="168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zenuwvezel</a:t>
            </a:r>
            <a:endParaRPr lang="nl-NL" dirty="0"/>
          </a:p>
        </p:txBody>
      </p:sp>
      <p:sp>
        <p:nvSpPr>
          <p:cNvPr id="4" name="Gelijkbenige driehoek 3"/>
          <p:cNvSpPr/>
          <p:nvPr/>
        </p:nvSpPr>
        <p:spPr bwMode="auto">
          <a:xfrm>
            <a:off x="667755" y="1362871"/>
            <a:ext cx="1060704" cy="914400"/>
          </a:xfrm>
          <a:prstGeom prst="triangl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Ruit 11"/>
          <p:cNvSpPr/>
          <p:nvPr/>
        </p:nvSpPr>
        <p:spPr bwMode="auto">
          <a:xfrm rot="731477">
            <a:off x="1271259" y="1213017"/>
            <a:ext cx="914400" cy="914400"/>
          </a:xfrm>
          <a:prstGeom prst="diamond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7" name="L-vorm 16"/>
          <p:cNvSpPr/>
          <p:nvPr/>
        </p:nvSpPr>
        <p:spPr bwMode="auto">
          <a:xfrm rot="8890156">
            <a:off x="1367710" y="774331"/>
            <a:ext cx="914400" cy="914400"/>
          </a:xfrm>
          <a:prstGeom prst="corne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L-vorm 14"/>
          <p:cNvSpPr/>
          <p:nvPr/>
        </p:nvSpPr>
        <p:spPr bwMode="auto">
          <a:xfrm rot="8143293">
            <a:off x="5090344" y="4230463"/>
            <a:ext cx="914400" cy="914400"/>
          </a:xfrm>
          <a:prstGeom prst="corne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Vermenigvuldigen 10"/>
          <p:cNvSpPr/>
          <p:nvPr/>
        </p:nvSpPr>
        <p:spPr bwMode="auto">
          <a:xfrm rot="21426631">
            <a:off x="839182" y="601956"/>
            <a:ext cx="1778554" cy="1872447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6" name="Vermenigvuldigen 15"/>
          <p:cNvSpPr/>
          <p:nvPr/>
        </p:nvSpPr>
        <p:spPr bwMode="auto">
          <a:xfrm>
            <a:off x="4630292" y="3751440"/>
            <a:ext cx="1778554" cy="1872447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zijn de klachten?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Minder kracht</a:t>
            </a:r>
          </a:p>
          <a:p>
            <a:endParaRPr lang="nl-NL" dirty="0"/>
          </a:p>
          <a:p>
            <a:r>
              <a:rPr lang="nl-NL" dirty="0" smtClean="0"/>
              <a:t>Ander/minder gevoel</a:t>
            </a:r>
          </a:p>
          <a:p>
            <a:endParaRPr lang="nl-NL" dirty="0"/>
          </a:p>
          <a:p>
            <a:r>
              <a:rPr lang="nl-NL" dirty="0" smtClean="0"/>
              <a:t>“Autonome verschijnselen”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652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Minder kracht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Klapvoet</a:t>
            </a:r>
            <a:r>
              <a:rPr lang="nl-NL" dirty="0" smtClean="0"/>
              <a:t>, makkelijker struikelen/verzwikken</a:t>
            </a:r>
          </a:p>
          <a:p>
            <a:endParaRPr lang="nl-NL" dirty="0" smtClean="0"/>
          </a:p>
          <a:p>
            <a:r>
              <a:rPr lang="nl-NL" dirty="0" smtClean="0"/>
              <a:t>Moeite knoopjes/veters te hanteren / fijne motoriek</a:t>
            </a:r>
          </a:p>
          <a:p>
            <a:endParaRPr lang="nl-NL" dirty="0" smtClean="0"/>
          </a:p>
          <a:p>
            <a:r>
              <a:rPr lang="nl-NL" dirty="0" smtClean="0"/>
              <a:t>Spierkramp</a:t>
            </a:r>
          </a:p>
          <a:p>
            <a:endParaRPr lang="nl-NL" dirty="0" smtClean="0"/>
          </a:p>
          <a:p>
            <a:r>
              <a:rPr lang="nl-NL" dirty="0" err="1" smtClean="0"/>
              <a:t>Bibbertjes</a:t>
            </a:r>
            <a:r>
              <a:rPr lang="nl-NL" dirty="0" smtClean="0"/>
              <a:t> in de spieren</a:t>
            </a:r>
          </a:p>
          <a:p>
            <a:endParaRPr lang="nl-NL" dirty="0" smtClean="0"/>
          </a:p>
          <a:p>
            <a:r>
              <a:rPr lang="nl-NL" dirty="0" smtClean="0"/>
              <a:t>Dunner worden van spieren</a:t>
            </a:r>
          </a:p>
        </p:txBody>
      </p:sp>
    </p:spTree>
    <p:extLst>
      <p:ext uri="{BB962C8B-B14F-4D97-AF65-F5344CB8AC3E}">
        <p14:creationId xmlns:p14="http://schemas.microsoft.com/office/powerpoint/2010/main" val="4229102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Ander/minder gevoel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Doof gevoel</a:t>
            </a:r>
          </a:p>
          <a:p>
            <a:endParaRPr lang="nl-NL" dirty="0" smtClean="0"/>
          </a:p>
          <a:p>
            <a:r>
              <a:rPr lang="nl-NL" dirty="0" smtClean="0"/>
              <a:t>Tintelen, branden</a:t>
            </a:r>
          </a:p>
          <a:p>
            <a:endParaRPr lang="nl-NL" dirty="0" smtClean="0"/>
          </a:p>
          <a:p>
            <a:r>
              <a:rPr lang="nl-NL" dirty="0" smtClean="0"/>
              <a:t>Koud gevoel handen/voeten</a:t>
            </a:r>
          </a:p>
          <a:p>
            <a:endParaRPr lang="nl-NL" dirty="0" smtClean="0"/>
          </a:p>
          <a:p>
            <a:r>
              <a:rPr lang="nl-NL" dirty="0" smtClean="0"/>
              <a:t>Rusteloze benen vooral bij stil zitten of ‘s nachts</a:t>
            </a:r>
          </a:p>
          <a:p>
            <a:endParaRPr lang="nl-NL" dirty="0" smtClean="0"/>
          </a:p>
          <a:p>
            <a:r>
              <a:rPr lang="nl-NL" dirty="0" smtClean="0"/>
              <a:t>Voeten meestal erger dan handen</a:t>
            </a:r>
          </a:p>
        </p:txBody>
      </p:sp>
    </p:spTree>
    <p:extLst>
      <p:ext uri="{BB962C8B-B14F-4D97-AF65-F5344CB8AC3E}">
        <p14:creationId xmlns:p14="http://schemas.microsoft.com/office/powerpoint/2010/main" val="3387253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Autonome verschijnselen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1549400"/>
            <a:ext cx="7772400" cy="4838700"/>
          </a:xfrm>
        </p:spPr>
        <p:txBody>
          <a:bodyPr/>
          <a:lstStyle/>
          <a:p>
            <a:r>
              <a:rPr lang="nl-NL" dirty="0" smtClean="0"/>
              <a:t>Bloeddrukschommeling </a:t>
            </a:r>
            <a:r>
              <a:rPr lang="nl-NL" dirty="0" smtClean="0">
                <a:sym typeface="Wingdings"/>
              </a:rPr>
              <a:t> flauwvallen/zwart voor ogen</a:t>
            </a:r>
          </a:p>
          <a:p>
            <a:r>
              <a:rPr lang="nl-NL" dirty="0" smtClean="0">
                <a:sym typeface="Wingdings"/>
              </a:rPr>
              <a:t>Hartkloppingen</a:t>
            </a:r>
          </a:p>
          <a:p>
            <a:r>
              <a:rPr lang="nl-NL" dirty="0" smtClean="0">
                <a:sym typeface="Wingdings"/>
              </a:rPr>
              <a:t>Wazig zien</a:t>
            </a:r>
          </a:p>
          <a:p>
            <a:r>
              <a:rPr lang="nl-NL" dirty="0" smtClean="0">
                <a:sym typeface="Wingdings"/>
              </a:rPr>
              <a:t>Droge mond</a:t>
            </a:r>
          </a:p>
          <a:p>
            <a:r>
              <a:rPr lang="nl-NL" dirty="0" smtClean="0">
                <a:sym typeface="Wingdings"/>
              </a:rPr>
              <a:t>Obstipatie</a:t>
            </a:r>
          </a:p>
          <a:p>
            <a:r>
              <a:rPr lang="nl-NL" dirty="0" smtClean="0">
                <a:sym typeface="Wingdings"/>
              </a:rPr>
              <a:t>Maag minder snel leeg  misselijkheid</a:t>
            </a:r>
          </a:p>
          <a:p>
            <a:r>
              <a:rPr lang="nl-NL" dirty="0" smtClean="0">
                <a:sym typeface="Wingdings"/>
              </a:rPr>
              <a:t>Vaker plassen</a:t>
            </a:r>
          </a:p>
          <a:p>
            <a:r>
              <a:rPr lang="nl-NL" dirty="0" smtClean="0">
                <a:sym typeface="Wingdings"/>
              </a:rPr>
              <a:t>Koude handen/voeten</a:t>
            </a:r>
          </a:p>
          <a:p>
            <a:r>
              <a:rPr lang="nl-NL" dirty="0" smtClean="0">
                <a:sym typeface="Wingdings"/>
              </a:rPr>
              <a:t>Zweetaanvallen</a:t>
            </a:r>
          </a:p>
          <a:p>
            <a:r>
              <a:rPr lang="nl-NL" dirty="0" smtClean="0">
                <a:sym typeface="Wingdings"/>
              </a:rPr>
              <a:t>Kippenvel</a:t>
            </a:r>
          </a:p>
          <a:p>
            <a:r>
              <a:rPr lang="nl-NL" dirty="0" smtClean="0">
                <a:sym typeface="Wingdings"/>
              </a:rPr>
              <a:t>Aanvallen roodverkleuring of juist spierwit worden huid</a:t>
            </a:r>
          </a:p>
          <a:p>
            <a:r>
              <a:rPr lang="nl-NL" dirty="0" smtClean="0">
                <a:sym typeface="Wingdings"/>
              </a:rPr>
              <a:t>Erectieproblemen</a:t>
            </a:r>
          </a:p>
          <a:p>
            <a:r>
              <a:rPr lang="nl-NL" dirty="0" smtClean="0">
                <a:sym typeface="Wingdings"/>
              </a:rPr>
              <a:t>Droge vagina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0398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5800" y="2247900"/>
            <a:ext cx="7772400" cy="1143000"/>
          </a:xfrm>
        </p:spPr>
        <p:txBody>
          <a:bodyPr/>
          <a:lstStyle/>
          <a:p>
            <a:pPr algn="ctr"/>
            <a:r>
              <a:rPr lang="nl-NL" dirty="0" smtClean="0"/>
              <a:t>Behandeling polyneuropathie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82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Zijn er medicijnen?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58906"/>
          </a:xfrm>
        </p:spPr>
        <p:txBody>
          <a:bodyPr/>
          <a:lstStyle/>
          <a:p>
            <a:r>
              <a:rPr lang="nl-NL" dirty="0" smtClean="0"/>
              <a:t>Er zijn geen medicijnen die genezen</a:t>
            </a:r>
          </a:p>
          <a:p>
            <a:endParaRPr lang="nl-NL" dirty="0" smtClean="0"/>
          </a:p>
          <a:p>
            <a:r>
              <a:rPr lang="nl-NL" dirty="0" smtClean="0"/>
              <a:t>Al vele jaren onderzoek in Utrecht naar medicijnen die giftig effect cytostatica dempen</a:t>
            </a:r>
          </a:p>
          <a:p>
            <a:endParaRPr lang="nl-NL" dirty="0"/>
          </a:p>
          <a:p>
            <a:r>
              <a:rPr lang="nl-NL" dirty="0" smtClean="0"/>
              <a:t>Geen medicijnen die krachtsverlies beïnvloeden</a:t>
            </a:r>
          </a:p>
          <a:p>
            <a:endParaRPr lang="nl-NL" dirty="0"/>
          </a:p>
          <a:p>
            <a:r>
              <a:rPr lang="nl-NL" dirty="0" smtClean="0"/>
              <a:t>Wel medicijnen die tintelingen onderdrukken</a:t>
            </a:r>
          </a:p>
          <a:p>
            <a:pPr lvl="1"/>
            <a:r>
              <a:rPr lang="nl-NL" dirty="0" smtClean="0"/>
              <a:t>Amitriptyline</a:t>
            </a:r>
          </a:p>
          <a:p>
            <a:pPr lvl="1"/>
            <a:r>
              <a:rPr lang="nl-NL" dirty="0" smtClean="0"/>
              <a:t>Carbamazepine</a:t>
            </a:r>
          </a:p>
          <a:p>
            <a:pPr lvl="1"/>
            <a:r>
              <a:rPr lang="nl-NL" dirty="0" err="1" smtClean="0"/>
              <a:t>Gabapentin</a:t>
            </a:r>
            <a:endParaRPr lang="nl-NL" dirty="0"/>
          </a:p>
          <a:p>
            <a:pPr lvl="1"/>
            <a:r>
              <a:rPr lang="nl-NL" dirty="0" err="1" smtClean="0"/>
              <a:t>pregabaline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2677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Autonome verschijnselen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Zeer veel impact op kwaliteit van leven</a:t>
            </a:r>
          </a:p>
          <a:p>
            <a:endParaRPr lang="nl-NL" dirty="0"/>
          </a:p>
          <a:p>
            <a:r>
              <a:rPr lang="nl-NL" dirty="0" smtClean="0"/>
              <a:t>Sommige klachten te verzachten met medicatie, bijv.</a:t>
            </a:r>
          </a:p>
          <a:p>
            <a:pPr lvl="1"/>
            <a:r>
              <a:rPr lang="nl-NL" dirty="0" smtClean="0"/>
              <a:t>Bloeddruk </a:t>
            </a:r>
            <a:r>
              <a:rPr lang="nl-NL" dirty="0" smtClean="0">
                <a:sym typeface="Wingdings"/>
              </a:rPr>
              <a:t> </a:t>
            </a:r>
            <a:r>
              <a:rPr lang="nl-NL" dirty="0" err="1" smtClean="0">
                <a:sym typeface="Wingdings"/>
              </a:rPr>
              <a:t>fludrocortison</a:t>
            </a:r>
            <a:endParaRPr lang="nl-NL" dirty="0" smtClean="0">
              <a:sym typeface="Wingdings"/>
            </a:endParaRPr>
          </a:p>
          <a:p>
            <a:pPr lvl="1"/>
            <a:r>
              <a:rPr lang="nl-NL" dirty="0">
                <a:sym typeface="Wingdings"/>
              </a:rPr>
              <a:t>M</a:t>
            </a:r>
            <a:r>
              <a:rPr lang="nl-NL" dirty="0" smtClean="0">
                <a:sym typeface="Wingdings"/>
              </a:rPr>
              <a:t>isselijkheid  domperidon</a:t>
            </a:r>
          </a:p>
          <a:p>
            <a:pPr lvl="1"/>
            <a:r>
              <a:rPr lang="nl-NL" dirty="0" smtClean="0">
                <a:sym typeface="Wingdings"/>
              </a:rPr>
              <a:t>Obstipatie  laxeermiddelen</a:t>
            </a:r>
          </a:p>
          <a:p>
            <a:pPr lvl="1"/>
            <a:r>
              <a:rPr lang="nl-NL" dirty="0" smtClean="0">
                <a:sym typeface="Wingdings"/>
              </a:rPr>
              <a:t>Vaak plassen </a:t>
            </a:r>
            <a:r>
              <a:rPr lang="nl-NL" dirty="0" err="1" smtClean="0">
                <a:sym typeface="Wingdings"/>
              </a:rPr>
              <a:t>desmopressine</a:t>
            </a:r>
            <a:endParaRPr lang="nl-NL" dirty="0" smtClean="0">
              <a:sym typeface="Wingdings"/>
            </a:endParaRPr>
          </a:p>
          <a:p>
            <a:pPr marL="0" indent="0"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170202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zenuwstelsel_poster_wandplaat_nervous_system_anatomie_al10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90" y="0"/>
            <a:ext cx="5486400" cy="6858000"/>
          </a:xfrm>
          <a:prstGeom prst="rect">
            <a:avLst/>
          </a:prstGeom>
        </p:spPr>
      </p:pic>
      <p:pic>
        <p:nvPicPr>
          <p:cNvPr id="2" name="Afbeelding 1" descr="zenuwstelsel_poster_wandplaat_nervous_system_anatomie_al105-1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52" y="293310"/>
            <a:ext cx="1739900" cy="1714500"/>
          </a:xfrm>
          <a:prstGeom prst="rect">
            <a:avLst/>
          </a:prstGeom>
        </p:spPr>
      </p:pic>
      <p:pic>
        <p:nvPicPr>
          <p:cNvPr id="3" name="Afbeelding 2" descr="zenuwstelsel_poster_wandplaat_nervous_system_anatomie_al105-1 (2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52" y="1912862"/>
            <a:ext cx="2070100" cy="2463800"/>
          </a:xfrm>
          <a:prstGeom prst="rect">
            <a:avLst/>
          </a:prstGeom>
        </p:spPr>
      </p:pic>
      <p:cxnSp>
        <p:nvCxnSpPr>
          <p:cNvPr id="6" name="Rechte verbindingslijn 5"/>
          <p:cNvCxnSpPr/>
          <p:nvPr/>
        </p:nvCxnSpPr>
        <p:spPr bwMode="auto">
          <a:xfrm>
            <a:off x="4011083" y="836084"/>
            <a:ext cx="1058334" cy="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615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782488"/>
            <a:ext cx="7772400" cy="970111"/>
          </a:xfrm>
        </p:spPr>
        <p:txBody>
          <a:bodyPr/>
          <a:lstStyle/>
          <a:p>
            <a:r>
              <a:rPr lang="nl-NL" sz="3200" dirty="0" smtClean="0"/>
              <a:t>Is er herstel na staken cytostatica?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Zelden volledig herstel</a:t>
            </a:r>
          </a:p>
          <a:p>
            <a:endParaRPr lang="nl-NL" dirty="0"/>
          </a:p>
          <a:p>
            <a:r>
              <a:rPr lang="nl-NL" dirty="0" smtClean="0"/>
              <a:t>Vaak gedeeltelijk herstel</a:t>
            </a:r>
          </a:p>
          <a:p>
            <a:endParaRPr lang="nl-NL" dirty="0"/>
          </a:p>
          <a:p>
            <a:r>
              <a:rPr lang="nl-NL" dirty="0" smtClean="0"/>
              <a:t>Hangt erg af van toegepast cytostaticum</a:t>
            </a:r>
          </a:p>
          <a:p>
            <a:endParaRPr lang="nl-NL" dirty="0"/>
          </a:p>
          <a:p>
            <a:r>
              <a:rPr lang="nl-NL" dirty="0" smtClean="0"/>
              <a:t>Bij enkele cytostatica kan er verergering van polyneuropathie zijn na staken cytostatica</a:t>
            </a:r>
          </a:p>
        </p:txBody>
      </p:sp>
    </p:spTree>
    <p:extLst>
      <p:ext uri="{BB962C8B-B14F-4D97-AF65-F5344CB8AC3E}">
        <p14:creationId xmlns:p14="http://schemas.microsoft.com/office/powerpoint/2010/main" val="9338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Invloed voedingsmiddelen/drank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Overmatig alcoholgebruik (&gt; 5 E/dag) kan polyneuropathie veroorzaken en is dus schadelijk</a:t>
            </a:r>
          </a:p>
          <a:p>
            <a:endParaRPr lang="nl-NL" dirty="0"/>
          </a:p>
          <a:p>
            <a:r>
              <a:rPr lang="nl-NL" dirty="0" smtClean="0"/>
              <a:t>Overmaat aan vitamine heeft geen gunstig effect</a:t>
            </a:r>
          </a:p>
          <a:p>
            <a:endParaRPr lang="nl-NL" dirty="0"/>
          </a:p>
          <a:p>
            <a:r>
              <a:rPr lang="nl-NL" dirty="0" smtClean="0"/>
              <a:t>Tekort aan vitamine moet aangevuld worden</a:t>
            </a:r>
          </a:p>
          <a:p>
            <a:endParaRPr lang="nl-NL" dirty="0"/>
          </a:p>
          <a:p>
            <a:r>
              <a:rPr lang="nl-NL" dirty="0" smtClean="0"/>
              <a:t>Soms wordt vitamine B complex geadviseerd, maar hoog vitamine B6 is schadelijk!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61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22" r="-23622"/>
          <a:stretch>
            <a:fillRect/>
          </a:stretch>
        </p:blipFill>
        <p:spPr>
          <a:xfrm>
            <a:off x="249607" y="1737475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29505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erifeer zenuwstelsel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07" r="-50607"/>
          <a:stretch>
            <a:fillRect/>
          </a:stretch>
        </p:blipFill>
        <p:spPr>
          <a:xfrm>
            <a:off x="-20351" y="1488011"/>
            <a:ext cx="9164351" cy="4851715"/>
          </a:xfrm>
        </p:spPr>
      </p:pic>
      <p:cxnSp>
        <p:nvCxnSpPr>
          <p:cNvPr id="5" name="Rechte verbindingslijn 4"/>
          <p:cNvCxnSpPr/>
          <p:nvPr/>
        </p:nvCxnSpPr>
        <p:spPr bwMode="auto">
          <a:xfrm>
            <a:off x="3683000" y="4222751"/>
            <a:ext cx="1058334" cy="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3704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08" y="636574"/>
            <a:ext cx="6039449" cy="56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2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91" y="192416"/>
            <a:ext cx="557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zenuwstelsel_poster_wandplaat_nervous_system_anatomie_al10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9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35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gaat er mis?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 smtClean="0"/>
              <a:t>Indeling in 2 varianten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De binnenkant (het stroomdraadje) kapot -&gt; </a:t>
            </a:r>
            <a:r>
              <a:rPr lang="nl-NL" dirty="0" err="1" smtClean="0"/>
              <a:t>axonaal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De buitenkant (de isolatie) kapot -&gt; </a:t>
            </a:r>
            <a:r>
              <a:rPr lang="nl-NL" dirty="0" err="1" smtClean="0"/>
              <a:t>demyeliniserend</a:t>
            </a:r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Verschil te zien op EMG.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63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Z">
  <a:themeElements>
    <a:clrScheme name="Sjabloon AS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jabloon ASZ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jabloon AS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ASZ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ASZ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ASZ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ASZ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ASZ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ASZ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ASZ.thmx</Template>
  <TotalTime>3358</TotalTime>
  <Words>689</Words>
  <Application>Microsoft Office PowerPoint</Application>
  <PresentationFormat>Diavoorstelling (4:3)</PresentationFormat>
  <Paragraphs>208</Paragraphs>
  <Slides>42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3" baseType="lpstr">
      <vt:lpstr>ASZ</vt:lpstr>
      <vt:lpstr>Polyneuropathie bij kanker</vt:lpstr>
      <vt:lpstr>Wat zijn de klachten?</vt:lpstr>
      <vt:lpstr>Normaliter: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gaat er mis?</vt:lpstr>
      <vt:lpstr>PowerPoint-presentatie</vt:lpstr>
      <vt:lpstr>PowerPoint-presentatie</vt:lpstr>
      <vt:lpstr>PowerPoint-presentatie</vt:lpstr>
      <vt:lpstr>Hoe ontstaat het? (II)</vt:lpstr>
      <vt:lpstr>Hoe ontstaat het? (III)</vt:lpstr>
      <vt:lpstr>Polyneuropathie bij cytostatica</vt:lpstr>
      <vt:lpstr>Cytostatica groepen</vt:lpstr>
      <vt:lpstr>Cytostatica - PNP</vt:lpstr>
      <vt:lpstr>Monoclonale antilichamen</vt:lpstr>
      <vt:lpstr>Monoclonale antilichamen</vt:lpstr>
      <vt:lpstr>PowerPoint-presentatie</vt:lpstr>
      <vt:lpstr>Polyneuropathie bij multiple myeloom</vt:lpstr>
      <vt:lpstr>Paraproteïnaemie</vt:lpstr>
      <vt:lpstr>Maar waarom veroorzaken paraproteïnes een polyneuropathie</vt:lpstr>
      <vt:lpstr>Dus je kunt polyneuropathie hebben en paraproteïnes, maar toch geen Kahler/Waldenström?</vt:lpstr>
      <vt:lpstr>2 oorzaken polyneuropathie bij MM</vt:lpstr>
      <vt:lpstr>Paraneoplastisch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zijn de klachten?</vt:lpstr>
      <vt:lpstr>Minder kracht</vt:lpstr>
      <vt:lpstr>Ander/minder gevoel</vt:lpstr>
      <vt:lpstr>Autonome verschijnselen</vt:lpstr>
      <vt:lpstr>Behandeling polyneuropathie</vt:lpstr>
      <vt:lpstr>Zijn er medicijnen?</vt:lpstr>
      <vt:lpstr>Autonome verschijnselen</vt:lpstr>
      <vt:lpstr>Is er herstel na staken cytostatica?</vt:lpstr>
      <vt:lpstr>Invloed voedingsmiddelen/drank</vt:lpstr>
      <vt:lpstr>PowerPoint-presentatie</vt:lpstr>
    </vt:vector>
  </TitlesOfParts>
  <Company>thuis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Henk Kerkhoff</dc:creator>
  <cp:lastModifiedBy>mijle</cp:lastModifiedBy>
  <cp:revision>39</cp:revision>
  <dcterms:created xsi:type="dcterms:W3CDTF">2012-03-17T14:22:22Z</dcterms:created>
  <dcterms:modified xsi:type="dcterms:W3CDTF">2016-11-07T14:06:24Z</dcterms:modified>
</cp:coreProperties>
</file>