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0"/>
  </p:notesMasterIdLst>
  <p:sldIdLst>
    <p:sldId id="256" r:id="rId2"/>
    <p:sldId id="267" r:id="rId3"/>
    <p:sldId id="266" r:id="rId4"/>
    <p:sldId id="268" r:id="rId5"/>
    <p:sldId id="257" r:id="rId6"/>
    <p:sldId id="258" r:id="rId7"/>
    <p:sldId id="269" r:id="rId8"/>
    <p:sldId id="271" r:id="rId9"/>
    <p:sldId id="273" r:id="rId10"/>
    <p:sldId id="259" r:id="rId11"/>
    <p:sldId id="260" r:id="rId12"/>
    <p:sldId id="274" r:id="rId13"/>
    <p:sldId id="262" r:id="rId14"/>
    <p:sldId id="272" r:id="rId15"/>
    <p:sldId id="270" r:id="rId16"/>
    <p:sldId id="263" r:id="rId17"/>
    <p:sldId id="264" r:id="rId18"/>
    <p:sldId id="265"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669" autoAdjust="0"/>
  </p:normalViewPr>
  <p:slideViewPr>
    <p:cSldViewPr>
      <p:cViewPr varScale="1">
        <p:scale>
          <a:sx n="81" d="100"/>
          <a:sy n="81" d="100"/>
        </p:scale>
        <p:origin x="-1013"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970E8-8762-41E5-A27A-9FAFC1BB14CB}" type="datetimeFigureOut">
              <a:rPr lang="nl-NL" smtClean="0"/>
              <a:t>12-9-2016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4A3B2-DF3A-4DA2-A38E-ECCE8502F95D}" type="slidenum">
              <a:rPr lang="nl-NL" smtClean="0"/>
              <a:t>‹nr.›</a:t>
            </a:fld>
            <a:endParaRPr lang="nl-NL"/>
          </a:p>
        </p:txBody>
      </p:sp>
    </p:spTree>
    <p:extLst>
      <p:ext uri="{BB962C8B-B14F-4D97-AF65-F5344CB8AC3E}">
        <p14:creationId xmlns:p14="http://schemas.microsoft.com/office/powerpoint/2010/main" val="149044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Hormonale veranderingen door chemotherapie, radiotherapie</a:t>
            </a:r>
          </a:p>
          <a:p>
            <a:r>
              <a:rPr lang="nl-NL" dirty="0" smtClean="0"/>
              <a:t>Zenuw stoornissen door chirurgie ( bv prostaat ca, </a:t>
            </a:r>
            <a:r>
              <a:rPr lang="nl-NL" dirty="0" err="1" smtClean="0"/>
              <a:t>blaasca</a:t>
            </a:r>
            <a:r>
              <a:rPr lang="nl-NL" dirty="0" smtClean="0"/>
              <a:t>, </a:t>
            </a:r>
            <a:r>
              <a:rPr lang="nl-NL" dirty="0" err="1" smtClean="0"/>
              <a:t>colrectaal</a:t>
            </a:r>
            <a:r>
              <a:rPr lang="nl-NL" dirty="0" smtClean="0"/>
              <a:t> ca) en door radiotherapie </a:t>
            </a:r>
            <a:r>
              <a:rPr lang="nl-NL" dirty="0" err="1" smtClean="0"/>
              <a:t>ih</a:t>
            </a:r>
            <a:r>
              <a:rPr lang="nl-NL" dirty="0" smtClean="0"/>
              <a:t> kleine bekken</a:t>
            </a:r>
            <a:endParaRPr lang="nl-NL" dirty="0"/>
          </a:p>
        </p:txBody>
      </p:sp>
      <p:sp>
        <p:nvSpPr>
          <p:cNvPr id="4" name="Tijdelijke aanduiding voor dianummer 3"/>
          <p:cNvSpPr>
            <a:spLocks noGrp="1"/>
          </p:cNvSpPr>
          <p:nvPr>
            <p:ph type="sldNum" sz="quarter" idx="10"/>
          </p:nvPr>
        </p:nvSpPr>
        <p:spPr/>
        <p:txBody>
          <a:bodyPr/>
          <a:lstStyle/>
          <a:p>
            <a:fld id="{58E4A3B2-DF3A-4DA2-A38E-ECCE8502F95D}" type="slidenum">
              <a:rPr lang="nl-NL" smtClean="0"/>
              <a:t>7</a:t>
            </a:fld>
            <a:endParaRPr lang="nl-NL"/>
          </a:p>
        </p:txBody>
      </p:sp>
    </p:spTree>
    <p:extLst>
      <p:ext uri="{BB962C8B-B14F-4D97-AF65-F5344CB8AC3E}">
        <p14:creationId xmlns:p14="http://schemas.microsoft.com/office/powerpoint/2010/main" val="168756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Ziekte kan heel veel invloed hebben op hoe iemand zijn of haar lichaam beleeft: littekens, amputaties, verlammingen zijn ingrijpende veranderingen. Sommige mensen vinden het moeilijk zich voor te stellen dat hun partner hen nog aantrekkelijk vindt. Deze vervreemding leidt makkelijk tot vermijden van seksuele activiteit.</a:t>
            </a:r>
          </a:p>
          <a:p>
            <a:endParaRPr lang="nl-NL" dirty="0" smtClean="0"/>
          </a:p>
          <a:p>
            <a:r>
              <a:rPr lang="nl-NL" dirty="0" smtClean="0"/>
              <a:t>Voor het zelfbeeld is het bepalend hoe een persoon naar zichzelf kijkt en zichzelf waardeert. Een stevig zelfbeeld ontstaat als je tevreden bent met zijn of haar rollen in het leven: rol van vader/moeder/echtgenoot/werker/minnaar. Door ziekte worden deze rollen vaak radicaal veranderd. De meeste veranderingen in deze rollen zijn in de omgeving goed bespreekbaar. Door het taboe rond seksualiteit zijn veranderingen op dit gebied vaak niet makkelijk bespreekbaar.</a:t>
            </a:r>
          </a:p>
          <a:p>
            <a:endParaRPr lang="nl-NL" dirty="0" smtClean="0"/>
          </a:p>
          <a:p>
            <a:r>
              <a:rPr lang="nl-NL" dirty="0" smtClean="0"/>
              <a:t>Het aanpassingsvermogen wordt in wisselende mate bij lichamelijke aandoeningen op de proef gesteld. De meeste mensen willen het </a:t>
            </a:r>
            <a:r>
              <a:rPr lang="nl-NL" dirty="0" err="1" smtClean="0"/>
              <a:t>leiefste</a:t>
            </a:r>
            <a:r>
              <a:rPr lang="nl-NL" dirty="0" smtClean="0"/>
              <a:t> alles bij het oude houden en kunnen het niet uitstaan dat dat hun leven door de lichamelijke veranderingen zo verandert. De veranderingen dwingen vaak aanpassingen op verschillende levensgebieden af en seksualiteit is hierop geen uitzondering. In vergelijking met de andere gebieden wordt seks benadeeld omdat vele mensen het onderwerp lastig te bespreken vinden met hun partner. Ook bij de dokters is dit vaak een niet of nauwelijks besproken onderwerp.</a:t>
            </a:r>
          </a:p>
          <a:p>
            <a:endParaRPr lang="nl-NL" dirty="0" smtClean="0"/>
          </a:p>
          <a:p>
            <a:r>
              <a:rPr lang="nl-NL" dirty="0" smtClean="0"/>
              <a:t>Ieder mens geeft op zijn eigen wijze invulling aan de bekentenis die seksualiteit voor hem of haar heeft. Hierbij spelen zaken als leeftijd, levensfase, sekse, persoonlijkheid, opvoeding en cultuur een belangrijke rol. De betekenis die je aan seksualiteit geeft is een belangrijke factor die mee </a:t>
            </a:r>
            <a:r>
              <a:rPr lang="nl-NL" dirty="0" err="1" smtClean="0"/>
              <a:t>ebpaalt</a:t>
            </a:r>
            <a:r>
              <a:rPr lang="nl-NL" dirty="0" smtClean="0"/>
              <a:t> wanneer, hoe en zelfs of iemand wil en in staat is zich seksueel aan te passen aan de nieuwe situatie</a:t>
            </a:r>
          </a:p>
          <a:p>
            <a:endParaRPr lang="nl-NL" dirty="0"/>
          </a:p>
        </p:txBody>
      </p:sp>
      <p:sp>
        <p:nvSpPr>
          <p:cNvPr id="4" name="Tijdelijke aanduiding voor dianummer 3"/>
          <p:cNvSpPr>
            <a:spLocks noGrp="1"/>
          </p:cNvSpPr>
          <p:nvPr>
            <p:ph type="sldNum" sz="quarter" idx="10"/>
          </p:nvPr>
        </p:nvSpPr>
        <p:spPr/>
        <p:txBody>
          <a:bodyPr/>
          <a:lstStyle/>
          <a:p>
            <a:fld id="{58E4A3B2-DF3A-4DA2-A38E-ECCE8502F95D}" type="slidenum">
              <a:rPr lang="nl-NL" smtClean="0"/>
              <a:t>8</a:t>
            </a:fld>
            <a:endParaRPr lang="nl-NL"/>
          </a:p>
        </p:txBody>
      </p:sp>
    </p:spTree>
    <p:extLst>
      <p:ext uri="{BB962C8B-B14F-4D97-AF65-F5344CB8AC3E}">
        <p14:creationId xmlns:p14="http://schemas.microsoft.com/office/powerpoint/2010/main" val="178577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Door ziekte kunnen de gelijkwaardige rollen van minnaars veranderen. Afhankelijkheid en bezorgdheid ;opeens ben je </a:t>
            </a:r>
            <a:r>
              <a:rPr lang="nl-NL" dirty="0" err="1" smtClean="0"/>
              <a:t>patient</a:t>
            </a:r>
            <a:r>
              <a:rPr lang="nl-NL" dirty="0" smtClean="0"/>
              <a:t> en verzorger; misschien kun je door lichamelijke verandering niet meer de leidende en actieve rol nemen… </a:t>
            </a:r>
          </a:p>
          <a:p>
            <a:endParaRPr lang="nl-NL" dirty="0" smtClean="0"/>
          </a:p>
          <a:p>
            <a:r>
              <a:rPr lang="nl-NL" dirty="0" smtClean="0"/>
              <a:t>Stellen die naast seks weinig ander leuke dingen met elkaar doen zullen meer moeite hebben met het feit dat hun seksuele relatie verandert. Ook de levensfase is hier van belang. Een </a:t>
            </a:r>
            <a:r>
              <a:rPr lang="nl-NL" dirty="0" err="1" smtClean="0"/>
              <a:t>stekl</a:t>
            </a:r>
            <a:r>
              <a:rPr lang="nl-NL" dirty="0" smtClean="0"/>
              <a:t> dat elkaar net kent zal anders omgaan met het verlies dan een stel dat 40 jaar getrouwd is… </a:t>
            </a:r>
            <a:endParaRPr lang="nl-NL" dirty="0"/>
          </a:p>
        </p:txBody>
      </p:sp>
      <p:sp>
        <p:nvSpPr>
          <p:cNvPr id="4" name="Tijdelijke aanduiding voor dianummer 3"/>
          <p:cNvSpPr>
            <a:spLocks noGrp="1"/>
          </p:cNvSpPr>
          <p:nvPr>
            <p:ph type="sldNum" sz="quarter" idx="10"/>
          </p:nvPr>
        </p:nvSpPr>
        <p:spPr/>
        <p:txBody>
          <a:bodyPr/>
          <a:lstStyle/>
          <a:p>
            <a:fld id="{58E4A3B2-DF3A-4DA2-A38E-ECCE8502F95D}" type="slidenum">
              <a:rPr lang="nl-NL" smtClean="0"/>
              <a:t>9</a:t>
            </a:fld>
            <a:endParaRPr lang="nl-NL"/>
          </a:p>
        </p:txBody>
      </p:sp>
    </p:spTree>
    <p:extLst>
      <p:ext uri="{BB962C8B-B14F-4D97-AF65-F5344CB8AC3E}">
        <p14:creationId xmlns:p14="http://schemas.microsoft.com/office/powerpoint/2010/main" val="235241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de ondertitelstijl van het model te bewerken</a:t>
            </a:r>
            <a:endParaRPr kumimoji="0" lang="en-US"/>
          </a:p>
        </p:txBody>
      </p:sp>
      <p:sp>
        <p:nvSpPr>
          <p:cNvPr id="30" name="Date Placeholder 29"/>
          <p:cNvSpPr>
            <a:spLocks noGrp="1"/>
          </p:cNvSpPr>
          <p:nvPr>
            <p:ph type="dt" sz="half" idx="10"/>
          </p:nvPr>
        </p:nvSpPr>
        <p:spPr/>
        <p:txBody>
          <a:bodyPr/>
          <a:lstStyle/>
          <a:p>
            <a:fld id="{52353D06-2D85-4EDA-9C49-C1ABE58595DC}" type="datetimeFigureOut">
              <a:rPr lang="nl-NL" smtClean="0"/>
              <a:t>12-9-2016</a:t>
            </a:fld>
            <a:endParaRPr lang="nl-NL"/>
          </a:p>
        </p:txBody>
      </p:sp>
      <p:sp>
        <p:nvSpPr>
          <p:cNvPr id="19" name="Footer Placeholder 18"/>
          <p:cNvSpPr>
            <a:spLocks noGrp="1"/>
          </p:cNvSpPr>
          <p:nvPr>
            <p:ph type="ftr" sz="quarter" idx="11"/>
          </p:nvPr>
        </p:nvSpPr>
        <p:spPr/>
        <p:txBody>
          <a:bodyPr/>
          <a:lstStyle/>
          <a:p>
            <a:endParaRPr lang="nl-NL"/>
          </a:p>
        </p:txBody>
      </p:sp>
      <p:sp>
        <p:nvSpPr>
          <p:cNvPr id="27" name="Slide Number Placeholder 26"/>
          <p:cNvSpPr>
            <a:spLocks noGrp="1"/>
          </p:cNvSpPr>
          <p:nvPr>
            <p:ph type="sldNum" sz="quarter" idx="12"/>
          </p:nvPr>
        </p:nvSpPr>
        <p:spPr/>
        <p:txBody>
          <a:bodyPr/>
          <a:lstStyle/>
          <a:p>
            <a:fld id="{8DD1EC8E-8F50-4FD0-B48D-304E5A533818}" type="slidenum">
              <a:rPr lang="nl-NL" smtClean="0"/>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l-NL" smtClean="0"/>
              <a:t>Klik om de stijl te bewerken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Date Placeholder 3"/>
          <p:cNvSpPr>
            <a:spLocks noGrp="1"/>
          </p:cNvSpPr>
          <p:nvPr>
            <p:ph type="dt" sz="half" idx="10"/>
          </p:nvPr>
        </p:nvSpPr>
        <p:spPr/>
        <p:txBody>
          <a:bodyPr/>
          <a:lstStyle/>
          <a:p>
            <a:fld id="{52353D06-2D85-4EDA-9C49-C1ABE58595DC}" type="datetimeFigureOut">
              <a:rPr lang="nl-NL" smtClean="0"/>
              <a:t>12-9-2016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DD1EC8E-8F50-4FD0-B48D-304E5A533818}"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nl-NL" smtClean="0"/>
              <a:t>Klik om de stijl te bewerken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Date Placeholder 3"/>
          <p:cNvSpPr>
            <a:spLocks noGrp="1"/>
          </p:cNvSpPr>
          <p:nvPr>
            <p:ph type="dt" sz="half" idx="10"/>
          </p:nvPr>
        </p:nvSpPr>
        <p:spPr/>
        <p:txBody>
          <a:bodyPr/>
          <a:lstStyle/>
          <a:p>
            <a:fld id="{52353D06-2D85-4EDA-9C49-C1ABE58595DC}" type="datetimeFigureOut">
              <a:rPr lang="nl-NL" smtClean="0"/>
              <a:t>12-9-2016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DD1EC8E-8F50-4FD0-B48D-304E5A533818}"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l-NL" smtClean="0"/>
              <a:t>Klik om de stijl te bewerken</a:t>
            </a:r>
            <a:endParaRPr kumimoji="0" lang="en-US"/>
          </a:p>
        </p:txBody>
      </p:sp>
      <p:sp>
        <p:nvSpPr>
          <p:cNvPr id="3" name="Content Placeholder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Date Placeholder 3"/>
          <p:cNvSpPr>
            <a:spLocks noGrp="1"/>
          </p:cNvSpPr>
          <p:nvPr>
            <p:ph type="dt" sz="half" idx="10"/>
          </p:nvPr>
        </p:nvSpPr>
        <p:spPr/>
        <p:txBody>
          <a:bodyPr/>
          <a:lstStyle/>
          <a:p>
            <a:fld id="{52353D06-2D85-4EDA-9C49-C1ABE58595DC}" type="datetimeFigureOut">
              <a:rPr lang="nl-NL" smtClean="0"/>
              <a:t>12-9-2016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DD1EC8E-8F50-4FD0-B48D-304E5A533818}"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Date Placeholder 3"/>
          <p:cNvSpPr>
            <a:spLocks noGrp="1"/>
          </p:cNvSpPr>
          <p:nvPr>
            <p:ph type="dt" sz="half" idx="10"/>
          </p:nvPr>
        </p:nvSpPr>
        <p:spPr/>
        <p:txBody>
          <a:bodyPr/>
          <a:lstStyle/>
          <a:p>
            <a:fld id="{52353D06-2D85-4EDA-9C49-C1ABE58595DC}" type="datetimeFigureOut">
              <a:rPr lang="nl-NL" smtClean="0"/>
              <a:t>12-9-2016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DD1EC8E-8F50-4FD0-B48D-304E5A533818}" type="slidenum">
              <a:rPr lang="nl-NL" smtClean="0"/>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nl-NL" smtClean="0"/>
              <a:t>Klik om de stijl te bewerken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Date Placeholder 4"/>
          <p:cNvSpPr>
            <a:spLocks noGrp="1"/>
          </p:cNvSpPr>
          <p:nvPr>
            <p:ph type="dt" sz="half" idx="10"/>
          </p:nvPr>
        </p:nvSpPr>
        <p:spPr/>
        <p:txBody>
          <a:bodyPr/>
          <a:lstStyle/>
          <a:p>
            <a:fld id="{52353D06-2D85-4EDA-9C49-C1ABE58595DC}" type="datetimeFigureOut">
              <a:rPr lang="nl-NL" smtClean="0"/>
              <a:t>12-9-2016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DD1EC8E-8F50-4FD0-B48D-304E5A533818}"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nl-NL" smtClean="0"/>
              <a:t>Klik om de stijl te bewerken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Date Placeholder 6"/>
          <p:cNvSpPr>
            <a:spLocks noGrp="1"/>
          </p:cNvSpPr>
          <p:nvPr>
            <p:ph type="dt" sz="half" idx="10"/>
          </p:nvPr>
        </p:nvSpPr>
        <p:spPr/>
        <p:txBody>
          <a:bodyPr/>
          <a:lstStyle/>
          <a:p>
            <a:fld id="{52353D06-2D85-4EDA-9C49-C1ABE58595DC}" type="datetimeFigureOut">
              <a:rPr lang="nl-NL" smtClean="0"/>
              <a:t>12-9-2016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DD1EC8E-8F50-4FD0-B48D-304E5A533818}"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Date Placeholder 2"/>
          <p:cNvSpPr>
            <a:spLocks noGrp="1"/>
          </p:cNvSpPr>
          <p:nvPr>
            <p:ph type="dt" sz="half" idx="10"/>
          </p:nvPr>
        </p:nvSpPr>
        <p:spPr/>
        <p:txBody>
          <a:bodyPr/>
          <a:lstStyle/>
          <a:p>
            <a:fld id="{52353D06-2D85-4EDA-9C49-C1ABE58595DC}" type="datetimeFigureOut">
              <a:rPr lang="nl-NL" smtClean="0"/>
              <a:t>12-9-2016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DD1EC8E-8F50-4FD0-B48D-304E5A533818}"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53D06-2D85-4EDA-9C49-C1ABE58595DC}" type="datetimeFigureOut">
              <a:rPr lang="nl-NL" smtClean="0"/>
              <a:t>12-9-2016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DD1EC8E-8F50-4FD0-B48D-304E5A533818}"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l-NL" smtClean="0"/>
              <a:t>Klik om de modelstijlen te bewerken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Date Placeholder 4"/>
          <p:cNvSpPr>
            <a:spLocks noGrp="1"/>
          </p:cNvSpPr>
          <p:nvPr>
            <p:ph type="dt" sz="half" idx="10"/>
          </p:nvPr>
        </p:nvSpPr>
        <p:spPr/>
        <p:txBody>
          <a:bodyPr/>
          <a:lstStyle/>
          <a:p>
            <a:fld id="{52353D06-2D85-4EDA-9C49-C1ABE58595DC}" type="datetimeFigureOut">
              <a:rPr lang="nl-NL" smtClean="0"/>
              <a:t>12-9-2016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DD1EC8E-8F50-4FD0-B48D-304E5A533818}"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l-NL" smtClean="0"/>
              <a:t>Klik om de stijl te bewerken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Date Placeholder 4"/>
          <p:cNvSpPr>
            <a:spLocks noGrp="1"/>
          </p:cNvSpPr>
          <p:nvPr>
            <p:ph type="dt" sz="half" idx="10"/>
          </p:nvPr>
        </p:nvSpPr>
        <p:spPr/>
        <p:txBody>
          <a:bodyPr/>
          <a:lstStyle/>
          <a:p>
            <a:fld id="{52353D06-2D85-4EDA-9C49-C1ABE58595DC}" type="datetimeFigureOut">
              <a:rPr lang="nl-NL" smtClean="0"/>
              <a:t>12-9-2016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a:xfrm>
            <a:off x="8077200" y="6356350"/>
            <a:ext cx="609600" cy="365125"/>
          </a:xfrm>
        </p:spPr>
        <p:txBody>
          <a:bodyPr/>
          <a:lstStyle/>
          <a:p>
            <a:fld id="{8DD1EC8E-8F50-4FD0-B48D-304E5A533818}" type="slidenum">
              <a:rPr lang="nl-NL" smtClean="0"/>
              <a:t>‹nr.›</a:t>
            </a:fld>
            <a:endParaRPr lang="nl-N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l-NL" smtClean="0"/>
              <a:t>Klik om de stijl te bewerken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2353D06-2D85-4EDA-9C49-C1ABE58595DC}" type="datetimeFigureOut">
              <a:rPr lang="nl-NL" smtClean="0"/>
              <a:t>12-9-2016</a:t>
            </a:fld>
            <a:endParaRPr lang="nl-N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nl-N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DD1EC8E-8F50-4FD0-B48D-304E5A533818}" type="slidenum">
              <a:rPr lang="nl-NL" smtClean="0"/>
              <a:t>‹nr.›</a:t>
            </a:fld>
            <a:endParaRPr lang="nl-N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nl/url?sa=i&amp;rct=j&amp;q=&amp;esrc=s&amp;source=images&amp;cd=&amp;cad=rja&amp;uact=8&amp;ved=0CAcQjRxqFQoTCLKBj8ys98cCFcZZGgodEkwGdA&amp;url=http://twittermania.nl/2012/06/70-van-vragen-aan-merken-blijft-onbeantwoord/&amp;psig=AFQjCNEp3k00gtTzz6JsQKEqC-OrKZNZaA&amp;ust=144234838753759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Seksualiteit en kanker</a:t>
            </a:r>
            <a:endParaRPr lang="nl-NL" dirty="0"/>
          </a:p>
        </p:txBody>
      </p:sp>
      <p:sp>
        <p:nvSpPr>
          <p:cNvPr id="3" name="Ondertitel 2"/>
          <p:cNvSpPr>
            <a:spLocks noGrp="1"/>
          </p:cNvSpPr>
          <p:nvPr>
            <p:ph type="subTitle" idx="1"/>
          </p:nvPr>
        </p:nvSpPr>
        <p:spPr/>
        <p:txBody>
          <a:bodyPr>
            <a:normAutofit fontScale="92500" lnSpcReduction="10000"/>
          </a:bodyPr>
          <a:lstStyle/>
          <a:p>
            <a:endParaRPr lang="nl-NL" dirty="0" smtClean="0"/>
          </a:p>
          <a:p>
            <a:endParaRPr lang="nl-NL" dirty="0"/>
          </a:p>
          <a:p>
            <a:r>
              <a:rPr lang="nl-NL" dirty="0" smtClean="0"/>
              <a:t>Els Van </a:t>
            </a:r>
            <a:r>
              <a:rPr lang="nl-NL" dirty="0" err="1" smtClean="0"/>
              <a:t>Oevelen</a:t>
            </a:r>
            <a:r>
              <a:rPr lang="nl-NL" dirty="0" smtClean="0"/>
              <a:t>,</a:t>
            </a:r>
          </a:p>
          <a:p>
            <a:r>
              <a:rPr lang="nl-NL" dirty="0" smtClean="0"/>
              <a:t>Bekkenfysiotherapeut aantekening register NVVS </a:t>
            </a:r>
            <a:r>
              <a:rPr lang="nl-NL" dirty="0" err="1" smtClean="0"/>
              <a:t>io</a:t>
            </a:r>
            <a:endParaRPr lang="nl-NL" dirty="0"/>
          </a:p>
        </p:txBody>
      </p:sp>
    </p:spTree>
    <p:extLst>
      <p:ext uri="{BB962C8B-B14F-4D97-AF65-F5344CB8AC3E}">
        <p14:creationId xmlns:p14="http://schemas.microsoft.com/office/powerpoint/2010/main" val="3567910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Behandeling volgens PLISSIT- model</a:t>
            </a:r>
            <a:endParaRPr lang="nl-NL" dirty="0"/>
          </a:p>
        </p:txBody>
      </p:sp>
      <p:pic>
        <p:nvPicPr>
          <p:cNvPr id="4" name="Picture 4" descr="http://www.khlim.be/sites/default/files/hulpbronnen/SAW/Afbeeldingen/plissi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2532" y="2636912"/>
            <a:ext cx="4089853" cy="2212768"/>
          </a:xfrm>
          <a:prstGeom prst="rect">
            <a:avLst/>
          </a:prstGeom>
          <a:noFill/>
          <a:extLst>
            <a:ext uri="{909E8E84-426E-40DD-AFC4-6F175D3DCCD1}">
              <a14:hiddenFill xmlns:a14="http://schemas.microsoft.com/office/drawing/2010/main">
                <a:solidFill>
                  <a:srgbClr val="FFFFFF"/>
                </a:solidFill>
              </a14:hiddenFill>
            </a:ext>
          </a:extLst>
        </p:spPr>
      </p:pic>
      <p:pic>
        <p:nvPicPr>
          <p:cNvPr id="5" name="Tijdelijke aanduiding voor inhoud 3"/>
          <p:cNvPicPr>
            <a:picLocks/>
          </p:cNvPicPr>
          <p:nvPr/>
        </p:nvPicPr>
        <p:blipFill rotWithShape="1">
          <a:blip r:embed="rId3" cstate="print"/>
          <a:srcRect l="10416" t="32540" r="62466" b="35450"/>
          <a:stretch/>
        </p:blipFill>
        <p:spPr bwMode="auto">
          <a:xfrm>
            <a:off x="4644008" y="2348880"/>
            <a:ext cx="4051390" cy="2841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3640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permissie</a:t>
            </a:r>
            <a:endParaRPr lang="nl-NL" dirty="0"/>
          </a:p>
        </p:txBody>
      </p:sp>
      <p:sp>
        <p:nvSpPr>
          <p:cNvPr id="3" name="Tijdelijke aanduiding voor inhoud 2"/>
          <p:cNvSpPr>
            <a:spLocks noGrp="1"/>
          </p:cNvSpPr>
          <p:nvPr>
            <p:ph idx="1"/>
          </p:nvPr>
        </p:nvSpPr>
        <p:spPr/>
        <p:txBody>
          <a:bodyPr/>
          <a:lstStyle/>
          <a:p>
            <a:r>
              <a:rPr lang="nl-NL" dirty="0" smtClean="0"/>
              <a:t>Luisteren</a:t>
            </a:r>
          </a:p>
          <a:p>
            <a:endParaRPr lang="nl-NL" dirty="0"/>
          </a:p>
        </p:txBody>
      </p:sp>
    </p:spTree>
    <p:extLst>
      <p:ext uri="{BB962C8B-B14F-4D97-AF65-F5344CB8AC3E}">
        <p14:creationId xmlns:p14="http://schemas.microsoft.com/office/powerpoint/2010/main" val="2530131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Limited information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800" dirty="0" err="1" smtClean="0"/>
              <a:t>Psycho</a:t>
            </a:r>
            <a:r>
              <a:rPr lang="nl-NL" sz="2800" dirty="0" smtClean="0"/>
              <a:t>- educatie, voorlichten over</a:t>
            </a:r>
          </a:p>
          <a:p>
            <a:r>
              <a:rPr lang="nl-NL" sz="2800" dirty="0" smtClean="0"/>
              <a:t>Gevolgen van behandeling op seks</a:t>
            </a:r>
          </a:p>
          <a:p>
            <a:r>
              <a:rPr lang="nl-NL" sz="2800" dirty="0" smtClean="0"/>
              <a:t>Hoe werkt seks</a:t>
            </a:r>
          </a:p>
          <a:p>
            <a:r>
              <a:rPr lang="nl-NL" sz="2800" dirty="0" smtClean="0"/>
              <a:t>Instandhouders</a:t>
            </a:r>
          </a:p>
          <a:p>
            <a:r>
              <a:rPr lang="nl-NL" sz="2800" dirty="0" smtClean="0"/>
              <a:t>Vermijdingscirkel</a:t>
            </a:r>
          </a:p>
          <a:p>
            <a:r>
              <a:rPr lang="nl-NL" sz="2800" dirty="0" smtClean="0"/>
              <a:t>m/v verschillen</a:t>
            </a:r>
          </a:p>
          <a:p>
            <a:r>
              <a:rPr lang="nl-NL" sz="2800" dirty="0" smtClean="0"/>
              <a:t>Weegschaal stimulatie/remming</a:t>
            </a:r>
            <a:endParaRPr lang="nl-NL" sz="2800" dirty="0"/>
          </a:p>
        </p:txBody>
      </p:sp>
    </p:spTree>
    <p:extLst>
      <p:ext uri="{BB962C8B-B14F-4D97-AF65-F5344CB8AC3E}">
        <p14:creationId xmlns:p14="http://schemas.microsoft.com/office/powerpoint/2010/main" val="4103088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Specific</a:t>
            </a:r>
            <a:r>
              <a:rPr lang="nl-NL" dirty="0" smtClean="0"/>
              <a:t> </a:t>
            </a:r>
            <a:r>
              <a:rPr lang="nl-NL" dirty="0" err="1" smtClean="0"/>
              <a:t>suggestions</a:t>
            </a:r>
            <a:endParaRPr lang="nl-NL" dirty="0"/>
          </a:p>
        </p:txBody>
      </p:sp>
      <p:sp>
        <p:nvSpPr>
          <p:cNvPr id="5" name="Tijdelijke aanduiding voor inhoud 4"/>
          <p:cNvSpPr>
            <a:spLocks noGrp="1"/>
          </p:cNvSpPr>
          <p:nvPr>
            <p:ph idx="1"/>
          </p:nvPr>
        </p:nvSpPr>
        <p:spPr/>
        <p:txBody>
          <a:bodyPr>
            <a:normAutofit/>
          </a:bodyPr>
          <a:lstStyle/>
          <a:p>
            <a:r>
              <a:rPr lang="nl-NL" sz="2800" dirty="0" err="1" smtClean="0"/>
              <a:t>Psycho</a:t>
            </a:r>
            <a:r>
              <a:rPr lang="nl-NL" sz="2800" dirty="0" smtClean="0"/>
              <a:t> educatie, voorlichting</a:t>
            </a:r>
            <a:br>
              <a:rPr lang="nl-NL" sz="2800" dirty="0" smtClean="0"/>
            </a:br>
            <a:endParaRPr lang="nl-NL" sz="2800" dirty="0" smtClean="0"/>
          </a:p>
          <a:p>
            <a:r>
              <a:rPr lang="nl-NL" sz="2800" dirty="0" err="1" smtClean="0"/>
              <a:t>Sensate</a:t>
            </a:r>
            <a:r>
              <a:rPr lang="nl-NL" sz="2800" dirty="0" smtClean="0"/>
              <a:t> focus oefeningen (Masters &amp;Johnson)</a:t>
            </a:r>
            <a:br>
              <a:rPr lang="nl-NL" sz="2800" dirty="0" smtClean="0"/>
            </a:br>
            <a:endParaRPr lang="nl-NL" sz="2800" dirty="0" smtClean="0"/>
          </a:p>
          <a:p>
            <a:r>
              <a:rPr lang="nl-NL" sz="2800" dirty="0" smtClean="0"/>
              <a:t>Cognitieve/ gedragsgerichte interventies o.a. RET</a:t>
            </a:r>
            <a:r>
              <a:rPr lang="nl-NL" dirty="0" smtClean="0"/>
              <a:t/>
            </a:r>
            <a:br>
              <a:rPr lang="nl-NL" dirty="0" smtClean="0"/>
            </a:br>
            <a:endParaRPr lang="nl-NL" dirty="0" smtClean="0"/>
          </a:p>
          <a:p>
            <a:endParaRPr lang="nl-N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477693"/>
            <a:ext cx="3309937"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750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Seksuele responscurve</a:t>
            </a:r>
            <a:endParaRPr lang="nl-NL"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68274" y="2581363"/>
            <a:ext cx="6407451" cy="309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889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764704"/>
            <a:ext cx="4248472" cy="2666944"/>
          </a:xfrm>
          <a:prstGeom prst="rect">
            <a:avLst/>
          </a:prstGeom>
          <a:noFill/>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830578"/>
            <a:ext cx="4590727" cy="302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511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werkt seks?</a:t>
            </a:r>
            <a:endParaRPr lang="nl-NL" dirty="0"/>
          </a:p>
        </p:txBody>
      </p:sp>
      <p:sp>
        <p:nvSpPr>
          <p:cNvPr id="4" name="Tijdelijke aanduiding voor inhoud 3"/>
          <p:cNvSpPr>
            <a:spLocks noGrp="1"/>
          </p:cNvSpPr>
          <p:nvPr>
            <p:ph idx="1"/>
          </p:nvPr>
        </p:nvSpPr>
        <p:spPr/>
        <p:txBody>
          <a:bodyPr/>
          <a:lstStyle/>
          <a:p>
            <a:endParaRPr lang="nl-NL"/>
          </a:p>
        </p:txBody>
      </p:sp>
      <p:pic>
        <p:nvPicPr>
          <p:cNvPr id="6" name="Tijdelijke aanduiding voor inhoud 3"/>
          <p:cNvPicPr>
            <a:picLocks noGrp="1"/>
          </p:cNvPicPr>
          <p:nvPr/>
        </p:nvPicPr>
        <p:blipFill rotWithShape="1">
          <a:blip r:embed="rId2" cstate="print"/>
          <a:srcRect l="10416" t="18972" r="62466" b="52116"/>
          <a:stretch/>
        </p:blipFill>
        <p:spPr bwMode="auto">
          <a:xfrm>
            <a:off x="1691680" y="1916832"/>
            <a:ext cx="5760640" cy="41044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0505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Weegschaal model</a:t>
            </a:r>
            <a:endParaRPr lang="nl-NL"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700808"/>
            <a:ext cx="7294553" cy="434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560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Dank voor uw aandacht</a:t>
            </a:r>
            <a:endParaRPr lang="nl-NL" dirty="0"/>
          </a:p>
        </p:txBody>
      </p:sp>
      <p:pic>
        <p:nvPicPr>
          <p:cNvPr id="4" name="irc_mi" descr="http://twittermania.nl/wp-content/uploads/2012/06/vragen.jpeg">
            <a:hlinkClick r:id="rId2"/>
          </p:cNvPr>
          <p:cNvPicPr>
            <a:picLocks noGrp="1"/>
          </p:cNvPicPr>
          <p:nvPr>
            <p:ph idx="1"/>
          </p:nvPr>
        </p:nvPicPr>
        <p:blipFill>
          <a:blip r:embed="rId3" cstate="print"/>
          <a:stretch>
            <a:fillRect/>
          </a:stretch>
        </p:blipFill>
        <p:spPr bwMode="auto">
          <a:xfrm>
            <a:off x="1274236" y="1935163"/>
            <a:ext cx="6595527" cy="4389437"/>
          </a:xfrm>
          <a:prstGeom prst="rect">
            <a:avLst/>
          </a:prstGeom>
          <a:noFill/>
          <a:ln w="9525">
            <a:noFill/>
            <a:miter lim="800000"/>
            <a:headEnd/>
            <a:tailEnd/>
          </a:ln>
        </p:spPr>
      </p:pic>
    </p:spTree>
    <p:extLst>
      <p:ext uri="{BB962C8B-B14F-4D97-AF65-F5344CB8AC3E}">
        <p14:creationId xmlns:p14="http://schemas.microsoft.com/office/powerpoint/2010/main" val="1052480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Belang van seks</a:t>
            </a:r>
            <a:endParaRPr lang="nl-NL" dirty="0"/>
          </a:p>
        </p:txBody>
      </p:sp>
      <p:sp>
        <p:nvSpPr>
          <p:cNvPr id="3" name="Tijdelijke aanduiding voor inhoud 2"/>
          <p:cNvSpPr>
            <a:spLocks noGrp="1"/>
          </p:cNvSpPr>
          <p:nvPr>
            <p:ph idx="1"/>
          </p:nvPr>
        </p:nvSpPr>
        <p:spPr/>
        <p:txBody>
          <a:bodyPr/>
          <a:lstStyle/>
          <a:p>
            <a:r>
              <a:rPr lang="nl-NL" sz="2800" dirty="0" smtClean="0"/>
              <a:t>Mensen vrijen om verschillende redenen</a:t>
            </a:r>
          </a:p>
          <a:p>
            <a:endParaRPr lang="nl-NL" dirty="0" smtClean="0"/>
          </a:p>
          <a:p>
            <a:pPr marL="0" indent="0">
              <a:buNone/>
            </a:pPr>
            <a:endParaRPr lang="nl-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36912"/>
            <a:ext cx="2691024" cy="340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156551"/>
            <a:ext cx="3697051" cy="22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200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Belang van seks</a:t>
            </a: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smtClean="0"/>
              <a:t>  </a:t>
            </a:r>
          </a:p>
          <a:p>
            <a:pPr marL="0" indent="0">
              <a:buNone/>
            </a:pPr>
            <a:r>
              <a:rPr lang="nl-NL" dirty="0" smtClean="0"/>
              <a:t>Seks is gezond</a:t>
            </a:r>
          </a:p>
          <a:p>
            <a:pPr marL="0" indent="0">
              <a:buNone/>
            </a:pPr>
            <a:r>
              <a:rPr lang="nl-NL" dirty="0" smtClean="0"/>
              <a:t>• </a:t>
            </a:r>
            <a:r>
              <a:rPr lang="nl-NL" sz="2800" dirty="0" smtClean="0"/>
              <a:t>betere stemming (minder depressie)</a:t>
            </a:r>
          </a:p>
          <a:p>
            <a:pPr marL="0" indent="0">
              <a:buNone/>
            </a:pPr>
            <a:r>
              <a:rPr lang="nl-NL" dirty="0" smtClean="0"/>
              <a:t>Knuffelen en orgasme doen oxytocine spiegel stijgen</a:t>
            </a:r>
          </a:p>
          <a:p>
            <a:pPr marL="0" indent="0">
              <a:buNone/>
            </a:pPr>
            <a:r>
              <a:rPr lang="nl-NL" sz="2800" dirty="0" smtClean="0"/>
              <a:t>• spierontspanning</a:t>
            </a:r>
          </a:p>
          <a:p>
            <a:pPr marL="0" indent="0">
              <a:buNone/>
            </a:pPr>
            <a:r>
              <a:rPr lang="nl-NL" sz="2800" dirty="0" smtClean="0"/>
              <a:t>• beter slapen</a:t>
            </a:r>
          </a:p>
          <a:p>
            <a:pPr marL="0" indent="0">
              <a:buNone/>
            </a:pPr>
            <a:r>
              <a:rPr lang="nl-NL" sz="2800" dirty="0" smtClean="0"/>
              <a:t>• beter onderling contact </a:t>
            </a:r>
          </a:p>
          <a:p>
            <a:pPr marL="0" indent="0">
              <a:buNone/>
            </a:pPr>
            <a:r>
              <a:rPr lang="nl-NL" sz="2800" dirty="0" smtClean="0"/>
              <a:t>• oxytocine werkt ook angstverminderend</a:t>
            </a:r>
          </a:p>
          <a:p>
            <a:pPr marL="0" indent="0">
              <a:buNone/>
            </a:pPr>
            <a:r>
              <a:rPr lang="nl-NL" dirty="0" smtClean="0"/>
              <a:t>Fijne seks leidt af van pijn</a:t>
            </a:r>
          </a:p>
          <a:p>
            <a:pPr marL="0" indent="0">
              <a:buNone/>
            </a:pPr>
            <a:r>
              <a:rPr lang="nl-NL" dirty="0" smtClean="0"/>
              <a:t>Genitale stimulatie verhoogt pijndrempel (via </a:t>
            </a:r>
            <a:r>
              <a:rPr lang="nl-NL" dirty="0" err="1" smtClean="0"/>
              <a:t>endorfines</a:t>
            </a:r>
            <a:r>
              <a:rPr lang="nl-NL" dirty="0" smtClean="0"/>
              <a:t>)</a:t>
            </a:r>
            <a:endParaRPr lang="nl-NL" dirty="0"/>
          </a:p>
        </p:txBody>
      </p:sp>
    </p:spTree>
    <p:extLst>
      <p:ext uri="{BB962C8B-B14F-4D97-AF65-F5344CB8AC3E}">
        <p14:creationId xmlns:p14="http://schemas.microsoft.com/office/powerpoint/2010/main" val="3786731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Belang van aandacht voor seks</a:t>
            </a:r>
            <a:endParaRPr lang="nl-NL" dirty="0"/>
          </a:p>
        </p:txBody>
      </p:sp>
      <p:sp>
        <p:nvSpPr>
          <p:cNvPr id="4" name="Tijdelijke aanduiding voor inhoud 3"/>
          <p:cNvSpPr>
            <a:spLocks noGrp="1"/>
          </p:cNvSpPr>
          <p:nvPr>
            <p:ph idx="1"/>
          </p:nvPr>
        </p:nvSpPr>
        <p:spPr/>
        <p:txBody>
          <a:bodyPr>
            <a:normAutofit/>
          </a:bodyPr>
          <a:lstStyle/>
          <a:p>
            <a:r>
              <a:rPr lang="nl-NL" sz="2800" dirty="0" smtClean="0"/>
              <a:t>Seksualiteit / intimiteit is belangrijk aspect voor kwaliteit van leven</a:t>
            </a:r>
          </a:p>
          <a:p>
            <a:r>
              <a:rPr lang="nl-NL" sz="2800" dirty="0" smtClean="0"/>
              <a:t>De interventies bij kanker veroorzaken verschillende veranderingen in het </a:t>
            </a:r>
            <a:r>
              <a:rPr lang="nl-NL" sz="2800" dirty="0" err="1" smtClean="0"/>
              <a:t>biopsychosociale</a:t>
            </a:r>
            <a:r>
              <a:rPr lang="nl-NL" sz="2800" dirty="0" smtClean="0"/>
              <a:t> model</a:t>
            </a:r>
            <a:endParaRPr lang="nl-NL" sz="2800" dirty="0"/>
          </a:p>
        </p:txBody>
      </p:sp>
    </p:spTree>
    <p:extLst>
      <p:ext uri="{BB962C8B-B14F-4D97-AF65-F5344CB8AC3E}">
        <p14:creationId xmlns:p14="http://schemas.microsoft.com/office/powerpoint/2010/main" val="3273285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Bio-</a:t>
            </a:r>
            <a:r>
              <a:rPr lang="nl-NL" dirty="0" err="1" smtClean="0"/>
              <a:t>psycho</a:t>
            </a:r>
            <a:r>
              <a:rPr lang="nl-NL" dirty="0" smtClean="0"/>
              <a:t>-sociale model</a:t>
            </a:r>
            <a:endParaRPr lang="nl-NL"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699792" y="2492896"/>
            <a:ext cx="309562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47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Bio-</a:t>
            </a:r>
            <a:r>
              <a:rPr lang="nl-NL" dirty="0" err="1" smtClean="0"/>
              <a:t>psycho</a:t>
            </a:r>
            <a:r>
              <a:rPr lang="nl-NL" dirty="0" smtClean="0"/>
              <a:t>-sociale model</a:t>
            </a:r>
            <a:endParaRPr lang="nl-NL"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4481" y="2163751"/>
            <a:ext cx="6255038" cy="393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211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Biologische aspecten</a:t>
            </a:r>
            <a:endParaRPr lang="nl-NL" dirty="0"/>
          </a:p>
        </p:txBody>
      </p:sp>
      <p:sp>
        <p:nvSpPr>
          <p:cNvPr id="3" name="Tijdelijke aanduiding voor inhoud 2"/>
          <p:cNvSpPr>
            <a:spLocks noGrp="1"/>
          </p:cNvSpPr>
          <p:nvPr>
            <p:ph idx="1"/>
          </p:nvPr>
        </p:nvSpPr>
        <p:spPr/>
        <p:txBody>
          <a:bodyPr/>
          <a:lstStyle/>
          <a:p>
            <a:r>
              <a:rPr lang="nl-NL" sz="2800" dirty="0" smtClean="0"/>
              <a:t>Hormonale veranderingen</a:t>
            </a:r>
          </a:p>
          <a:p>
            <a:r>
              <a:rPr lang="nl-NL" sz="2800" dirty="0" smtClean="0"/>
              <a:t>Zenuw stoornissen </a:t>
            </a:r>
          </a:p>
          <a:p>
            <a:r>
              <a:rPr lang="nl-NL" sz="2800" dirty="0" smtClean="0"/>
              <a:t>Moeheid</a:t>
            </a:r>
          </a:p>
          <a:p>
            <a:r>
              <a:rPr lang="nl-NL" sz="2800" dirty="0" smtClean="0"/>
              <a:t>Incontinentieklachten</a:t>
            </a:r>
          </a:p>
          <a:p>
            <a:r>
              <a:rPr lang="nl-NL" sz="2800" dirty="0" smtClean="0"/>
              <a:t>Pijn</a:t>
            </a:r>
          </a:p>
          <a:p>
            <a:r>
              <a:rPr lang="nl-NL" sz="2800" dirty="0" smtClean="0"/>
              <a:t>Stijfheid</a:t>
            </a:r>
          </a:p>
          <a:p>
            <a:r>
              <a:rPr lang="nl-NL" sz="2800" dirty="0" smtClean="0"/>
              <a:t>….</a:t>
            </a:r>
          </a:p>
          <a:p>
            <a:endParaRPr lang="nl-NL" dirty="0" smtClean="0"/>
          </a:p>
          <a:p>
            <a:endParaRPr lang="nl-NL" dirty="0" smtClean="0"/>
          </a:p>
          <a:p>
            <a:endParaRPr lang="nl-NL" dirty="0"/>
          </a:p>
        </p:txBody>
      </p:sp>
    </p:spTree>
    <p:extLst>
      <p:ext uri="{BB962C8B-B14F-4D97-AF65-F5344CB8AC3E}">
        <p14:creationId xmlns:p14="http://schemas.microsoft.com/office/powerpoint/2010/main" val="1087432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Psychologische aspecten</a:t>
            </a:r>
            <a:endParaRPr lang="nl-NL" dirty="0"/>
          </a:p>
        </p:txBody>
      </p:sp>
      <p:sp>
        <p:nvSpPr>
          <p:cNvPr id="5" name="Tijdelijke aanduiding voor inhoud 4"/>
          <p:cNvSpPr>
            <a:spLocks noGrp="1"/>
          </p:cNvSpPr>
          <p:nvPr>
            <p:ph idx="1"/>
          </p:nvPr>
        </p:nvSpPr>
        <p:spPr/>
        <p:txBody>
          <a:bodyPr>
            <a:normAutofit/>
          </a:bodyPr>
          <a:lstStyle/>
          <a:p>
            <a:r>
              <a:rPr lang="nl-NL" sz="2800" dirty="0" smtClean="0"/>
              <a:t>Veranderd lichaamsbeeld</a:t>
            </a:r>
          </a:p>
          <a:p>
            <a:r>
              <a:rPr lang="nl-NL" sz="2800" dirty="0" smtClean="0"/>
              <a:t>Veranderd zelfbeeld</a:t>
            </a:r>
          </a:p>
          <a:p>
            <a:r>
              <a:rPr lang="nl-NL" sz="2800" dirty="0" smtClean="0"/>
              <a:t>Aanpassingsvermogen</a:t>
            </a:r>
          </a:p>
          <a:p>
            <a:r>
              <a:rPr lang="nl-NL" sz="2800" dirty="0" smtClean="0"/>
              <a:t>Veranderde betekenis van de seksualiteit</a:t>
            </a:r>
            <a:endParaRPr lang="nl-NL" sz="2800" dirty="0"/>
          </a:p>
        </p:txBody>
      </p:sp>
    </p:spTree>
    <p:extLst>
      <p:ext uri="{BB962C8B-B14F-4D97-AF65-F5344CB8AC3E}">
        <p14:creationId xmlns:p14="http://schemas.microsoft.com/office/powerpoint/2010/main" val="549277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Relationele aspecten</a:t>
            </a:r>
            <a:endParaRPr lang="nl-NL" dirty="0"/>
          </a:p>
        </p:txBody>
      </p:sp>
      <p:sp>
        <p:nvSpPr>
          <p:cNvPr id="3" name="Tijdelijke aanduiding voor inhoud 2"/>
          <p:cNvSpPr>
            <a:spLocks noGrp="1"/>
          </p:cNvSpPr>
          <p:nvPr>
            <p:ph idx="1"/>
          </p:nvPr>
        </p:nvSpPr>
        <p:spPr/>
        <p:txBody>
          <a:bodyPr>
            <a:normAutofit/>
          </a:bodyPr>
          <a:lstStyle/>
          <a:p>
            <a:r>
              <a:rPr lang="nl-NL" sz="2800" dirty="0" smtClean="0"/>
              <a:t>Veranderde rol binnen relatie </a:t>
            </a:r>
          </a:p>
          <a:p>
            <a:r>
              <a:rPr lang="nl-NL" sz="2800" dirty="0" smtClean="0"/>
              <a:t>Plaats van seksualiteit binnen de relatie </a:t>
            </a:r>
            <a:endParaRPr lang="nl-NL" sz="2800" dirty="0"/>
          </a:p>
        </p:txBody>
      </p:sp>
    </p:spTree>
    <p:extLst>
      <p:ext uri="{BB962C8B-B14F-4D97-AF65-F5344CB8AC3E}">
        <p14:creationId xmlns:p14="http://schemas.microsoft.com/office/powerpoint/2010/main" val="419171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Elementai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TotalTime>
  <Words>588</Words>
  <Application>Microsoft Office PowerPoint</Application>
  <PresentationFormat>Diavoorstelling (4:3)</PresentationFormat>
  <Paragraphs>74</Paragraphs>
  <Slides>18</Slides>
  <Notes>3</Notes>
  <HiddenSlides>0</HiddenSlides>
  <MMClips>0</MMClips>
  <ScaleCrop>false</ScaleCrop>
  <HeadingPairs>
    <vt:vector size="4" baseType="variant">
      <vt:variant>
        <vt:lpstr>Thema</vt:lpstr>
      </vt:variant>
      <vt:variant>
        <vt:i4>1</vt:i4>
      </vt:variant>
      <vt:variant>
        <vt:lpstr>Diatitels</vt:lpstr>
      </vt:variant>
      <vt:variant>
        <vt:i4>18</vt:i4>
      </vt:variant>
    </vt:vector>
  </HeadingPairs>
  <TitlesOfParts>
    <vt:vector size="19" baseType="lpstr">
      <vt:lpstr>Stroom</vt:lpstr>
      <vt:lpstr>Seksualiteit en kanker</vt:lpstr>
      <vt:lpstr>Belang van seks</vt:lpstr>
      <vt:lpstr>Belang van seks</vt:lpstr>
      <vt:lpstr>Belang van aandacht voor seks</vt:lpstr>
      <vt:lpstr>Bio-psycho-sociale model</vt:lpstr>
      <vt:lpstr>Bio-psycho-sociale model</vt:lpstr>
      <vt:lpstr>Biologische aspecten</vt:lpstr>
      <vt:lpstr>Psychologische aspecten</vt:lpstr>
      <vt:lpstr>Relationele aspecten</vt:lpstr>
      <vt:lpstr>Behandeling volgens PLISSIT- model</vt:lpstr>
      <vt:lpstr>permissie</vt:lpstr>
      <vt:lpstr>Limited information</vt:lpstr>
      <vt:lpstr>Specific suggestions</vt:lpstr>
      <vt:lpstr>Seksuele responscurve</vt:lpstr>
      <vt:lpstr>PowerPoint-presentatie</vt:lpstr>
      <vt:lpstr>Hoe werkt seks?</vt:lpstr>
      <vt:lpstr>Weegschaal model</vt:lpstr>
      <vt:lpstr>Dank voor uw aandacht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Els</dc:creator>
  <cp:lastModifiedBy>mijle</cp:lastModifiedBy>
  <cp:revision>13</cp:revision>
  <dcterms:created xsi:type="dcterms:W3CDTF">2015-10-14T07:35:26Z</dcterms:created>
  <dcterms:modified xsi:type="dcterms:W3CDTF">2016-09-12T14:44:02Z</dcterms:modified>
</cp:coreProperties>
</file>