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1" r:id="rId2"/>
    <p:sldId id="264" r:id="rId3"/>
    <p:sldId id="265" r:id="rId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FFFF"/>
    <a:srgbClr val="460178"/>
    <a:srgbClr val="460078"/>
    <a:srgbClr val="00CBDE"/>
    <a:srgbClr val="000000"/>
    <a:srgbClr val="460064"/>
    <a:srgbClr val="460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8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F52AA-CA83-47F4-AE36-0503E7AD0D66}" type="datetime1">
              <a:rPr lang="nl-NL" smtClean="0"/>
              <a:t>13-6-2022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02815-397D-4226-8CCB-58107CE083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85018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84F0-4AF2-4AA5-9955-3D770E50D38B}" type="datetime1">
              <a:rPr lang="nl-NL" smtClean="0"/>
              <a:t>13-6-2022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4BC80-2A5F-48A5-A918-300AF2046C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774107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1401B979-6F2B-D547-9506-79AD1197D2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4" b="-4329"/>
          <a:stretch/>
        </p:blipFill>
        <p:spPr>
          <a:xfrm>
            <a:off x="-4203" y="-36095"/>
            <a:ext cx="12196203" cy="6809874"/>
          </a:xfrm>
          <a:prstGeom prst="rect">
            <a:avLst/>
          </a:prstGeom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79867F07-B2BE-584C-B15F-06A762F5061B}"/>
              </a:ext>
            </a:extLst>
          </p:cNvPr>
          <p:cNvSpPr/>
          <p:nvPr userDrawn="1"/>
        </p:nvSpPr>
        <p:spPr>
          <a:xfrm>
            <a:off x="1" y="4427622"/>
            <a:ext cx="12192000" cy="24303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874277DF-D15A-4644-94B8-51DAE05775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3845" y="5432692"/>
            <a:ext cx="1386707" cy="1089308"/>
          </a:xfrm>
          <a:prstGeom prst="rect">
            <a:avLst/>
          </a:prstGeom>
        </p:spPr>
      </p:pic>
      <p:sp>
        <p:nvSpPr>
          <p:cNvPr id="8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479517" y="6223170"/>
            <a:ext cx="9282113" cy="2963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rgbClr val="00CBD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CBDE"/>
                </a:solidFill>
              </a:defRPr>
            </a:lvl2pPr>
            <a:lvl3pPr>
              <a:defRPr>
                <a:solidFill>
                  <a:srgbClr val="00CBDE"/>
                </a:solidFill>
              </a:defRPr>
            </a:lvl3pPr>
            <a:lvl4pPr>
              <a:defRPr>
                <a:solidFill>
                  <a:srgbClr val="00CBDE"/>
                </a:solidFill>
              </a:defRPr>
            </a:lvl4pPr>
            <a:lvl5pPr>
              <a:defRPr>
                <a:solidFill>
                  <a:srgbClr val="00CBDE"/>
                </a:solidFill>
              </a:defRPr>
            </a:lvl5pPr>
          </a:lstStyle>
          <a:p>
            <a:pPr lvl="0"/>
            <a:r>
              <a:rPr lang="nl-NL" dirty="0" smtClean="0"/>
              <a:t>Naam presentator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479517" y="5136329"/>
            <a:ext cx="9282113" cy="108675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6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CBDE"/>
                </a:solidFill>
              </a:defRPr>
            </a:lvl2pPr>
            <a:lvl3pPr>
              <a:defRPr>
                <a:solidFill>
                  <a:srgbClr val="00CBDE"/>
                </a:solidFill>
              </a:defRPr>
            </a:lvl3pPr>
            <a:lvl4pPr>
              <a:defRPr>
                <a:solidFill>
                  <a:srgbClr val="00CBDE"/>
                </a:solidFill>
              </a:defRPr>
            </a:lvl4pPr>
            <a:lvl5pPr>
              <a:defRPr>
                <a:solidFill>
                  <a:srgbClr val="00CBDE"/>
                </a:solidFill>
              </a:defRPr>
            </a:lvl5pPr>
          </a:lstStyle>
          <a:p>
            <a:pPr lvl="0"/>
            <a:r>
              <a:rPr lang="nl-NL" dirty="0" smtClean="0"/>
              <a:t>Titel presentatie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5E4419DB-DA3A-0147-A880-FFF0179831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537" y="269617"/>
            <a:ext cx="2306539" cy="1077923"/>
          </a:xfrm>
          <a:prstGeom prst="rect">
            <a:avLst/>
          </a:prstGeom>
        </p:spPr>
      </p:pic>
      <p:sp>
        <p:nvSpPr>
          <p:cNvPr id="4" name="Tijdelijke aanduiding voor afbeelding 3"/>
          <p:cNvSpPr>
            <a:spLocks noGrp="1"/>
          </p:cNvSpPr>
          <p:nvPr>
            <p:ph type="pic" sz="quarter" idx="12" hasCustomPrompt="1"/>
          </p:nvPr>
        </p:nvSpPr>
        <p:spPr>
          <a:xfrm>
            <a:off x="-4763" y="-36513"/>
            <a:ext cx="12196763" cy="44640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op de pictogram in het midden om de afbeelding te wijzigen. Wanneer je zelf geen foto toevoegt, wordt deze afbeelding gebruikt.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2297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ste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F5DE-E055-4C26-B0CC-73334518B8DA}" type="datetime1">
              <a:rPr lang="nl-NL" smtClean="0"/>
              <a:t>13-6-2022</a:t>
            </a:fld>
            <a:endParaRPr lang="nl-NL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34083" y="3064632"/>
            <a:ext cx="9690439" cy="2854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1pPr>
            <a:lvl2pPr marL="685766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2pPr>
            <a:lvl3pPr marL="1142942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3pPr>
            <a:lvl4pPr marL="1600120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4pPr>
            <a:lvl5pPr marL="2057298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 altLang="nl-NL" smtClean="0"/>
              <a:t>Tekststijl van het model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  <a:endParaRPr lang="nl-NL" altLang="nl-NL" dirty="0" smtClean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134082" y="2229426"/>
            <a:ext cx="9690439" cy="672434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nl-NL" dirty="0" smtClean="0"/>
              <a:t>Even voorstellen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4585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2" hasCustomPrompt="1"/>
          </p:nvPr>
        </p:nvSpPr>
        <p:spPr>
          <a:xfrm>
            <a:off x="5929232" y="0"/>
            <a:ext cx="4201361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NL" dirty="0" smtClean="0"/>
              <a:t>Klik op pictogram voor afb.</a:t>
            </a:r>
          </a:p>
        </p:txBody>
      </p:sp>
      <p:sp>
        <p:nvSpPr>
          <p:cNvPr id="9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13245" y="1303303"/>
            <a:ext cx="4961919" cy="2541622"/>
          </a:xfrm>
          <a:prstGeom prst="rect">
            <a:avLst/>
          </a:prstGeom>
        </p:spPr>
        <p:txBody>
          <a:bodyPr/>
          <a:lstStyle>
            <a:lvl1pPr marL="228589" indent="-228589">
              <a:buFont typeface="Arial" panose="020B0604020202020204" pitchFamily="34" charset="0"/>
              <a:buChar char="-"/>
              <a:defRPr sz="2400">
                <a:solidFill>
                  <a:srgbClr val="000000"/>
                </a:solidFill>
              </a:defRPr>
            </a:lvl1pPr>
            <a:lvl2pPr marL="685766" indent="-228589">
              <a:buFont typeface="Arial" panose="020B0604020202020204" pitchFamily="34" charset="0"/>
              <a:buChar char="-"/>
              <a:defRPr sz="2000">
                <a:solidFill>
                  <a:srgbClr val="000000"/>
                </a:solidFill>
              </a:defRPr>
            </a:lvl2pPr>
            <a:lvl3pPr marL="1142942" indent="-228589">
              <a:buFont typeface="Arial" panose="020B0604020202020204" pitchFamily="34" charset="0"/>
              <a:buChar char="-"/>
              <a:defRPr sz="1800">
                <a:solidFill>
                  <a:srgbClr val="000000"/>
                </a:solidFill>
              </a:defRPr>
            </a:lvl3pPr>
            <a:lvl4pPr marL="1600120" indent="-228589">
              <a:buFont typeface="Arial" panose="020B0604020202020204" pitchFamily="34" charset="0"/>
              <a:buChar char="-"/>
              <a:defRPr sz="1600">
                <a:solidFill>
                  <a:srgbClr val="000000"/>
                </a:solidFill>
              </a:defRPr>
            </a:lvl4pPr>
            <a:lvl5pPr marL="2057298" indent="-228589">
              <a:buFont typeface="Arial" panose="020B0604020202020204" pitchFamily="34" charset="0"/>
              <a:buChar char="-"/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11A8-8B99-4932-BDCE-5C24E205A586}" type="datetime1">
              <a:rPr lang="nl-NL" smtClean="0"/>
              <a:t>13-6-2022</a:t>
            </a:fld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813245" y="793769"/>
            <a:ext cx="4961919" cy="50165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812635" y="3973897"/>
            <a:ext cx="4962525" cy="569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nl-NL" dirty="0" smtClean="0"/>
              <a:t>Klik om de stijl te bewerken</a:t>
            </a:r>
            <a:endParaRPr lang="nl-NL" dirty="0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5E4419DB-DA3A-0147-A880-FFF0179831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80" y="249239"/>
            <a:ext cx="1586225" cy="741296"/>
          </a:xfrm>
          <a:prstGeom prst="rect">
            <a:avLst/>
          </a:prstGeom>
        </p:spPr>
      </p:pic>
      <p:sp>
        <p:nvSpPr>
          <p:cNvPr id="14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813241" y="4543809"/>
            <a:ext cx="4961919" cy="2168147"/>
          </a:xfrm>
          <a:prstGeom prst="rect">
            <a:avLst/>
          </a:prstGeom>
        </p:spPr>
        <p:txBody>
          <a:bodyPr/>
          <a:lstStyle>
            <a:lvl1pPr marL="228589" indent="-228589">
              <a:buFont typeface="Arial" panose="020B0604020202020204" pitchFamily="34" charset="0"/>
              <a:buChar char="-"/>
              <a:defRPr sz="2400">
                <a:solidFill>
                  <a:srgbClr val="000000"/>
                </a:solidFill>
              </a:defRPr>
            </a:lvl1pPr>
            <a:lvl2pPr marL="685766" indent="-228589">
              <a:buFont typeface="Arial" panose="020B0604020202020204" pitchFamily="34" charset="0"/>
              <a:buChar char="-"/>
              <a:defRPr sz="2000">
                <a:solidFill>
                  <a:srgbClr val="000000"/>
                </a:solidFill>
              </a:defRPr>
            </a:lvl2pPr>
            <a:lvl3pPr marL="1142942" indent="-228589">
              <a:buFont typeface="Arial" panose="020B0604020202020204" pitchFamily="34" charset="0"/>
              <a:buChar char="-"/>
              <a:defRPr sz="1800">
                <a:solidFill>
                  <a:srgbClr val="000000"/>
                </a:solidFill>
              </a:defRPr>
            </a:lvl3pPr>
            <a:lvl4pPr marL="1600120" indent="-228589">
              <a:buFont typeface="Arial" panose="020B0604020202020204" pitchFamily="34" charset="0"/>
              <a:buChar char="-"/>
              <a:defRPr sz="1600">
                <a:solidFill>
                  <a:srgbClr val="000000"/>
                </a:solidFill>
              </a:defRPr>
            </a:lvl4pPr>
            <a:lvl5pPr marL="2057298" indent="-228589">
              <a:buFont typeface="Arial" panose="020B0604020202020204" pitchFamily="34" charset="0"/>
              <a:buChar char="-"/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604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gangsp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3CEF-FF48-43E9-8D09-F21868D19EF9}" type="datetime1">
              <a:rPr lang="nl-NL" smtClean="0"/>
              <a:t>13-6-2022</a:t>
            </a:fld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69BBA6F-F72F-CB42-BF64-F53D4EDF6324}"/>
              </a:ext>
            </a:extLst>
          </p:cNvPr>
          <p:cNvSpPr/>
          <p:nvPr userDrawn="1"/>
        </p:nvSpPr>
        <p:spPr>
          <a:xfrm>
            <a:off x="585541" y="-2968"/>
            <a:ext cx="11606463" cy="47897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6247E06-26D5-874F-9DCC-03E0AAADE5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6152" y="330791"/>
            <a:ext cx="1444401" cy="591852"/>
          </a:xfrm>
          <a:prstGeom prst="rect">
            <a:avLst/>
          </a:prstGeom>
        </p:spPr>
      </p:pic>
      <p:sp>
        <p:nvSpPr>
          <p:cNvPr id="6" name="Tijdelijke aanduiding voor inhoud 2"/>
          <p:cNvSpPr>
            <a:spLocks noGrp="1"/>
          </p:cNvSpPr>
          <p:nvPr>
            <p:ph sz="quarter" idx="11" hasCustomPrompt="1"/>
          </p:nvPr>
        </p:nvSpPr>
        <p:spPr>
          <a:xfrm>
            <a:off x="1271589" y="5087944"/>
            <a:ext cx="8812939" cy="1258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800">
                <a:solidFill>
                  <a:srgbClr val="460078"/>
                </a:solidFill>
              </a:defRPr>
            </a:lvl1pPr>
          </a:lstStyle>
          <a:p>
            <a:pPr lvl="0"/>
            <a:r>
              <a:rPr lang="nl-NL" dirty="0" smtClean="0"/>
              <a:t>6 uitgangspunten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1636579" y="1027884"/>
            <a:ext cx="4023992" cy="6180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Idee 1</a:t>
            </a:r>
            <a:endParaRPr lang="nl-NL" dirty="0"/>
          </a:p>
        </p:txBody>
      </p:sp>
      <p:sp>
        <p:nvSpPr>
          <p:cNvPr id="11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636579" y="1595666"/>
            <a:ext cx="4023992" cy="452573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bg2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 smtClean="0"/>
              <a:t>Lorem</a:t>
            </a:r>
            <a:r>
              <a:rPr lang="nl-NL" dirty="0" smtClean="0"/>
              <a:t> ipsum </a:t>
            </a:r>
            <a:r>
              <a:rPr lang="nl-NL" sz="1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</a:t>
            </a:r>
            <a:r>
              <a:rPr lang="nl-NL" sz="1600" b="1" spc="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nl-NL" sz="1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spc="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nl-NL" sz="1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spc="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nl-NL" sz="1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i.</a:t>
            </a:r>
            <a:endParaRPr lang="nl-NL" dirty="0"/>
          </a:p>
        </p:txBody>
      </p:sp>
      <p:sp>
        <p:nvSpPr>
          <p:cNvPr id="12" name="Tijdelijke aanduiding voor tekst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6579" y="2213699"/>
            <a:ext cx="4023992" cy="6180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Idee 2</a:t>
            </a:r>
            <a:endParaRPr lang="nl-NL" dirty="0"/>
          </a:p>
        </p:txBody>
      </p:sp>
      <p:sp>
        <p:nvSpPr>
          <p:cNvPr id="13" name="Tijdelijke aanduiding voor tekst 7"/>
          <p:cNvSpPr>
            <a:spLocks noGrp="1"/>
          </p:cNvSpPr>
          <p:nvPr>
            <p:ph type="body" sz="quarter" idx="15" hasCustomPrompt="1"/>
          </p:nvPr>
        </p:nvSpPr>
        <p:spPr>
          <a:xfrm>
            <a:off x="1636579" y="2781484"/>
            <a:ext cx="4023992" cy="452573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bg2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 smtClean="0"/>
              <a:t>Lorem</a:t>
            </a:r>
            <a:r>
              <a:rPr lang="nl-NL" dirty="0" smtClean="0"/>
              <a:t> ipsum </a:t>
            </a:r>
            <a:r>
              <a:rPr lang="nl-NL" sz="1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</a:t>
            </a:r>
            <a:r>
              <a:rPr lang="nl-NL" sz="1600" b="1" spc="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nl-NL" sz="1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spc="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nl-NL" sz="1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spc="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nl-NL" sz="1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i.</a:t>
            </a:r>
            <a:endParaRPr lang="nl-NL" dirty="0"/>
          </a:p>
        </p:txBody>
      </p:sp>
      <p:sp>
        <p:nvSpPr>
          <p:cNvPr id="14" name="Tijdelijke aanduiding voor tekst 7"/>
          <p:cNvSpPr>
            <a:spLocks noGrp="1"/>
          </p:cNvSpPr>
          <p:nvPr>
            <p:ph type="body" sz="quarter" idx="16" hasCustomPrompt="1"/>
          </p:nvPr>
        </p:nvSpPr>
        <p:spPr>
          <a:xfrm>
            <a:off x="1636579" y="3398794"/>
            <a:ext cx="4023992" cy="6180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Idee 3</a:t>
            </a:r>
            <a:endParaRPr lang="nl-NL" dirty="0"/>
          </a:p>
        </p:txBody>
      </p:sp>
      <p:sp>
        <p:nvSpPr>
          <p:cNvPr id="15" name="Tijdelijke aanduiding voor tekst 7"/>
          <p:cNvSpPr>
            <a:spLocks noGrp="1"/>
          </p:cNvSpPr>
          <p:nvPr>
            <p:ph type="body" sz="quarter" idx="17" hasCustomPrompt="1"/>
          </p:nvPr>
        </p:nvSpPr>
        <p:spPr>
          <a:xfrm>
            <a:off x="1636579" y="3966579"/>
            <a:ext cx="4023992" cy="452573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bg2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 smtClean="0"/>
              <a:t>Lorem</a:t>
            </a:r>
            <a:r>
              <a:rPr lang="nl-NL" dirty="0" smtClean="0"/>
              <a:t> ipsum </a:t>
            </a:r>
            <a:r>
              <a:rPr lang="nl-NL" sz="1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</a:t>
            </a:r>
            <a:r>
              <a:rPr lang="nl-NL" sz="1600" b="1" spc="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nl-NL" sz="1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spc="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nl-NL" sz="1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spc="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nl-NL" sz="1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i.</a:t>
            </a:r>
            <a:endParaRPr lang="nl-NL" dirty="0"/>
          </a:p>
        </p:txBody>
      </p:sp>
      <p:sp>
        <p:nvSpPr>
          <p:cNvPr id="16" name="Tijdelijke aanduiding voor tekst 7"/>
          <p:cNvSpPr>
            <a:spLocks noGrp="1"/>
          </p:cNvSpPr>
          <p:nvPr>
            <p:ph type="body" sz="quarter" idx="18" hasCustomPrompt="1"/>
          </p:nvPr>
        </p:nvSpPr>
        <p:spPr>
          <a:xfrm>
            <a:off x="6974939" y="1027884"/>
            <a:ext cx="4023992" cy="6180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Idee 4</a:t>
            </a:r>
            <a:endParaRPr lang="nl-NL" dirty="0"/>
          </a:p>
        </p:txBody>
      </p:sp>
      <p:sp>
        <p:nvSpPr>
          <p:cNvPr id="17" name="Tijdelijke aanduiding voor tekst 7"/>
          <p:cNvSpPr>
            <a:spLocks noGrp="1"/>
          </p:cNvSpPr>
          <p:nvPr>
            <p:ph type="body" sz="quarter" idx="19" hasCustomPrompt="1"/>
          </p:nvPr>
        </p:nvSpPr>
        <p:spPr>
          <a:xfrm>
            <a:off x="6974939" y="1595666"/>
            <a:ext cx="4023992" cy="452573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bg2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 smtClean="0"/>
              <a:t>Lorem</a:t>
            </a:r>
            <a:r>
              <a:rPr lang="nl-NL" dirty="0" smtClean="0"/>
              <a:t> ipsum </a:t>
            </a:r>
            <a:r>
              <a:rPr lang="nl-NL" sz="1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</a:t>
            </a:r>
            <a:r>
              <a:rPr lang="nl-NL" sz="1600" b="1" spc="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nl-NL" sz="1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spc="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nl-NL" sz="1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spc="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nl-NL" sz="1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i.</a:t>
            </a:r>
            <a:endParaRPr lang="nl-NL" dirty="0"/>
          </a:p>
        </p:txBody>
      </p:sp>
      <p:sp>
        <p:nvSpPr>
          <p:cNvPr id="18" name="Tijdelijke aanduiding voor tekst 7"/>
          <p:cNvSpPr>
            <a:spLocks noGrp="1"/>
          </p:cNvSpPr>
          <p:nvPr>
            <p:ph type="body" sz="quarter" idx="20" hasCustomPrompt="1"/>
          </p:nvPr>
        </p:nvSpPr>
        <p:spPr>
          <a:xfrm>
            <a:off x="6974939" y="2213699"/>
            <a:ext cx="4023992" cy="6180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Idee 5</a:t>
            </a:r>
            <a:endParaRPr lang="nl-NL" dirty="0"/>
          </a:p>
        </p:txBody>
      </p:sp>
      <p:sp>
        <p:nvSpPr>
          <p:cNvPr id="19" name="Tijdelijke aanduiding voor tekst 7"/>
          <p:cNvSpPr>
            <a:spLocks noGrp="1"/>
          </p:cNvSpPr>
          <p:nvPr>
            <p:ph type="body" sz="quarter" idx="21" hasCustomPrompt="1"/>
          </p:nvPr>
        </p:nvSpPr>
        <p:spPr>
          <a:xfrm>
            <a:off x="6974939" y="2781484"/>
            <a:ext cx="4023992" cy="452573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bg2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 smtClean="0"/>
              <a:t>Lorem</a:t>
            </a:r>
            <a:r>
              <a:rPr lang="nl-NL" dirty="0" smtClean="0"/>
              <a:t> ipsum </a:t>
            </a:r>
            <a:r>
              <a:rPr lang="nl-NL" sz="1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</a:t>
            </a:r>
            <a:r>
              <a:rPr lang="nl-NL" sz="1600" b="1" spc="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nl-NL" sz="1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spc="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nl-NL" sz="1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spc="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nl-NL" sz="1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i.</a:t>
            </a:r>
            <a:endParaRPr lang="nl-NL" dirty="0"/>
          </a:p>
        </p:txBody>
      </p:sp>
      <p:sp>
        <p:nvSpPr>
          <p:cNvPr id="20" name="Tijdelijke aanduiding voor tekst 7"/>
          <p:cNvSpPr>
            <a:spLocks noGrp="1"/>
          </p:cNvSpPr>
          <p:nvPr>
            <p:ph type="body" sz="quarter" idx="22" hasCustomPrompt="1"/>
          </p:nvPr>
        </p:nvSpPr>
        <p:spPr>
          <a:xfrm>
            <a:off x="6974939" y="3398794"/>
            <a:ext cx="4023992" cy="6180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Idee 6</a:t>
            </a:r>
            <a:endParaRPr lang="nl-NL" dirty="0"/>
          </a:p>
        </p:txBody>
      </p:sp>
      <p:sp>
        <p:nvSpPr>
          <p:cNvPr id="21" name="Tijdelijke aanduiding voor tekst 7"/>
          <p:cNvSpPr>
            <a:spLocks noGrp="1"/>
          </p:cNvSpPr>
          <p:nvPr>
            <p:ph type="body" sz="quarter" idx="23" hasCustomPrompt="1"/>
          </p:nvPr>
        </p:nvSpPr>
        <p:spPr>
          <a:xfrm>
            <a:off x="6974939" y="3966579"/>
            <a:ext cx="4023992" cy="452573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bg2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 err="1" smtClean="0"/>
              <a:t>Lorem</a:t>
            </a:r>
            <a:r>
              <a:rPr lang="nl-NL" dirty="0" smtClean="0"/>
              <a:t> ipsum </a:t>
            </a:r>
            <a:r>
              <a:rPr lang="nl-NL" sz="1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</a:t>
            </a:r>
            <a:r>
              <a:rPr lang="nl-NL" sz="1600" b="1" spc="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nl-NL" sz="1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spc="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nl-NL" sz="1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1" spc="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nl-NL" sz="1600" b="1" spc="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4644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elich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1133477" y="1528841"/>
            <a:ext cx="9682571" cy="44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/>
            </a:lvl1pPr>
            <a:lvl2pPr>
              <a:defRPr sz="2800" b="1"/>
            </a:lvl2pPr>
            <a:lvl3pPr>
              <a:defRPr sz="2800" b="1"/>
            </a:lvl3pPr>
            <a:lvl4pPr>
              <a:defRPr sz="2800" b="1"/>
            </a:lvl4pPr>
            <a:lvl5pPr>
              <a:defRPr sz="2800" b="1"/>
            </a:lvl5pPr>
          </a:lstStyle>
          <a:p>
            <a:pPr lvl="0"/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FB87-F8F0-4D7D-ADFA-74FE1E0E0268}" type="datetime1">
              <a:rPr lang="nl-NL" smtClean="0"/>
              <a:t>13-6-2022</a:t>
            </a:fld>
            <a:endParaRPr lang="nl-NL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25609" y="2150233"/>
            <a:ext cx="9690439" cy="406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1pPr>
            <a:lvl2pPr marL="685766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2pPr>
            <a:lvl3pPr marL="1142942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3pPr>
            <a:lvl4pPr marL="1600120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4pPr>
            <a:lvl5pPr marL="2057298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 altLang="nl-NL" smtClean="0"/>
              <a:t>Tekststijl van het model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  <a:endParaRPr lang="nl-NL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4083967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623476"/>
            <a:ext cx="10515600" cy="501650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FB1E-E789-4F87-BAC2-D8498C111654}" type="datetime1">
              <a:rPr lang="nl-NL" smtClean="0"/>
              <a:t>13-6-2022</a:t>
            </a:fld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1"/>
          </p:nvPr>
        </p:nvSpPr>
        <p:spPr bwMode="auto">
          <a:xfrm>
            <a:off x="838200" y="3448056"/>
            <a:ext cx="10515600" cy="261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1pPr>
            <a:lvl2pPr marL="685766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2pPr>
            <a:lvl3pPr marL="1142942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3pPr>
            <a:lvl4pPr marL="1600120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4pPr>
            <a:lvl5pPr marL="2057298" indent="-228589">
              <a:buFont typeface="Arial" panose="020B0604020202020204" pitchFamily="34" charset="0"/>
              <a:buChar char="-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 altLang="nl-NL" smtClean="0"/>
              <a:t>Tekststijl van het model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  <a:endParaRPr lang="nl-NL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2132526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269BBA6F-F72F-CB42-BF64-F53D4EDF6324}"/>
              </a:ext>
            </a:extLst>
          </p:cNvPr>
          <p:cNvSpPr/>
          <p:nvPr userDrawn="1"/>
        </p:nvSpPr>
        <p:spPr>
          <a:xfrm>
            <a:off x="0" y="-1"/>
            <a:ext cx="12192000" cy="4796589"/>
          </a:xfrm>
          <a:prstGeom prst="rect">
            <a:avLst/>
          </a:prstGeom>
          <a:solidFill>
            <a:srgbClr val="460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55E36B3-8707-2445-9822-45713C9B6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2381" y="334098"/>
            <a:ext cx="2168171" cy="888421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A2677BA-5086-E842-88F0-8B587CB8FB4E}"/>
              </a:ext>
            </a:extLst>
          </p:cNvPr>
          <p:cNvSpPr txBox="1">
            <a:spLocks/>
          </p:cNvSpPr>
          <p:nvPr userDrawn="1"/>
        </p:nvSpPr>
        <p:spPr>
          <a:xfrm>
            <a:off x="9383281" y="1208844"/>
            <a:ext cx="2751595" cy="346923"/>
          </a:xfrm>
          <a:prstGeom prst="rect">
            <a:avLst/>
          </a:prstGeom>
        </p:spPr>
        <p:txBody>
          <a:bodyPr vert="horz" lIns="91440" tIns="45720" rIns="91440" bIns="4680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Ziekenhuis met hoofd, hart en ziel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15C081BA-48FC-4D56-AACF-ADE712A10A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01729" y="5409490"/>
            <a:ext cx="1386707" cy="1089308"/>
          </a:xfrm>
          <a:prstGeom prst="rect">
            <a:avLst/>
          </a:prstGeo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12" hasCustomPrompt="1"/>
          </p:nvPr>
        </p:nvSpPr>
        <p:spPr>
          <a:xfrm>
            <a:off x="854076" y="5695950"/>
            <a:ext cx="9117013" cy="373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/>
            </a:lvl1pPr>
          </a:lstStyle>
          <a:p>
            <a:pPr lvl="0"/>
            <a:r>
              <a:rPr lang="nl-NL" dirty="0" smtClean="0"/>
              <a:t>Titel presentatie</a:t>
            </a:r>
            <a:endParaRPr lang="nl-NL" dirty="0"/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854076" y="6043767"/>
            <a:ext cx="9117013" cy="373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00CBDE"/>
                </a:solidFill>
              </a:defRPr>
            </a:lvl1pPr>
          </a:lstStyle>
          <a:p>
            <a:pPr lvl="0"/>
            <a:r>
              <a:rPr lang="nl-NL" dirty="0" smtClean="0"/>
              <a:t>Naam presentator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932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74DAC86A-6EAD-42AF-B3DA-78F02592FF6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2220" y="-1981"/>
            <a:ext cx="591853" cy="4792095"/>
          </a:xfrm>
          <a:prstGeom prst="rect">
            <a:avLst/>
          </a:prstGeom>
          <a:solidFill>
            <a:srgbClr val="460078"/>
          </a:solidFill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E4419DB-DA3A-0147-A880-FFF01798310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80" y="249239"/>
            <a:ext cx="1586225" cy="741296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0687049" y="6346831"/>
            <a:ext cx="1162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460064"/>
                </a:solidFill>
              </a:defRPr>
            </a:lvl1pPr>
          </a:lstStyle>
          <a:p>
            <a:fld id="{285CE455-173D-47F9-BB16-E00CF6D96C6B}" type="datetime1">
              <a:rPr lang="nl-NL" smtClean="0"/>
              <a:t>13-6-2022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498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7" r:id="rId4"/>
    <p:sldLayoutId id="2147483652" r:id="rId5"/>
    <p:sldLayoutId id="2147483656" r:id="rId6"/>
    <p:sldLayoutId id="2147483653" r:id="rId7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7.svg"/><Relationship Id="rId18" Type="http://schemas.openxmlformats.org/officeDocument/2006/relationships/image" Target="../media/image12.png"/><Relationship Id="rId3" Type="http://schemas.openxmlformats.org/officeDocument/2006/relationships/image" Target="../media/image241.svg"/><Relationship Id="rId21" Type="http://schemas.openxmlformats.org/officeDocument/2006/relationships/image" Target="../media/image14.png"/><Relationship Id="rId7" Type="http://schemas.openxmlformats.org/officeDocument/2006/relationships/image" Target="../media/image14.svg"/><Relationship Id="rId17" Type="http://schemas.openxmlformats.org/officeDocument/2006/relationships/image" Target="../media/image11.emf"/><Relationship Id="rId2" Type="http://schemas.openxmlformats.org/officeDocument/2006/relationships/image" Target="../media/image7.png"/><Relationship Id="rId16" Type="http://schemas.openxmlformats.org/officeDocument/2006/relationships/image" Target="../media/image66.sv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4" Type="http://schemas.openxmlformats.org/officeDocument/2006/relationships/image" Target="../media/image15.png"/><Relationship Id="rId15" Type="http://schemas.openxmlformats.org/officeDocument/2006/relationships/image" Target="../media/image10.png"/><Relationship Id="rId23" Type="http://schemas.openxmlformats.org/officeDocument/2006/relationships/image" Target="../media/image220.svg"/><Relationship Id="rId19" Type="http://schemas.openxmlformats.org/officeDocument/2006/relationships/image" Target="../media/image161.svg"/><Relationship Id="rId14" Type="http://schemas.openxmlformats.org/officeDocument/2006/relationships/image" Target="../media/image9.png"/><Relationship Id="rId9" Type="http://schemas.openxmlformats.org/officeDocument/2006/relationships/image" Target="../media/image4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4.svg"/><Relationship Id="rId3" Type="http://schemas.openxmlformats.org/officeDocument/2006/relationships/image" Target="../media/image21.png"/><Relationship Id="rId21" Type="http://schemas.openxmlformats.org/officeDocument/2006/relationships/image" Target="../media/image12.svg"/><Relationship Id="rId2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15" Type="http://schemas.openxmlformats.org/officeDocument/2006/relationships/image" Target="../media/image23.png"/><Relationship Id="rId19" Type="http://schemas.openxmlformats.org/officeDocument/2006/relationships/image" Target="../media/image182.svg"/><Relationship Id="rId1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>
          <a:xfrm>
            <a:off x="1133477" y="131841"/>
            <a:ext cx="9682571" cy="444500"/>
          </a:xfrm>
        </p:spPr>
        <p:txBody>
          <a:bodyPr/>
          <a:lstStyle/>
          <a:p>
            <a:r>
              <a:rPr lang="nl-NL" dirty="0" smtClean="0"/>
              <a:t>Samen beslissen in het ASz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2095285" y="3371010"/>
            <a:ext cx="9588500" cy="576342"/>
          </a:xfrm>
        </p:spPr>
        <p:txBody>
          <a:bodyPr/>
          <a:lstStyle/>
          <a:p>
            <a:pPr marL="0" indent="0">
              <a:buNone/>
            </a:pPr>
            <a:r>
              <a:rPr lang="nl-NL" sz="1600" b="1" dirty="0" smtClean="0"/>
              <a:t>Zorgverleners én patiënten</a:t>
            </a:r>
            <a:r>
              <a:rPr lang="nl-NL" sz="1600" dirty="0" smtClean="0"/>
              <a:t>! 0-meting: vragenlijst ingevuld door patiënten, artsen en verpleegkundigen     </a:t>
            </a:r>
            <a:endParaRPr lang="nl-NL" sz="1600" dirty="0"/>
          </a:p>
        </p:txBody>
      </p:sp>
      <p:sp>
        <p:nvSpPr>
          <p:cNvPr id="7" name="Tijdelijke aanduiding voor inhoud 3"/>
          <p:cNvSpPr txBox="1">
            <a:spLocks/>
          </p:cNvSpPr>
          <p:nvPr/>
        </p:nvSpPr>
        <p:spPr bwMode="auto">
          <a:xfrm>
            <a:off x="2097678" y="1087358"/>
            <a:ext cx="7493000" cy="57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-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600" dirty="0" smtClean="0"/>
              <a:t>In een samen beslisgesprek is ruimte voor </a:t>
            </a:r>
            <a:r>
              <a:rPr lang="nl-NL" sz="1600" b="1" dirty="0" smtClean="0"/>
              <a:t>inbreng van de patiënt</a:t>
            </a:r>
            <a:endParaRPr lang="nl-NL" sz="1600" b="1" dirty="0"/>
          </a:p>
        </p:txBody>
      </p:sp>
      <p:sp>
        <p:nvSpPr>
          <p:cNvPr id="10" name="Tijdelijke aanduiding voor inhoud 3"/>
          <p:cNvSpPr txBox="1">
            <a:spLocks/>
          </p:cNvSpPr>
          <p:nvPr/>
        </p:nvSpPr>
        <p:spPr bwMode="auto">
          <a:xfrm>
            <a:off x="2097678" y="2012379"/>
            <a:ext cx="7493000" cy="57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-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600" dirty="0" smtClean="0"/>
              <a:t>Grotere tevredenheid bij patiënt én zorgverlener</a:t>
            </a:r>
            <a:endParaRPr lang="nl-NL" sz="1600" dirty="0"/>
          </a:p>
        </p:txBody>
      </p:sp>
      <p:sp>
        <p:nvSpPr>
          <p:cNvPr id="11" name="Tijdelijke aanduiding voor inhoud 3"/>
          <p:cNvSpPr txBox="1">
            <a:spLocks/>
          </p:cNvSpPr>
          <p:nvPr/>
        </p:nvSpPr>
        <p:spPr bwMode="auto">
          <a:xfrm>
            <a:off x="7545978" y="2012379"/>
            <a:ext cx="4279900" cy="57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-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600" dirty="0" smtClean="0"/>
              <a:t>Minder twijfel en meer therapietrouw</a:t>
            </a:r>
            <a:endParaRPr lang="nl-NL" sz="1600" dirty="0"/>
          </a:p>
        </p:txBody>
      </p:sp>
      <p:pic>
        <p:nvPicPr>
          <p:cNvPr id="12" name="Graphic 8" descr="Selectievakje met vinkje met effen opvulling">
            <a:extLst>
              <a:ext uri="{FF2B5EF4-FFF2-40B4-BE49-F238E27FC236}">
                <a16:creationId xmlns:a16="http://schemas.microsoft.com/office/drawing/2014/main" id="{BC70FAB5-D8B2-480D-9E2A-FBB75CE002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82987" y="2267291"/>
            <a:ext cx="642859" cy="642859"/>
          </a:xfrm>
          <a:prstGeom prst="rect">
            <a:avLst/>
          </a:prstGeom>
        </p:spPr>
      </p:pic>
      <p:pic>
        <p:nvPicPr>
          <p:cNvPr id="13" name="Graphic 6" descr="Duim omhoog met effen opvulling">
            <a:extLst>
              <a:ext uri="{FF2B5EF4-FFF2-40B4-BE49-F238E27FC236}">
                <a16:creationId xmlns:a16="http://schemas.microsoft.com/office/drawing/2014/main" id="{D7235BCF-16D0-4D2B-8A9C-08E34CFDA7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088327" y="2307694"/>
            <a:ext cx="485851" cy="485851"/>
          </a:xfrm>
          <a:prstGeom prst="rect">
            <a:avLst/>
          </a:prstGeom>
        </p:spPr>
      </p:pic>
      <p:cxnSp>
        <p:nvCxnSpPr>
          <p:cNvPr id="16" name="Rechte verbindingslijn 15"/>
          <p:cNvCxnSpPr/>
          <p:nvPr/>
        </p:nvCxnSpPr>
        <p:spPr>
          <a:xfrm>
            <a:off x="2113190" y="1752600"/>
            <a:ext cx="9288000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>
            <a:off x="2113190" y="2996625"/>
            <a:ext cx="9288000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>
            <a:off x="2095285" y="4095299"/>
            <a:ext cx="9288000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>
            <a:off x="7061202" y="1958401"/>
            <a:ext cx="0" cy="835144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031" name="Groep 1030"/>
          <p:cNvGrpSpPr/>
          <p:nvPr/>
        </p:nvGrpSpPr>
        <p:grpSpPr>
          <a:xfrm>
            <a:off x="1035530" y="3143437"/>
            <a:ext cx="921679" cy="964925"/>
            <a:chOff x="1035530" y="3143437"/>
            <a:chExt cx="921679" cy="964925"/>
          </a:xfrm>
        </p:grpSpPr>
        <p:sp>
          <p:nvSpPr>
            <p:cNvPr id="46" name="Afgeronde rechthoek 45"/>
            <p:cNvSpPr/>
            <p:nvPr/>
          </p:nvSpPr>
          <p:spPr>
            <a:xfrm>
              <a:off x="1035530" y="3149779"/>
              <a:ext cx="921679" cy="86348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31" name="Groep 30"/>
            <p:cNvGrpSpPr/>
            <p:nvPr/>
          </p:nvGrpSpPr>
          <p:grpSpPr>
            <a:xfrm>
              <a:off x="1089446" y="3143437"/>
              <a:ext cx="784223" cy="964925"/>
              <a:chOff x="1089446" y="3422837"/>
              <a:chExt cx="784223" cy="964925"/>
            </a:xfrm>
          </p:grpSpPr>
          <p:pic>
            <p:nvPicPr>
              <p:cNvPr id="5" name="Graphic 10" descr="Gebruikers met effen opvulling">
                <a:extLst>
                  <a:ext uri="{FF2B5EF4-FFF2-40B4-BE49-F238E27FC236}">
                    <a16:creationId xmlns:a16="http://schemas.microsoft.com/office/drawing/2014/main" id="{42D169D9-F766-4C12-A2B3-5EE773F3EB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174771" y="3422837"/>
                <a:ext cx="646268" cy="646268"/>
              </a:xfrm>
              <a:prstGeom prst="rect">
                <a:avLst/>
              </a:prstGeom>
            </p:spPr>
          </p:pic>
          <p:sp>
            <p:nvSpPr>
              <p:cNvPr id="21" name="Tijdelijke aanduiding voor inhoud 3"/>
              <p:cNvSpPr txBox="1">
                <a:spLocks/>
              </p:cNvSpPr>
              <p:nvPr/>
            </p:nvSpPr>
            <p:spPr bwMode="auto">
              <a:xfrm>
                <a:off x="1089446" y="3966244"/>
                <a:ext cx="784223" cy="421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28589" indent="-228589" algn="l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-"/>
                  <a:defRPr sz="2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685766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-"/>
                  <a:defRPr sz="2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2942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-"/>
                  <a:defRPr sz="2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3pPr>
                <a:lvl4pPr marL="1600120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-"/>
                  <a:defRPr sz="1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298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-"/>
                  <a:defRPr sz="1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474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652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829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006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nl-NL" sz="1400" b="1" dirty="0" smtClean="0"/>
                  <a:t>Wie</a:t>
                </a:r>
                <a:endParaRPr lang="nl-NL" sz="1400" b="1" dirty="0"/>
              </a:p>
            </p:txBody>
          </p:sp>
        </p:grpSp>
      </p:grpSp>
      <p:sp>
        <p:nvSpPr>
          <p:cNvPr id="37" name="Tijdelijke aanduiding voor inhoud 3"/>
          <p:cNvSpPr txBox="1">
            <a:spLocks/>
          </p:cNvSpPr>
          <p:nvPr/>
        </p:nvSpPr>
        <p:spPr bwMode="auto">
          <a:xfrm>
            <a:off x="2113190" y="4392414"/>
            <a:ext cx="2251190" cy="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-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600" dirty="0" smtClean="0"/>
              <a:t>Zorgverleners schatten hun </a:t>
            </a:r>
            <a:r>
              <a:rPr lang="nl-NL" sz="1600" b="1" dirty="0" smtClean="0"/>
              <a:t>samen-beslisvaardigheden</a:t>
            </a:r>
            <a:r>
              <a:rPr lang="nl-NL" sz="1600" dirty="0" smtClean="0"/>
              <a:t> positief in</a:t>
            </a:r>
            <a:endParaRPr lang="nl-NL" sz="1600" dirty="0"/>
          </a:p>
        </p:txBody>
      </p:sp>
      <p:grpSp>
        <p:nvGrpSpPr>
          <p:cNvPr id="1027" name="Groep 1026"/>
          <p:cNvGrpSpPr/>
          <p:nvPr/>
        </p:nvGrpSpPr>
        <p:grpSpPr>
          <a:xfrm>
            <a:off x="1035531" y="804996"/>
            <a:ext cx="921679" cy="988786"/>
            <a:chOff x="1035531" y="804996"/>
            <a:chExt cx="921679" cy="988786"/>
          </a:xfrm>
        </p:grpSpPr>
        <p:sp>
          <p:nvSpPr>
            <p:cNvPr id="1024" name="Afgeronde rechthoek 1023"/>
            <p:cNvSpPr/>
            <p:nvPr/>
          </p:nvSpPr>
          <p:spPr>
            <a:xfrm>
              <a:off x="1035531" y="868248"/>
              <a:ext cx="921679" cy="86348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Tijdelijke aanduiding voor inhoud 3"/>
            <p:cNvSpPr txBox="1">
              <a:spLocks/>
            </p:cNvSpPr>
            <p:nvPr/>
          </p:nvSpPr>
          <p:spPr bwMode="auto">
            <a:xfrm>
              <a:off x="1151044" y="1372264"/>
              <a:ext cx="698500" cy="421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28589" indent="-228589" algn="l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-"/>
                <a:defRPr sz="2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68576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-"/>
                <a:defRPr sz="2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294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-"/>
                <a:defRPr sz="2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600120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-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298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-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474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nl-NL" sz="1400" b="1" dirty="0" smtClean="0"/>
                <a:t>Wat</a:t>
              </a:r>
              <a:endParaRPr lang="nl-NL" sz="1400" b="1" dirty="0"/>
            </a:p>
          </p:txBody>
        </p:sp>
        <p:pic>
          <p:nvPicPr>
            <p:cNvPr id="45" name="Graphic 8" descr="Directiekamer met effen opvulling">
              <a:extLst>
                <a:ext uri="{FF2B5EF4-FFF2-40B4-BE49-F238E27FC236}">
                  <a16:creationId xmlns:a16="http://schemas.microsoft.com/office/drawing/2014/main" id="{E8A51A84-4781-446E-B860-788B52B54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159603" y="804996"/>
              <a:ext cx="713699" cy="713699"/>
            </a:xfrm>
            <a:prstGeom prst="rect">
              <a:avLst/>
            </a:prstGeom>
          </p:spPr>
        </p:pic>
      </p:grpSp>
      <p:grpSp>
        <p:nvGrpSpPr>
          <p:cNvPr id="1029" name="Groep 1028"/>
          <p:cNvGrpSpPr/>
          <p:nvPr/>
        </p:nvGrpSpPr>
        <p:grpSpPr>
          <a:xfrm>
            <a:off x="1035531" y="1930058"/>
            <a:ext cx="921679" cy="931176"/>
            <a:chOff x="1035531" y="1930058"/>
            <a:chExt cx="921679" cy="931176"/>
          </a:xfrm>
        </p:grpSpPr>
        <p:sp>
          <p:nvSpPr>
            <p:cNvPr id="47" name="Afgeronde rechthoek 46"/>
            <p:cNvSpPr/>
            <p:nvPr/>
          </p:nvSpPr>
          <p:spPr>
            <a:xfrm>
              <a:off x="1035531" y="1930058"/>
              <a:ext cx="921679" cy="86348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Tijdelijke aanduiding voor inhoud 3"/>
            <p:cNvSpPr txBox="1">
              <a:spLocks/>
            </p:cNvSpPr>
            <p:nvPr/>
          </p:nvSpPr>
          <p:spPr bwMode="auto">
            <a:xfrm>
              <a:off x="1051533" y="2439716"/>
              <a:ext cx="879552" cy="421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28589" indent="-228589" algn="l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-"/>
                <a:defRPr sz="2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68576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-"/>
                <a:defRPr sz="2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294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-"/>
                <a:defRPr sz="2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600120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-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298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-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474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nl-NL" sz="1400" b="1" dirty="0" smtClean="0"/>
                <a:t>Waarom</a:t>
              </a:r>
              <a:endParaRPr lang="nl-NL" sz="1400" b="1" dirty="0"/>
            </a:p>
          </p:txBody>
        </p:sp>
        <p:sp>
          <p:nvSpPr>
            <p:cNvPr id="48" name="Tijdelijke aanduiding voor inhoud 3"/>
            <p:cNvSpPr txBox="1">
              <a:spLocks/>
            </p:cNvSpPr>
            <p:nvPr/>
          </p:nvSpPr>
          <p:spPr bwMode="auto">
            <a:xfrm>
              <a:off x="1328461" y="1983934"/>
              <a:ext cx="325696" cy="436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28589" indent="-228589" algn="l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-"/>
                <a:defRPr sz="2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68576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-"/>
                <a:defRPr sz="2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294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-"/>
                <a:defRPr sz="2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600120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-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298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-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474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nl-NL" sz="3600" b="1" dirty="0" smtClean="0"/>
                <a:t>?</a:t>
              </a:r>
              <a:endParaRPr lang="nl-NL" sz="3600" b="1" dirty="0"/>
            </a:p>
          </p:txBody>
        </p:sp>
      </p:grpSp>
      <p:grpSp>
        <p:nvGrpSpPr>
          <p:cNvPr id="53" name="Groep 52"/>
          <p:cNvGrpSpPr/>
          <p:nvPr/>
        </p:nvGrpSpPr>
        <p:grpSpPr>
          <a:xfrm>
            <a:off x="1035530" y="4318999"/>
            <a:ext cx="921679" cy="1336257"/>
            <a:chOff x="1035530" y="3149778"/>
            <a:chExt cx="921679" cy="921553"/>
          </a:xfrm>
        </p:grpSpPr>
        <p:sp>
          <p:nvSpPr>
            <p:cNvPr id="54" name="Afgeronde rechthoek 53"/>
            <p:cNvSpPr/>
            <p:nvPr/>
          </p:nvSpPr>
          <p:spPr>
            <a:xfrm>
              <a:off x="1035530" y="3149778"/>
              <a:ext cx="921679" cy="86348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7" name="Tijdelijke aanduiding voor inhoud 3"/>
            <p:cNvSpPr txBox="1">
              <a:spLocks/>
            </p:cNvSpPr>
            <p:nvPr/>
          </p:nvSpPr>
          <p:spPr bwMode="auto">
            <a:xfrm>
              <a:off x="1106379" y="3649813"/>
              <a:ext cx="784223" cy="421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28589" indent="-228589" algn="l" defTabSz="914354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-"/>
                <a:defRPr sz="2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68576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-"/>
                <a:defRPr sz="2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294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-"/>
                <a:defRPr sz="2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600120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-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298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-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474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52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29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06" indent="-228589" algn="l" defTabSz="914354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nl-NL" sz="1400" b="1" smtClean="0"/>
                <a:t>Uitko-msten</a:t>
              </a:r>
              <a:endParaRPr lang="nl-NL" sz="1400" b="1" dirty="0"/>
            </a:p>
          </p:txBody>
        </p:sp>
      </p:grpSp>
      <p:pic>
        <p:nvPicPr>
          <p:cNvPr id="1032" name="Afbeelding 103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17961" y="4386709"/>
            <a:ext cx="596982" cy="596982"/>
          </a:xfrm>
          <a:prstGeom prst="rect">
            <a:avLst/>
          </a:prstGeom>
        </p:spPr>
      </p:pic>
      <p:sp>
        <p:nvSpPr>
          <p:cNvPr id="60" name="Tijdelijke aanduiding voor inhoud 3"/>
          <p:cNvSpPr txBox="1">
            <a:spLocks/>
          </p:cNvSpPr>
          <p:nvPr/>
        </p:nvSpPr>
        <p:spPr bwMode="auto">
          <a:xfrm>
            <a:off x="4430987" y="4397029"/>
            <a:ext cx="2327352" cy="57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-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600" dirty="0" smtClean="0"/>
              <a:t>Soms is behoefte aan </a:t>
            </a:r>
            <a:r>
              <a:rPr lang="nl-NL" sz="1600" b="1" dirty="0" smtClean="0"/>
              <a:t>aanvullende kennis</a:t>
            </a:r>
            <a:r>
              <a:rPr lang="nl-NL" sz="1600" dirty="0" smtClean="0"/>
              <a:t>, bv over specifieke doelgroepen</a:t>
            </a:r>
            <a:endParaRPr lang="nl-NL" sz="1600" dirty="0"/>
          </a:p>
        </p:txBody>
      </p:sp>
      <p:sp>
        <p:nvSpPr>
          <p:cNvPr id="61" name="Tijdelijke aanduiding voor inhoud 3"/>
          <p:cNvSpPr txBox="1">
            <a:spLocks/>
          </p:cNvSpPr>
          <p:nvPr/>
        </p:nvSpPr>
        <p:spPr bwMode="auto">
          <a:xfrm>
            <a:off x="7027201" y="4386709"/>
            <a:ext cx="2344789" cy="99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-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600" dirty="0" smtClean="0"/>
              <a:t>Meer aandacht naar informeren </a:t>
            </a:r>
            <a:r>
              <a:rPr lang="nl-NL" sz="1600" b="1" dirty="0" smtClean="0"/>
              <a:t>(</a:t>
            </a:r>
            <a:r>
              <a:rPr lang="nl-NL" sz="1600" b="1" dirty="0" err="1" smtClean="0"/>
              <a:t>informed</a:t>
            </a:r>
            <a:r>
              <a:rPr lang="nl-NL" sz="1600" b="1" dirty="0" smtClean="0"/>
              <a:t> consent)</a:t>
            </a:r>
            <a:r>
              <a:rPr lang="nl-NL" sz="1600" dirty="0" smtClean="0"/>
              <a:t> dan naar bevragen patiënt</a:t>
            </a:r>
            <a:endParaRPr lang="nl-NL" sz="1600" dirty="0"/>
          </a:p>
        </p:txBody>
      </p:sp>
      <p:sp>
        <p:nvSpPr>
          <p:cNvPr id="62" name="Tijdelijke aanduiding voor inhoud 3"/>
          <p:cNvSpPr txBox="1">
            <a:spLocks/>
          </p:cNvSpPr>
          <p:nvPr/>
        </p:nvSpPr>
        <p:spPr bwMode="auto">
          <a:xfrm>
            <a:off x="9640852" y="4397029"/>
            <a:ext cx="2344789" cy="99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-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600" b="1" dirty="0" smtClean="0"/>
              <a:t>Patiënten</a:t>
            </a:r>
            <a:r>
              <a:rPr lang="nl-NL" sz="1600" dirty="0" smtClean="0"/>
              <a:t> vinden het fijn als de arts inbreng vraagt. Weinig tijd en autoriteit zijn niet prettig</a:t>
            </a:r>
            <a:endParaRPr lang="nl-NL" sz="1600" dirty="0"/>
          </a:p>
        </p:txBody>
      </p:sp>
      <p:cxnSp>
        <p:nvCxnSpPr>
          <p:cNvPr id="63" name="Rechte verbindingslijn 62"/>
          <p:cNvCxnSpPr/>
          <p:nvPr/>
        </p:nvCxnSpPr>
        <p:spPr>
          <a:xfrm>
            <a:off x="4296648" y="4397029"/>
            <a:ext cx="0" cy="835144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4" name="Rechte verbindingslijn 63"/>
          <p:cNvCxnSpPr/>
          <p:nvPr/>
        </p:nvCxnSpPr>
        <p:spPr>
          <a:xfrm>
            <a:off x="6826071" y="4386709"/>
            <a:ext cx="0" cy="835144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5" name="Rechte verbindingslijn 64"/>
          <p:cNvCxnSpPr/>
          <p:nvPr/>
        </p:nvCxnSpPr>
        <p:spPr>
          <a:xfrm>
            <a:off x="9370848" y="4397029"/>
            <a:ext cx="0" cy="835144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6" name="Graphic 6" descr="Handdruk met effen opvulling">
            <a:extLst>
              <a:ext uri="{FF2B5EF4-FFF2-40B4-BE49-F238E27FC236}">
                <a16:creationId xmlns:a16="http://schemas.microsoft.com/office/drawing/2014/main" id="{787474D7-E555-47D4-8168-AA3720BE430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661139" y="5333455"/>
            <a:ext cx="915679" cy="915679"/>
          </a:xfrm>
          <a:prstGeom prst="rect">
            <a:avLst/>
          </a:prstGeom>
        </p:spPr>
      </p:pic>
      <p:pic>
        <p:nvPicPr>
          <p:cNvPr id="68" name="Graphic 4" descr="Boeken met effen opvulling">
            <a:extLst>
              <a:ext uri="{FF2B5EF4-FFF2-40B4-BE49-F238E27FC236}">
                <a16:creationId xmlns:a16="http://schemas.microsoft.com/office/drawing/2014/main" id="{E32070A7-7BD4-4564-983B-98CDB1E6A2E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9526" y="5454482"/>
            <a:ext cx="673624" cy="673624"/>
          </a:xfrm>
          <a:prstGeom prst="rect">
            <a:avLst/>
          </a:prstGeom>
        </p:spPr>
      </p:pic>
      <p:pic>
        <p:nvPicPr>
          <p:cNvPr id="69" name="Graphic 24" descr="Klembord met vinkjes met effen opvulling">
            <a:extLst>
              <a:ext uri="{FF2B5EF4-FFF2-40B4-BE49-F238E27FC236}">
                <a16:creationId xmlns:a16="http://schemas.microsoft.com/office/drawing/2014/main" id="{F0A29689-8F75-4993-812B-78EFCD92120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763842" y="5393709"/>
            <a:ext cx="734397" cy="734397"/>
          </a:xfrm>
          <a:prstGeom prst="rect">
            <a:avLst/>
          </a:prstGeom>
        </p:spPr>
      </p:pic>
      <p:pic>
        <p:nvPicPr>
          <p:cNvPr id="70" name="Afbeelding 6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358931" y="5333859"/>
            <a:ext cx="773187" cy="72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5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>
          <a:xfrm>
            <a:off x="1133477" y="131841"/>
            <a:ext cx="9682571" cy="444500"/>
          </a:xfrm>
        </p:spPr>
        <p:txBody>
          <a:bodyPr/>
          <a:lstStyle/>
          <a:p>
            <a:r>
              <a:rPr lang="nl-NL" dirty="0" smtClean="0"/>
              <a:t>Samen beslissen in het ASz</a:t>
            </a:r>
            <a:endParaRPr lang="nl-NL" dirty="0"/>
          </a:p>
        </p:txBody>
      </p:sp>
      <p:sp>
        <p:nvSpPr>
          <p:cNvPr id="37" name="Tijdelijke aanduiding voor inhoud 3"/>
          <p:cNvSpPr txBox="1">
            <a:spLocks/>
          </p:cNvSpPr>
          <p:nvPr/>
        </p:nvSpPr>
        <p:spPr bwMode="auto">
          <a:xfrm>
            <a:off x="1515291" y="1087358"/>
            <a:ext cx="8647611" cy="57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-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600" b="1" dirty="0" smtClean="0"/>
              <a:t>Er worden verschillende </a:t>
            </a:r>
            <a:r>
              <a:rPr lang="nl-NL" sz="1600" b="1" u="sng" dirty="0" smtClean="0"/>
              <a:t>beperkende factoren </a:t>
            </a:r>
            <a:r>
              <a:rPr lang="nl-NL" sz="1600" b="1" dirty="0" smtClean="0"/>
              <a:t>genoemd voor samen beslissen</a:t>
            </a:r>
            <a:endParaRPr lang="nl-NL" sz="1600" b="1" dirty="0"/>
          </a:p>
        </p:txBody>
      </p:sp>
      <p:pic>
        <p:nvPicPr>
          <p:cNvPr id="38" name="Afbeelding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597" y="2412364"/>
            <a:ext cx="768440" cy="768440"/>
          </a:xfrm>
          <a:prstGeom prst="rect">
            <a:avLst/>
          </a:prstGeom>
        </p:spPr>
      </p:pic>
      <p:pic>
        <p:nvPicPr>
          <p:cNvPr id="1030" name="Picture 6" descr="Retro-stijl Graduation Cap Pictogram Geïsoleerd Op Bruin Royalty Vrije  Cliparts, Vectoren, En Stock Illustratie. Image 24913373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1" t="20677" r="13772" b="17397"/>
          <a:stretch/>
        </p:blipFill>
        <p:spPr bwMode="auto">
          <a:xfrm>
            <a:off x="6640686" y="2498778"/>
            <a:ext cx="801514" cy="69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ijdelijke aanduiding voor inhoud 3"/>
          <p:cNvSpPr txBox="1">
            <a:spLocks/>
          </p:cNvSpPr>
          <p:nvPr/>
        </p:nvSpPr>
        <p:spPr bwMode="auto">
          <a:xfrm>
            <a:off x="3166841" y="1967801"/>
            <a:ext cx="2898911" cy="57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-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400" b="1" dirty="0" smtClean="0"/>
              <a:t>Zorgverleners</a:t>
            </a:r>
            <a:r>
              <a:rPr lang="nl-NL" sz="1400" dirty="0" smtClean="0"/>
              <a:t> geven aan niet meer tijd per patiënt te kunnen besteden </a:t>
            </a:r>
            <a:r>
              <a:rPr lang="nl-NL" sz="1400" dirty="0" err="1" smtClean="0"/>
              <a:t>ivm</a:t>
            </a:r>
            <a:r>
              <a:rPr lang="nl-NL" sz="1400" dirty="0" smtClean="0"/>
              <a:t> beperkte capaciteit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1400" b="1" dirty="0" smtClean="0"/>
              <a:t>Patiënten</a:t>
            </a:r>
            <a:r>
              <a:rPr lang="nl-NL" sz="1400" dirty="0" smtClean="0"/>
              <a:t> stellen hun vragen minder makkelijk aan een gehaast overkomende zorgverlener</a:t>
            </a:r>
            <a:endParaRPr lang="nl-NL" sz="1400" dirty="0"/>
          </a:p>
        </p:txBody>
      </p:sp>
      <p:sp>
        <p:nvSpPr>
          <p:cNvPr id="42" name="Tijdelijke aanduiding voor inhoud 3"/>
          <p:cNvSpPr txBox="1">
            <a:spLocks/>
          </p:cNvSpPr>
          <p:nvPr/>
        </p:nvSpPr>
        <p:spPr bwMode="auto">
          <a:xfrm>
            <a:off x="1968814" y="1990846"/>
            <a:ext cx="784223" cy="42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-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400" b="1" dirty="0" smtClean="0"/>
              <a:t>Tijd</a:t>
            </a:r>
            <a:endParaRPr lang="nl-NL" sz="1400" b="1" dirty="0"/>
          </a:p>
        </p:txBody>
      </p:sp>
      <p:sp>
        <p:nvSpPr>
          <p:cNvPr id="43" name="Tijdelijke aanduiding voor inhoud 3"/>
          <p:cNvSpPr txBox="1">
            <a:spLocks/>
          </p:cNvSpPr>
          <p:nvPr/>
        </p:nvSpPr>
        <p:spPr bwMode="auto">
          <a:xfrm>
            <a:off x="6348927" y="1976501"/>
            <a:ext cx="1588573" cy="42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-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400" b="1" dirty="0" smtClean="0"/>
              <a:t>Vaardigheden van de patiënt</a:t>
            </a:r>
            <a:endParaRPr lang="nl-NL" sz="1400" b="1" dirty="0"/>
          </a:p>
        </p:txBody>
      </p:sp>
      <p:sp>
        <p:nvSpPr>
          <p:cNvPr id="44" name="Tijdelijke aanduiding voor inhoud 3"/>
          <p:cNvSpPr txBox="1">
            <a:spLocks/>
          </p:cNvSpPr>
          <p:nvPr/>
        </p:nvSpPr>
        <p:spPr bwMode="auto">
          <a:xfrm>
            <a:off x="8082449" y="1938594"/>
            <a:ext cx="3309403" cy="57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-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400" b="1" dirty="0" smtClean="0"/>
              <a:t>Zorgverleners</a:t>
            </a:r>
            <a:r>
              <a:rPr lang="nl-NL" sz="1400" dirty="0" smtClean="0"/>
              <a:t> verwachten dat patiënten niet kunnen of willen meebeslissen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1400" dirty="0" smtClean="0"/>
              <a:t>98% van de </a:t>
            </a:r>
            <a:r>
              <a:rPr lang="nl-NL" sz="1400" b="1" dirty="0" smtClean="0"/>
              <a:t>patiënten</a:t>
            </a:r>
            <a:r>
              <a:rPr lang="nl-NL" sz="1400" dirty="0" smtClean="0"/>
              <a:t> geeft aan dit wel te willen. Alleen bij heel eenvoudige ingrepen of bij acute zorg hoeft het niet</a:t>
            </a:r>
            <a:endParaRPr lang="nl-NL" sz="1400" dirty="0"/>
          </a:p>
        </p:txBody>
      </p:sp>
      <p:cxnSp>
        <p:nvCxnSpPr>
          <p:cNvPr id="36" name="Rechte verbindingslijn 35"/>
          <p:cNvCxnSpPr/>
          <p:nvPr/>
        </p:nvCxnSpPr>
        <p:spPr>
          <a:xfrm>
            <a:off x="1728557" y="3659929"/>
            <a:ext cx="9792000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Rechte verbindingslijn 38"/>
          <p:cNvCxnSpPr/>
          <p:nvPr/>
        </p:nvCxnSpPr>
        <p:spPr>
          <a:xfrm>
            <a:off x="6146801" y="1994688"/>
            <a:ext cx="0" cy="140400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0" name="Tijdelijke aanduiding voor inhoud 3"/>
          <p:cNvSpPr txBox="1">
            <a:spLocks/>
          </p:cNvSpPr>
          <p:nvPr/>
        </p:nvSpPr>
        <p:spPr bwMode="auto">
          <a:xfrm>
            <a:off x="1385716" y="4127958"/>
            <a:ext cx="1819785" cy="42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-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400" b="1" dirty="0" smtClean="0"/>
              <a:t>Ondersteunende middelen</a:t>
            </a:r>
            <a:endParaRPr lang="nl-NL" sz="1400" b="1" dirty="0"/>
          </a:p>
        </p:txBody>
      </p:sp>
      <p:sp>
        <p:nvSpPr>
          <p:cNvPr id="47" name="Tijdelijke aanduiding voor inhoud 3"/>
          <p:cNvSpPr txBox="1">
            <a:spLocks/>
          </p:cNvSpPr>
          <p:nvPr/>
        </p:nvSpPr>
        <p:spPr bwMode="auto">
          <a:xfrm>
            <a:off x="3166840" y="4088769"/>
            <a:ext cx="2979961" cy="57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-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400" dirty="0" smtClean="0"/>
              <a:t>Vooral </a:t>
            </a:r>
            <a:r>
              <a:rPr lang="nl-NL" sz="1400" b="1" dirty="0" smtClean="0"/>
              <a:t>artsen</a:t>
            </a:r>
            <a:r>
              <a:rPr lang="nl-NL" sz="1400" dirty="0" smtClean="0"/>
              <a:t> willen patiënten graag meer bieden om hen te helpen bij het keuzeproces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1400" dirty="0" smtClean="0"/>
              <a:t>Concreet : keuzehulpen, filmpjes en folders, visualisatie van risico’s. </a:t>
            </a:r>
            <a:r>
              <a:rPr lang="nl-NL" sz="1400" dirty="0"/>
              <a:t>G</a:t>
            </a:r>
            <a:r>
              <a:rPr lang="nl-NL" sz="1400" dirty="0" smtClean="0"/>
              <a:t>eïntegreerd </a:t>
            </a:r>
            <a:r>
              <a:rPr lang="nl-NL" sz="1400" b="1" dirty="0" smtClean="0"/>
              <a:t>in het zorgproces</a:t>
            </a:r>
            <a:endParaRPr lang="nl-NL" sz="1400" b="1" dirty="0"/>
          </a:p>
        </p:txBody>
      </p:sp>
      <p:cxnSp>
        <p:nvCxnSpPr>
          <p:cNvPr id="48" name="Rechte verbindingslijn 47"/>
          <p:cNvCxnSpPr/>
          <p:nvPr/>
        </p:nvCxnSpPr>
        <p:spPr>
          <a:xfrm>
            <a:off x="6146801" y="4088769"/>
            <a:ext cx="0" cy="176400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2" name="Tijdelijke aanduiding voor inhoud 3"/>
          <p:cNvSpPr txBox="1">
            <a:spLocks/>
          </p:cNvSpPr>
          <p:nvPr/>
        </p:nvSpPr>
        <p:spPr bwMode="auto">
          <a:xfrm>
            <a:off x="6131550" y="4122163"/>
            <a:ext cx="1819785" cy="42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-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1400" b="1" dirty="0" smtClean="0"/>
              <a:t>Afstemming zorgprofessionals</a:t>
            </a:r>
            <a:endParaRPr lang="nl-NL" sz="1400" b="1" dirty="0"/>
          </a:p>
        </p:txBody>
      </p:sp>
      <p:sp>
        <p:nvSpPr>
          <p:cNvPr id="53" name="Tijdelijke aanduiding voor inhoud 3"/>
          <p:cNvSpPr txBox="1">
            <a:spLocks/>
          </p:cNvSpPr>
          <p:nvPr/>
        </p:nvSpPr>
        <p:spPr bwMode="auto">
          <a:xfrm>
            <a:off x="8120206" y="4083021"/>
            <a:ext cx="3309403" cy="57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-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400" b="1" dirty="0" smtClean="0"/>
              <a:t>Binnen het ziekenhuis </a:t>
            </a:r>
            <a:r>
              <a:rPr lang="nl-NL" sz="1400" dirty="0" smtClean="0"/>
              <a:t>kunnen artsen en verpleegkundigen meer informatie uitwisselen, bijv. tijdens de visite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1400" dirty="0" smtClean="0"/>
              <a:t>Ook </a:t>
            </a:r>
            <a:r>
              <a:rPr lang="nl-NL" sz="1400" b="1" dirty="0" smtClean="0"/>
              <a:t>in de keten </a:t>
            </a:r>
            <a:r>
              <a:rPr lang="nl-NL" sz="1400" dirty="0" smtClean="0"/>
              <a:t>is meer afstemming mogelijk. Men zou meer informatie vanuit de verwijzer willen kunnen inzien</a:t>
            </a:r>
          </a:p>
        </p:txBody>
      </p:sp>
      <p:pic>
        <p:nvPicPr>
          <p:cNvPr id="54" name="Afbeelding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687" y="4636079"/>
            <a:ext cx="801514" cy="801514"/>
          </a:xfrm>
          <a:prstGeom prst="rect">
            <a:avLst/>
          </a:prstGeom>
        </p:spPr>
      </p:pic>
      <p:pic>
        <p:nvPicPr>
          <p:cNvPr id="55" name="Afbeelding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7643" y="4632282"/>
            <a:ext cx="805311" cy="80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3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Afbeelding 45"/>
          <p:cNvPicPr>
            <a:picLocks noChangeAspect="1"/>
          </p:cNvPicPr>
          <p:nvPr/>
        </p:nvPicPr>
        <p:blipFill rotWithShape="1">
          <a:blip r:embed="rId2"/>
          <a:srcRect l="15511" t="5929" r="15225" b="12139"/>
          <a:stretch/>
        </p:blipFill>
        <p:spPr>
          <a:xfrm>
            <a:off x="6647181" y="2582830"/>
            <a:ext cx="477188" cy="609617"/>
          </a:xfrm>
          <a:prstGeom prst="rect">
            <a:avLst/>
          </a:prstGeom>
        </p:spPr>
      </p:pic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>
          <a:xfrm>
            <a:off x="1133477" y="131841"/>
            <a:ext cx="9682571" cy="444500"/>
          </a:xfrm>
        </p:spPr>
        <p:txBody>
          <a:bodyPr/>
          <a:lstStyle/>
          <a:p>
            <a:r>
              <a:rPr lang="nl-NL" dirty="0" smtClean="0"/>
              <a:t>Samen beslissen in het ASz</a:t>
            </a:r>
            <a:endParaRPr lang="nl-NL" dirty="0"/>
          </a:p>
        </p:txBody>
      </p:sp>
      <p:sp>
        <p:nvSpPr>
          <p:cNvPr id="37" name="Tijdelijke aanduiding voor inhoud 3"/>
          <p:cNvSpPr txBox="1">
            <a:spLocks/>
          </p:cNvSpPr>
          <p:nvPr/>
        </p:nvSpPr>
        <p:spPr bwMode="auto">
          <a:xfrm>
            <a:off x="1515292" y="1063504"/>
            <a:ext cx="8647611" cy="57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-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600" b="1" dirty="0" smtClean="0"/>
              <a:t>We gaan aan de slag met </a:t>
            </a:r>
            <a:r>
              <a:rPr lang="nl-NL" sz="1600" b="1" u="sng" dirty="0" smtClean="0"/>
              <a:t>2 trajecten</a:t>
            </a:r>
            <a:endParaRPr lang="nl-NL" sz="1600" b="1" u="sng" dirty="0"/>
          </a:p>
        </p:txBody>
      </p:sp>
      <p:cxnSp>
        <p:nvCxnSpPr>
          <p:cNvPr id="19" name="Rechte verbindingslijn 18"/>
          <p:cNvCxnSpPr/>
          <p:nvPr/>
        </p:nvCxnSpPr>
        <p:spPr>
          <a:xfrm>
            <a:off x="5868505" y="2116846"/>
            <a:ext cx="0" cy="363600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Tijdelijke aanduiding voor inhoud 3"/>
          <p:cNvSpPr txBox="1">
            <a:spLocks/>
          </p:cNvSpPr>
          <p:nvPr/>
        </p:nvSpPr>
        <p:spPr bwMode="auto">
          <a:xfrm>
            <a:off x="1515292" y="1912769"/>
            <a:ext cx="3652980" cy="33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-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600" dirty="0" smtClean="0"/>
              <a:t>Samen Beslissen Campagne ASz</a:t>
            </a:r>
            <a:endParaRPr lang="nl-NL" sz="1600" dirty="0"/>
          </a:p>
        </p:txBody>
      </p:sp>
      <p:sp>
        <p:nvSpPr>
          <p:cNvPr id="21" name="Tijdelijke aanduiding voor inhoud 3"/>
          <p:cNvSpPr txBox="1">
            <a:spLocks/>
          </p:cNvSpPr>
          <p:nvPr/>
        </p:nvSpPr>
        <p:spPr bwMode="auto">
          <a:xfrm>
            <a:off x="6916500" y="1927238"/>
            <a:ext cx="3976786" cy="33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-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600" dirty="0" smtClean="0"/>
              <a:t>Strategisch beleid: de gezonde patiënt</a:t>
            </a:r>
            <a:endParaRPr lang="nl-NL" sz="1600" dirty="0"/>
          </a:p>
        </p:txBody>
      </p:sp>
      <p:sp>
        <p:nvSpPr>
          <p:cNvPr id="3" name="Bijschrift met afgeronde rechthoek 2"/>
          <p:cNvSpPr/>
          <p:nvPr/>
        </p:nvSpPr>
        <p:spPr>
          <a:xfrm>
            <a:off x="1302391" y="4122248"/>
            <a:ext cx="4193896" cy="2010630"/>
          </a:xfrm>
          <a:prstGeom prst="wedgeRoundRectCallout">
            <a:avLst>
              <a:gd name="adj1" fmla="val -63230"/>
              <a:gd name="adj2" fmla="val 72757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" lvl="0" indent="-144000" fontAlgn="base">
              <a:lnSpc>
                <a:spcPct val="130000"/>
              </a:lnSpc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nl-NL" sz="1000" kern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Wat zijn de </a:t>
            </a:r>
            <a:r>
              <a:rPr lang="nl-NL" sz="1000" b="1" kern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kenmerken</a:t>
            </a:r>
            <a:r>
              <a:rPr lang="nl-NL" sz="1000" kern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0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van </a:t>
            </a:r>
            <a:r>
              <a:rPr lang="nl-NL" sz="1000" kern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samen beslissen?</a:t>
            </a:r>
          </a:p>
          <a:p>
            <a:pPr marL="628650" lvl="1" indent="-171450" fontAlgn="base">
              <a:lnSpc>
                <a:spcPct val="130000"/>
              </a:lnSpc>
              <a:buSzPts val="1200"/>
              <a:buFont typeface="Wingdings" panose="05000000000000000000" pitchFamily="2" charset="2"/>
              <a:buChar char="Ø"/>
            </a:pPr>
            <a:r>
              <a:rPr lang="nl-NL" sz="1000" kern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option </a:t>
            </a:r>
            <a:r>
              <a:rPr lang="nl-NL" sz="10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talk, </a:t>
            </a:r>
            <a:r>
              <a:rPr lang="nl-NL" sz="10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choice</a:t>
            </a:r>
            <a:r>
              <a:rPr lang="nl-NL" sz="10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talk en </a:t>
            </a:r>
            <a:r>
              <a:rPr lang="nl-NL" sz="10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decision</a:t>
            </a:r>
            <a:r>
              <a:rPr lang="nl-NL" sz="10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000" kern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talk</a:t>
            </a:r>
            <a:endParaRPr lang="nl-NL" sz="1000" kern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000" lvl="0" indent="-144000" fontAlgn="base">
              <a:lnSpc>
                <a:spcPct val="130000"/>
              </a:lnSpc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nl-NL" sz="1000" kern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Hoe kun je samen </a:t>
            </a:r>
            <a:r>
              <a:rPr lang="nl-NL" sz="10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beslissen in </a:t>
            </a:r>
            <a:r>
              <a:rPr lang="nl-NL" sz="10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weinig tijd</a:t>
            </a:r>
            <a:r>
              <a:rPr lang="nl-NL" sz="10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144000" lvl="0" indent="-144000" fontAlgn="base">
              <a:lnSpc>
                <a:spcPct val="130000"/>
              </a:lnSpc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nl-NL" sz="10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Hoe </a:t>
            </a:r>
            <a:r>
              <a:rPr lang="nl-NL" sz="1000" kern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activeer </a:t>
            </a:r>
            <a:r>
              <a:rPr lang="nl-NL" sz="10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je patiënten </a:t>
            </a:r>
            <a:r>
              <a:rPr lang="nl-NL" sz="1000" kern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om zich goed </a:t>
            </a:r>
            <a:r>
              <a:rPr lang="nl-NL" sz="1000" b="1" kern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voor </a:t>
            </a:r>
            <a:r>
              <a:rPr lang="nl-NL" sz="10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te </a:t>
            </a:r>
            <a:r>
              <a:rPr lang="nl-NL" sz="1000" b="1" kern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bereiden</a:t>
            </a:r>
            <a:r>
              <a:rPr lang="nl-NL" sz="1000" kern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nl-NL" sz="1000" kern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000" lvl="0" indent="-144000" fontAlgn="base">
              <a:lnSpc>
                <a:spcPct val="130000"/>
              </a:lnSpc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nl-NL" sz="10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Hoe ga je om met </a:t>
            </a:r>
            <a:r>
              <a:rPr lang="nl-NL" sz="10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patiënten die niet ‘willen’ </a:t>
            </a:r>
            <a:r>
              <a:rPr lang="nl-NL" sz="10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samen beslissen?</a:t>
            </a:r>
          </a:p>
          <a:p>
            <a:pPr marL="144000" lvl="0" indent="-144000" fontAlgn="base">
              <a:lnSpc>
                <a:spcPct val="130000"/>
              </a:lnSpc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nl-NL" sz="10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Hoe krijg je </a:t>
            </a:r>
            <a:r>
              <a:rPr lang="nl-NL" sz="10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in korte tijd de werkelijke zorgvraag </a:t>
            </a:r>
            <a:r>
              <a:rPr lang="nl-NL" sz="10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boven tafel?</a:t>
            </a:r>
          </a:p>
          <a:p>
            <a:pPr marL="144000" lvl="0" indent="-144000" fontAlgn="base">
              <a:lnSpc>
                <a:spcPct val="130000"/>
              </a:lnSpc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nl-NL" sz="10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Hoe ga je om </a:t>
            </a:r>
            <a:r>
              <a:rPr lang="nl-NL" sz="1000" kern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met </a:t>
            </a:r>
            <a:r>
              <a:rPr lang="nl-NL" sz="1000" b="1" kern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laaggeletterde</a:t>
            </a:r>
            <a:r>
              <a:rPr lang="nl-NL" sz="1000" kern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patiënten, of die met lage gezondheidsvaardigheden?</a:t>
            </a:r>
            <a:endParaRPr lang="nl-NL" sz="1000" kern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Graphic 14" descr="Brainstormgroep met effen opvulling">
            <a:extLst>
              <a:ext uri="{FF2B5EF4-FFF2-40B4-BE49-F238E27FC236}">
                <a16:creationId xmlns:a16="http://schemas.microsoft.com/office/drawing/2014/main" id="{1060B010-1C0E-498C-8F25-A6F0971C15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54508" y="2498437"/>
            <a:ext cx="773050" cy="773050"/>
          </a:xfrm>
          <a:prstGeom prst="rect">
            <a:avLst/>
          </a:prstGeom>
        </p:spPr>
      </p:pic>
      <p:sp>
        <p:nvSpPr>
          <p:cNvPr id="27" name="Tijdelijke aanduiding voor inhoud 3"/>
          <p:cNvSpPr txBox="1">
            <a:spLocks/>
          </p:cNvSpPr>
          <p:nvPr/>
        </p:nvSpPr>
        <p:spPr bwMode="auto">
          <a:xfrm>
            <a:off x="1473876" y="3331036"/>
            <a:ext cx="1522107" cy="42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-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400" b="1" dirty="0"/>
              <a:t>Bewustwording en tips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nl-NL" sz="1400" b="1" dirty="0"/>
          </a:p>
        </p:txBody>
      </p:sp>
      <p:sp>
        <p:nvSpPr>
          <p:cNvPr id="28" name="Tijdelijke aanduiding voor inhoud 3"/>
          <p:cNvSpPr txBox="1">
            <a:spLocks/>
          </p:cNvSpPr>
          <p:nvPr/>
        </p:nvSpPr>
        <p:spPr bwMode="auto">
          <a:xfrm>
            <a:off x="3365598" y="3331036"/>
            <a:ext cx="2150870" cy="42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-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1400" b="1" dirty="0" smtClean="0"/>
              <a:t>Materialen, trainingen en inspiratiesessies</a:t>
            </a:r>
            <a:endParaRPr lang="nl-NL" sz="1400" b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nl-NL" sz="1400" b="1" dirty="0"/>
          </a:p>
        </p:txBody>
      </p:sp>
      <p:grpSp>
        <p:nvGrpSpPr>
          <p:cNvPr id="6" name="Groep 5"/>
          <p:cNvGrpSpPr>
            <a:grpSpLocks noChangeAspect="1"/>
          </p:cNvGrpSpPr>
          <p:nvPr/>
        </p:nvGrpSpPr>
        <p:grpSpPr>
          <a:xfrm>
            <a:off x="1942819" y="2577477"/>
            <a:ext cx="521388" cy="614971"/>
            <a:chOff x="2883642" y="965637"/>
            <a:chExt cx="4240545" cy="5001672"/>
          </a:xfrm>
        </p:grpSpPr>
        <p:grpSp>
          <p:nvGrpSpPr>
            <p:cNvPr id="5" name="Groep 4"/>
            <p:cNvGrpSpPr>
              <a:grpSpLocks noChangeAspect="1"/>
            </p:cNvGrpSpPr>
            <p:nvPr/>
          </p:nvGrpSpPr>
          <p:grpSpPr>
            <a:xfrm>
              <a:off x="2883642" y="965637"/>
              <a:ext cx="4240545" cy="5001672"/>
              <a:chOff x="1393920" y="-643636"/>
              <a:chExt cx="5523793" cy="6515248"/>
            </a:xfrm>
          </p:grpSpPr>
          <p:pic>
            <p:nvPicPr>
              <p:cNvPr id="1026" name="Picture 2" descr="Hoofdzakelijk Troebele Wolken in Man Silhouette Mind Vector Vector  Illustratie - Illustration of bewolkt, lineair: 168605318"/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98" t="7744" r="13011" b="6754"/>
              <a:stretch/>
            </p:blipFill>
            <p:spPr bwMode="auto">
              <a:xfrm>
                <a:off x="1393920" y="-643636"/>
                <a:ext cx="5523793" cy="65152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Ovaal 3"/>
              <p:cNvSpPr/>
              <p:nvPr/>
            </p:nvSpPr>
            <p:spPr>
              <a:xfrm>
                <a:off x="2258170" y="131841"/>
                <a:ext cx="3888631" cy="37006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pic>
          <p:nvPicPr>
            <p:cNvPr id="32" name="Graphic 17" descr="Tandwielen met effen opvulling">
              <a:extLst>
                <a:ext uri="{FF2B5EF4-FFF2-40B4-BE49-F238E27FC236}">
                  <a16:creationId xmlns:a16="http://schemas.microsoft.com/office/drawing/2014/main" id="{86FE7743-A60A-4E3C-98BB-4AD3A82FA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lc="http://schemas.openxmlformats.org/drawingml/2006/lockedCanvas" xmlns:asvg="http://schemas.microsoft.com/office/drawing/2016/SVG/main" xmlns="" r:embed="rId19"/>
                </a:ext>
              </a:extLst>
            </a:blip>
            <a:stretch>
              <a:fillRect/>
            </a:stretch>
          </p:blipFill>
          <p:spPr>
            <a:xfrm rot="762754">
              <a:off x="4017568" y="1584814"/>
              <a:ext cx="2442763" cy="2442763"/>
            </a:xfrm>
            <a:prstGeom prst="rect">
              <a:avLst/>
            </a:prstGeom>
          </p:spPr>
        </p:pic>
      </p:grpSp>
      <p:sp>
        <p:nvSpPr>
          <p:cNvPr id="7" name="Gelijkbenige driehoek 6"/>
          <p:cNvSpPr/>
          <p:nvPr/>
        </p:nvSpPr>
        <p:spPr>
          <a:xfrm rot="5400000">
            <a:off x="2731489" y="2980779"/>
            <a:ext cx="987620" cy="20108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Tijdelijke aanduiding voor inhoud 3"/>
          <p:cNvSpPr txBox="1">
            <a:spLocks/>
          </p:cNvSpPr>
          <p:nvPr/>
        </p:nvSpPr>
        <p:spPr bwMode="auto">
          <a:xfrm>
            <a:off x="7493622" y="2626123"/>
            <a:ext cx="3836992" cy="51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-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400" b="1" dirty="0" smtClean="0"/>
              <a:t>Structurele aandacht </a:t>
            </a:r>
            <a:r>
              <a:rPr lang="nl-NL" sz="1400" dirty="0" smtClean="0"/>
              <a:t>voor</a:t>
            </a:r>
            <a:r>
              <a:rPr lang="nl-NL" sz="1400" b="1" dirty="0" smtClean="0"/>
              <a:t> </a:t>
            </a:r>
            <a:r>
              <a:rPr lang="nl-NL" sz="1400" dirty="0"/>
              <a:t>s</a:t>
            </a:r>
            <a:r>
              <a:rPr lang="nl-NL" sz="1400" dirty="0" smtClean="0"/>
              <a:t>amen beslissen </a:t>
            </a:r>
          </a:p>
          <a:p>
            <a:pPr marL="0" indent="0">
              <a:buNone/>
            </a:pPr>
            <a:r>
              <a:rPr lang="nl-NL" sz="1400" dirty="0" smtClean="0">
                <a:sym typeface="Wingdings" panose="05000000000000000000" pitchFamily="2" charset="2"/>
              </a:rPr>
              <a:t> </a:t>
            </a:r>
            <a:r>
              <a:rPr lang="nl-NL" sz="1400" dirty="0" smtClean="0"/>
              <a:t>Met een</a:t>
            </a:r>
            <a:r>
              <a:rPr lang="nl-NL" sz="1400" b="1" dirty="0" smtClean="0"/>
              <a:t> regierol </a:t>
            </a:r>
            <a:r>
              <a:rPr lang="nl-NL" sz="1400" dirty="0" smtClean="0"/>
              <a:t>voor de patiënt</a:t>
            </a:r>
            <a:endParaRPr lang="nl-NL" sz="1400" dirty="0"/>
          </a:p>
        </p:txBody>
      </p:sp>
      <p:sp>
        <p:nvSpPr>
          <p:cNvPr id="49" name="Tijdelijke aanduiding voor inhoud 3"/>
          <p:cNvSpPr txBox="1">
            <a:spLocks/>
          </p:cNvSpPr>
          <p:nvPr/>
        </p:nvSpPr>
        <p:spPr bwMode="auto">
          <a:xfrm>
            <a:off x="7493622" y="4122248"/>
            <a:ext cx="4194800" cy="180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-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400" dirty="0" smtClean="0"/>
              <a:t>Met </a:t>
            </a:r>
            <a:r>
              <a:rPr lang="nl-NL" sz="1400" dirty="0"/>
              <a:t>aandacht voor de beperkende factoren! </a:t>
            </a:r>
            <a:r>
              <a:rPr lang="nl-NL" sz="1400" dirty="0" err="1" smtClean="0"/>
              <a:t>Bijv</a:t>
            </a:r>
            <a:r>
              <a:rPr lang="nl-NL" sz="1400" dirty="0"/>
              <a:t>:</a:t>
            </a:r>
          </a:p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1400" b="1" dirty="0" smtClean="0"/>
              <a:t>Financiële consequenties </a:t>
            </a:r>
            <a:r>
              <a:rPr lang="nl-NL" sz="1400" dirty="0" smtClean="0"/>
              <a:t>samen beslissen</a:t>
            </a:r>
          </a:p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1400" dirty="0" smtClean="0"/>
              <a:t>Gebruik </a:t>
            </a:r>
            <a:r>
              <a:rPr lang="nl-NL" sz="1400" b="1" dirty="0" smtClean="0"/>
              <a:t>keuzehulpen en effecten </a:t>
            </a:r>
            <a:r>
              <a:rPr lang="nl-NL" sz="1400" dirty="0" smtClean="0"/>
              <a:t>op het beslisgesprek</a:t>
            </a:r>
          </a:p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1400" dirty="0" smtClean="0"/>
              <a:t>Inzet van </a:t>
            </a:r>
            <a:r>
              <a:rPr lang="nl-NL" sz="1400" b="1" dirty="0" smtClean="0"/>
              <a:t>secundaire preventie</a:t>
            </a:r>
            <a:endParaRPr lang="nl-NL" sz="1400" b="1" dirty="0"/>
          </a:p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1400" dirty="0" smtClean="0"/>
              <a:t>Beter structureren van de </a:t>
            </a:r>
            <a:r>
              <a:rPr lang="nl-NL" sz="1400" b="1" dirty="0" smtClean="0"/>
              <a:t>dagelijkse visite</a:t>
            </a:r>
          </a:p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1400" b="1" dirty="0" smtClean="0"/>
              <a:t>Samenwerking </a:t>
            </a:r>
            <a:r>
              <a:rPr lang="nl-NL" sz="1400" b="1" dirty="0"/>
              <a:t>in de keten </a:t>
            </a:r>
            <a:r>
              <a:rPr lang="nl-NL" sz="1400" dirty="0" smtClean="0"/>
              <a:t>rond </a:t>
            </a:r>
            <a:r>
              <a:rPr lang="nl-NL" sz="1400" dirty="0"/>
              <a:t>kwetsbare </a:t>
            </a:r>
            <a:r>
              <a:rPr lang="nl-NL" sz="1400" dirty="0" smtClean="0"/>
              <a:t>groepen</a:t>
            </a:r>
            <a:endParaRPr lang="nl-NL" sz="1400" dirty="0"/>
          </a:p>
          <a:p>
            <a:pPr marL="144000" indent="-144000">
              <a:buFont typeface="Arial" panose="020B0604020202020204" pitchFamily="34" charset="0"/>
              <a:buChar char="•"/>
            </a:pPr>
            <a:endParaRPr lang="nl-NL" sz="1400" dirty="0"/>
          </a:p>
          <a:p>
            <a:pPr marL="144000" indent="-144000">
              <a:buFont typeface="Arial" panose="020B0604020202020204" pitchFamily="34" charset="0"/>
              <a:buNone/>
            </a:pPr>
            <a:endParaRPr lang="nl-NL" sz="1400" b="1" dirty="0"/>
          </a:p>
        </p:txBody>
      </p:sp>
      <p:grpSp>
        <p:nvGrpSpPr>
          <p:cNvPr id="10" name="Groep 9"/>
          <p:cNvGrpSpPr/>
          <p:nvPr/>
        </p:nvGrpSpPr>
        <p:grpSpPr>
          <a:xfrm>
            <a:off x="6455660" y="4113738"/>
            <a:ext cx="921679" cy="931176"/>
            <a:chOff x="6588264" y="4122248"/>
            <a:chExt cx="921679" cy="931176"/>
          </a:xfrm>
        </p:grpSpPr>
        <p:grpSp>
          <p:nvGrpSpPr>
            <p:cNvPr id="51" name="Groep 50"/>
            <p:cNvGrpSpPr/>
            <p:nvPr/>
          </p:nvGrpSpPr>
          <p:grpSpPr>
            <a:xfrm>
              <a:off x="6588264" y="4122248"/>
              <a:ext cx="921679" cy="931176"/>
              <a:chOff x="1035531" y="1930058"/>
              <a:chExt cx="921679" cy="931176"/>
            </a:xfrm>
          </p:grpSpPr>
          <p:sp>
            <p:nvSpPr>
              <p:cNvPr id="56" name="Afgeronde rechthoek 55"/>
              <p:cNvSpPr/>
              <p:nvPr/>
            </p:nvSpPr>
            <p:spPr>
              <a:xfrm>
                <a:off x="1035531" y="1930058"/>
                <a:ext cx="921679" cy="86348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7" name="Tijdelijke aanduiding voor inhoud 3"/>
              <p:cNvSpPr txBox="1">
                <a:spLocks/>
              </p:cNvSpPr>
              <p:nvPr/>
            </p:nvSpPr>
            <p:spPr bwMode="auto">
              <a:xfrm>
                <a:off x="1051533" y="2439716"/>
                <a:ext cx="879552" cy="421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28589" indent="-228589" algn="l" defTabSz="914354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-"/>
                  <a:defRPr sz="2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685766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-"/>
                  <a:defRPr sz="24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2pPr>
                <a:lvl3pPr marL="1142942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-"/>
                  <a:defRPr sz="20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3pPr>
                <a:lvl4pPr marL="1600120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-"/>
                  <a:defRPr sz="1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4pPr>
                <a:lvl5pPr marL="2057298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-"/>
                  <a:defRPr sz="1800" kern="1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5pPr>
                <a:lvl6pPr marL="2514474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652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829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006" indent="-228589" algn="l" defTabSz="914354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nl-NL" sz="1400" b="1" dirty="0" smtClean="0"/>
                  <a:t>Hoe</a:t>
                </a:r>
                <a:endParaRPr lang="nl-NL" sz="1400" b="1" dirty="0"/>
              </a:p>
            </p:txBody>
          </p:sp>
        </p:grpSp>
        <p:pic>
          <p:nvPicPr>
            <p:cNvPr id="59" name="Graphic 18" descr="Gloeilamp en potlood met effen opvulling">
              <a:extLst>
                <a:ext uri="{FF2B5EF4-FFF2-40B4-BE49-F238E27FC236}">
                  <a16:creationId xmlns:a16="http://schemas.microsoft.com/office/drawing/2014/main" id="{B510D586-FF70-0D41-B794-8BB523325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873890" y="4184760"/>
              <a:ext cx="454553" cy="454553"/>
            </a:xfrm>
            <a:prstGeom prst="rect">
              <a:avLst/>
            </a:prstGeom>
          </p:spPr>
        </p:pic>
      </p:grpSp>
      <p:cxnSp>
        <p:nvCxnSpPr>
          <p:cNvPr id="60" name="Rechte verbindingslijn 59"/>
          <p:cNvCxnSpPr/>
          <p:nvPr/>
        </p:nvCxnSpPr>
        <p:spPr>
          <a:xfrm>
            <a:off x="6249286" y="3783803"/>
            <a:ext cx="5544000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57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Aangepast 1">
      <a:dk1>
        <a:srgbClr val="460078"/>
      </a:dk1>
      <a:lt1>
        <a:sysClr val="window" lastClr="FFFFFF"/>
      </a:lt1>
      <a:dk2>
        <a:srgbClr val="460078"/>
      </a:dk2>
      <a:lt2>
        <a:srgbClr val="FFFFFF"/>
      </a:lt2>
      <a:accent1>
        <a:srgbClr val="00CBDE"/>
      </a:accent1>
      <a:accent2>
        <a:srgbClr val="FF5F00"/>
      </a:accent2>
      <a:accent3>
        <a:srgbClr val="460078"/>
      </a:accent3>
      <a:accent4>
        <a:srgbClr val="00CBDE"/>
      </a:accent4>
      <a:accent5>
        <a:srgbClr val="FF5F00"/>
      </a:accent5>
      <a:accent6>
        <a:srgbClr val="460078"/>
      </a:accent6>
      <a:hlink>
        <a:srgbClr val="00CBDE"/>
      </a:hlink>
      <a:folHlink>
        <a:srgbClr val="FF5F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huisstijl ASz - zonder welkom [Alleen-lezen]" id="{E1374A53-2AF5-4AF5-8061-5AD98FA6124E}" vid="{5A5FB7D4-FE3F-4E7F-8CF7-0633759CA3EB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307</TotalTime>
  <Words>395</Words>
  <Application>Microsoft Office PowerPoint</Application>
  <PresentationFormat>Breedbeeld</PresentationFormat>
  <Paragraphs>50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Wingdings</vt:lpstr>
      <vt:lpstr>Blank</vt:lpstr>
      <vt:lpstr>PowerPoint-presentatie</vt:lpstr>
      <vt:lpstr>PowerPoint-presentatie</vt:lpstr>
      <vt:lpstr>PowerPoint-presentatie</vt:lpstr>
    </vt:vector>
  </TitlesOfParts>
  <Company>Albert Schweitzer ziekenhuis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Cornelissen, Floor - Zorg van Waarde</dc:creator>
  <cp:lastModifiedBy>Maurik, Marjan van - Verbeterteam</cp:lastModifiedBy>
  <cp:revision>27</cp:revision>
  <dcterms:created xsi:type="dcterms:W3CDTF">2022-03-30T05:56:35Z</dcterms:created>
  <dcterms:modified xsi:type="dcterms:W3CDTF">2022-06-13T13:10:06Z</dcterms:modified>
</cp:coreProperties>
</file>