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8"/>
  </p:notesMasterIdLst>
  <p:sldIdLst>
    <p:sldId id="256" r:id="rId2"/>
    <p:sldId id="278" r:id="rId3"/>
    <p:sldId id="279" r:id="rId4"/>
    <p:sldId id="274" r:id="rId5"/>
    <p:sldId id="258" r:id="rId6"/>
    <p:sldId id="259" r:id="rId7"/>
    <p:sldId id="280" r:id="rId8"/>
    <p:sldId id="273" r:id="rId9"/>
    <p:sldId id="275" r:id="rId10"/>
    <p:sldId id="281" r:id="rId11"/>
    <p:sldId id="276" r:id="rId12"/>
    <p:sldId id="282" r:id="rId13"/>
    <p:sldId id="277" r:id="rId14"/>
    <p:sldId id="283" r:id="rId15"/>
    <p:sldId id="284" r:id="rId16"/>
    <p:sldId id="286" r:id="rId17"/>
    <p:sldId id="287" r:id="rId18"/>
    <p:sldId id="260" r:id="rId19"/>
    <p:sldId id="288" r:id="rId20"/>
    <p:sldId id="289" r:id="rId21"/>
    <p:sldId id="290" r:id="rId22"/>
    <p:sldId id="291" r:id="rId23"/>
    <p:sldId id="292" r:id="rId24"/>
    <p:sldId id="294" r:id="rId25"/>
    <p:sldId id="295" r:id="rId26"/>
    <p:sldId id="27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aleway Medium" pitchFamily="2" charset="0"/>
      <p:regular r:id="rId33"/>
      <p:italic r:id="rId34"/>
    </p:embeddedFont>
  </p:embeddedFont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1C1"/>
    <a:srgbClr val="000000"/>
    <a:srgbClr val="FFE293"/>
    <a:srgbClr val="2140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27"/>
  </p:normalViewPr>
  <p:slideViewPr>
    <p:cSldViewPr snapToGrid="0" snapToObjects="1" showGuides="1">
      <p:cViewPr varScale="1">
        <p:scale>
          <a:sx n="61" d="100"/>
          <a:sy n="61" d="100"/>
        </p:scale>
        <p:origin x="840"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49" d="100"/>
          <a:sy n="49" d="100"/>
        </p:scale>
        <p:origin x="26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8F56E-C542-9A4A-A8FA-308077038362}" type="datetimeFigureOut">
              <a:rPr lang="nl-NL" smtClean="0"/>
              <a:t>02-06-2023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F011F-D65E-DE40-B479-ED468C00CF3E}" type="slidenum">
              <a:rPr lang="nl-NL" smtClean="0"/>
              <a:t>‹nr.›</a:t>
            </a:fld>
            <a:endParaRPr lang="nl-NL"/>
          </a:p>
        </p:txBody>
      </p:sp>
    </p:spTree>
    <p:extLst>
      <p:ext uri="{BB962C8B-B14F-4D97-AF65-F5344CB8AC3E}">
        <p14:creationId xmlns:p14="http://schemas.microsoft.com/office/powerpoint/2010/main" val="85908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blad zonder beeld 0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9B1B73C-9A9F-BB45-B50B-CC764F3F09BC}"/>
              </a:ext>
            </a:extLst>
          </p:cNvPr>
          <p:cNvGrpSpPr/>
          <p:nvPr userDrawn="1"/>
        </p:nvGrpSpPr>
        <p:grpSpPr>
          <a:xfrm>
            <a:off x="6100073" y="4763"/>
            <a:ext cx="6091927" cy="6853237"/>
            <a:chOff x="1692275" y="4763"/>
            <a:chExt cx="6719888" cy="7559675"/>
          </a:xfrm>
        </p:grpSpPr>
        <p:sp>
          <p:nvSpPr>
            <p:cNvPr id="7" name="Freeform 3">
              <a:extLst>
                <a:ext uri="{FF2B5EF4-FFF2-40B4-BE49-F238E27FC236}">
                  <a16:creationId xmlns:a16="http://schemas.microsoft.com/office/drawing/2014/main" id="{DB4D1D85-7AF8-C147-8355-86F90E275F2F}"/>
                </a:ext>
              </a:extLst>
            </p:cNvPr>
            <p:cNvSpPr>
              <a:spLocks noChangeArrowheads="1"/>
            </p:cNvSpPr>
            <p:nvPr userDrawn="1"/>
          </p:nvSpPr>
          <p:spPr bwMode="auto">
            <a:xfrm>
              <a:off x="1692275" y="4763"/>
              <a:ext cx="6719888" cy="7559675"/>
            </a:xfrm>
            <a:custGeom>
              <a:avLst/>
              <a:gdLst>
                <a:gd name="T0" fmla="*/ 7612 w 18666"/>
                <a:gd name="T1" fmla="*/ 0 h 21000"/>
                <a:gd name="T2" fmla="*/ 12569 w 18666"/>
                <a:gd name="T3" fmla="*/ 10500 h 21000"/>
                <a:gd name="T4" fmla="*/ 0 w 18666"/>
                <a:gd name="T5" fmla="*/ 20999 h 21000"/>
                <a:gd name="T6" fmla="*/ 18665 w 18666"/>
                <a:gd name="T7" fmla="*/ 20999 h 21000"/>
                <a:gd name="T8" fmla="*/ 18665 w 18666"/>
                <a:gd name="T9" fmla="*/ 0 h 21000"/>
                <a:gd name="T10" fmla="*/ 7612 w 18666"/>
                <a:gd name="T11" fmla="*/ 0 h 21000"/>
              </a:gdLst>
              <a:ahLst/>
              <a:cxnLst>
                <a:cxn ang="0">
                  <a:pos x="T0" y="T1"/>
                </a:cxn>
                <a:cxn ang="0">
                  <a:pos x="T2" y="T3"/>
                </a:cxn>
                <a:cxn ang="0">
                  <a:pos x="T4" y="T5"/>
                </a:cxn>
                <a:cxn ang="0">
                  <a:pos x="T6" y="T7"/>
                </a:cxn>
                <a:cxn ang="0">
                  <a:pos x="T8" y="T9"/>
                </a:cxn>
                <a:cxn ang="0">
                  <a:pos x="T10" y="T11"/>
                </a:cxn>
              </a:cxnLst>
              <a:rect l="0" t="0" r="r" b="b"/>
              <a:pathLst>
                <a:path w="18666" h="21000">
                  <a:moveTo>
                    <a:pt x="7612" y="0"/>
                  </a:moveTo>
                  <a:lnTo>
                    <a:pt x="12569" y="10500"/>
                  </a:lnTo>
                  <a:lnTo>
                    <a:pt x="0" y="20999"/>
                  </a:lnTo>
                  <a:lnTo>
                    <a:pt x="18665" y="20999"/>
                  </a:lnTo>
                  <a:lnTo>
                    <a:pt x="18665" y="0"/>
                  </a:lnTo>
                  <a:lnTo>
                    <a:pt x="7612" y="0"/>
                  </a:lnTo>
                </a:path>
              </a:pathLst>
            </a:custGeom>
            <a:solidFill>
              <a:srgbClr val="8F53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 name="Freeform 4">
              <a:extLst>
                <a:ext uri="{FF2B5EF4-FFF2-40B4-BE49-F238E27FC236}">
                  <a16:creationId xmlns:a16="http://schemas.microsoft.com/office/drawing/2014/main" id="{BF6FA36D-CDD3-2549-BF79-1A8F330C7345}"/>
                </a:ext>
              </a:extLst>
            </p:cNvPr>
            <p:cNvSpPr>
              <a:spLocks noChangeArrowheads="1"/>
            </p:cNvSpPr>
            <p:nvPr userDrawn="1"/>
          </p:nvSpPr>
          <p:spPr bwMode="auto">
            <a:xfrm>
              <a:off x="4029075" y="4763"/>
              <a:ext cx="2189163" cy="3779837"/>
            </a:xfrm>
            <a:custGeom>
              <a:avLst/>
              <a:gdLst>
                <a:gd name="T0" fmla="*/ 0 w 6080"/>
                <a:gd name="T1" fmla="*/ 0 h 10501"/>
                <a:gd name="T2" fmla="*/ 6079 w 6080"/>
                <a:gd name="T3" fmla="*/ 10500 h 10501"/>
                <a:gd name="T4" fmla="*/ 1166 w 6080"/>
                <a:gd name="T5" fmla="*/ 0 h 10501"/>
                <a:gd name="T6" fmla="*/ 0 w 6080"/>
                <a:gd name="T7" fmla="*/ 0 h 10501"/>
              </a:gdLst>
              <a:ahLst/>
              <a:cxnLst>
                <a:cxn ang="0">
                  <a:pos x="T0" y="T1"/>
                </a:cxn>
                <a:cxn ang="0">
                  <a:pos x="T2" y="T3"/>
                </a:cxn>
                <a:cxn ang="0">
                  <a:pos x="T4" y="T5"/>
                </a:cxn>
                <a:cxn ang="0">
                  <a:pos x="T6" y="T7"/>
                </a:cxn>
              </a:cxnLst>
              <a:rect l="0" t="0" r="r" b="b"/>
              <a:pathLst>
                <a:path w="6080" h="10501">
                  <a:moveTo>
                    <a:pt x="0" y="0"/>
                  </a:moveTo>
                  <a:lnTo>
                    <a:pt x="6079" y="10500"/>
                  </a:lnTo>
                  <a:lnTo>
                    <a:pt x="1166" y="0"/>
                  </a:lnTo>
                  <a:lnTo>
                    <a:pt x="0" y="0"/>
                  </a:lnTo>
                </a:path>
              </a:pathLst>
            </a:custGeom>
            <a:solidFill>
              <a:srgbClr val="EF3B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2" name="Title 1">
            <a:extLst>
              <a:ext uri="{FF2B5EF4-FFF2-40B4-BE49-F238E27FC236}">
                <a16:creationId xmlns:a16="http://schemas.microsoft.com/office/drawing/2014/main" id="{35444DED-9D61-0A4C-810F-4198201C8D60}"/>
              </a:ext>
            </a:extLst>
          </p:cNvPr>
          <p:cNvSpPr>
            <a:spLocks noGrp="1"/>
          </p:cNvSpPr>
          <p:nvPr>
            <p:ph type="ctrTitle"/>
          </p:nvPr>
        </p:nvSpPr>
        <p:spPr>
          <a:xfrm>
            <a:off x="800985" y="1405522"/>
            <a:ext cx="7385619" cy="2387600"/>
          </a:xfrm>
        </p:spPr>
        <p:txBody>
          <a:bodyPr lIns="0" tIns="0" rIns="0" bIns="0" anchor="b">
            <a:normAutofit/>
          </a:bodyPr>
          <a:lstStyle>
            <a:lvl1pPr algn="l">
              <a:defRPr sz="4800"/>
            </a:lvl1pPr>
          </a:lstStyle>
          <a:p>
            <a:r>
              <a:rPr lang="nl-NL"/>
              <a:t>Klik om de stijl te bewerken</a:t>
            </a:r>
            <a:endParaRPr lang="nl-NL" dirty="0"/>
          </a:p>
        </p:txBody>
      </p:sp>
      <p:sp>
        <p:nvSpPr>
          <p:cNvPr id="3" name="Subtitle 2">
            <a:extLst>
              <a:ext uri="{FF2B5EF4-FFF2-40B4-BE49-F238E27FC236}">
                <a16:creationId xmlns:a16="http://schemas.microsoft.com/office/drawing/2014/main" id="{1BEDC573-93D6-7F41-B56F-BB3FF4BF9F5A}"/>
              </a:ext>
            </a:extLst>
          </p:cNvPr>
          <p:cNvSpPr>
            <a:spLocks noGrp="1"/>
          </p:cNvSpPr>
          <p:nvPr>
            <p:ph type="subTitle" idx="1"/>
          </p:nvPr>
        </p:nvSpPr>
        <p:spPr>
          <a:xfrm>
            <a:off x="800985" y="4198509"/>
            <a:ext cx="7385619" cy="1342450"/>
          </a:xfrm>
        </p:spPr>
        <p:txBody>
          <a:bodyPr lIns="0" tIns="0" rIns="0" bIns="0"/>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Date Placeholder 3">
            <a:extLst>
              <a:ext uri="{FF2B5EF4-FFF2-40B4-BE49-F238E27FC236}">
                <a16:creationId xmlns:a16="http://schemas.microsoft.com/office/drawing/2014/main" id="{B253E18A-C0CB-1F48-80BB-3D770B9E955B}"/>
              </a:ext>
            </a:extLst>
          </p:cNvPr>
          <p:cNvSpPr>
            <a:spLocks noGrp="1"/>
          </p:cNvSpPr>
          <p:nvPr>
            <p:ph type="dt" sz="half" idx="10"/>
          </p:nvPr>
        </p:nvSpPr>
        <p:spPr>
          <a:xfrm>
            <a:off x="800985" y="5735637"/>
            <a:ext cx="2215686" cy="365125"/>
          </a:xfrm>
          <a:prstGeom prst="rect">
            <a:avLst/>
          </a:prstGeom>
        </p:spPr>
        <p:txBody>
          <a:bodyPr lIns="0" tIns="0" rIns="0" bIns="0"/>
          <a:lstStyle>
            <a:lvl1pPr>
              <a:defRPr>
                <a:solidFill>
                  <a:schemeClr val="bg2">
                    <a:lumMod val="10000"/>
                  </a:schemeClr>
                </a:solidFill>
              </a:defRPr>
            </a:lvl1pPr>
          </a:lstStyle>
          <a:p>
            <a:fld id="{67BB5B69-6CE2-9C40-AE2A-C488C12BC3BB}" type="datetime3">
              <a:rPr lang="en-US" smtClean="0"/>
              <a:pPr/>
              <a:t>2 June 2023</a:t>
            </a:fld>
            <a:endParaRPr lang="nl-NL" dirty="0"/>
          </a:p>
        </p:txBody>
      </p:sp>
      <p:grpSp>
        <p:nvGrpSpPr>
          <p:cNvPr id="40" name="Group 39">
            <a:extLst>
              <a:ext uri="{FF2B5EF4-FFF2-40B4-BE49-F238E27FC236}">
                <a16:creationId xmlns:a16="http://schemas.microsoft.com/office/drawing/2014/main" id="{47B3EBE0-E6CC-2F44-99C0-F0E36E38DB87}"/>
              </a:ext>
            </a:extLst>
          </p:cNvPr>
          <p:cNvGrpSpPr/>
          <p:nvPr userDrawn="1"/>
        </p:nvGrpSpPr>
        <p:grpSpPr>
          <a:xfrm>
            <a:off x="800985" y="806840"/>
            <a:ext cx="3685955" cy="421418"/>
            <a:chOff x="800985" y="806840"/>
            <a:chExt cx="3685955" cy="421418"/>
          </a:xfrm>
        </p:grpSpPr>
        <p:sp>
          <p:nvSpPr>
            <p:cNvPr id="13" name="Freeform 10">
              <a:extLst>
                <a:ext uri="{FF2B5EF4-FFF2-40B4-BE49-F238E27FC236}">
                  <a16:creationId xmlns:a16="http://schemas.microsoft.com/office/drawing/2014/main" id="{A5C1FCFB-F0AE-064A-8B5D-9A528FD7138B}"/>
                </a:ext>
              </a:extLst>
            </p:cNvPr>
            <p:cNvSpPr>
              <a:spLocks noChangeArrowheads="1"/>
            </p:cNvSpPr>
            <p:nvPr/>
          </p:nvSpPr>
          <p:spPr bwMode="auto">
            <a:xfrm>
              <a:off x="800985" y="810323"/>
              <a:ext cx="344796" cy="409228"/>
            </a:xfrm>
            <a:custGeom>
              <a:avLst/>
              <a:gdLst>
                <a:gd name="T0" fmla="*/ 2294 w 2619"/>
                <a:gd name="T1" fmla="*/ 985 h 3111"/>
                <a:gd name="T2" fmla="*/ 2294 w 2619"/>
                <a:gd name="T3" fmla="*/ 985 h 3111"/>
                <a:gd name="T4" fmla="*/ 2165 w 2619"/>
                <a:gd name="T5" fmla="*/ 1517 h 3111"/>
                <a:gd name="T6" fmla="*/ 1776 w 2619"/>
                <a:gd name="T7" fmla="*/ 1852 h 3111"/>
                <a:gd name="T8" fmla="*/ 2618 w 2619"/>
                <a:gd name="T9" fmla="*/ 3110 h 3111"/>
                <a:gd name="T10" fmla="*/ 1763 w 2619"/>
                <a:gd name="T11" fmla="*/ 3110 h 3111"/>
                <a:gd name="T12" fmla="*/ 1115 w 2619"/>
                <a:gd name="T13" fmla="*/ 1995 h 3111"/>
                <a:gd name="T14" fmla="*/ 700 w 2619"/>
                <a:gd name="T15" fmla="*/ 1995 h 3111"/>
                <a:gd name="T16" fmla="*/ 700 w 2619"/>
                <a:gd name="T17" fmla="*/ 3110 h 3111"/>
                <a:gd name="T18" fmla="*/ 0 w 2619"/>
                <a:gd name="T19" fmla="*/ 3110 h 3111"/>
                <a:gd name="T20" fmla="*/ 0 w 2619"/>
                <a:gd name="T21" fmla="*/ 0 h 3111"/>
                <a:gd name="T22" fmla="*/ 1205 w 2619"/>
                <a:gd name="T23" fmla="*/ 0 h 3111"/>
                <a:gd name="T24" fmla="*/ 2294 w 2619"/>
                <a:gd name="T25" fmla="*/ 985 h 3111"/>
                <a:gd name="T26" fmla="*/ 700 w 2619"/>
                <a:gd name="T27" fmla="*/ 1439 h 3111"/>
                <a:gd name="T28" fmla="*/ 700 w 2619"/>
                <a:gd name="T29" fmla="*/ 1439 h 3111"/>
                <a:gd name="T30" fmla="*/ 1102 w 2619"/>
                <a:gd name="T31" fmla="*/ 1439 h 3111"/>
                <a:gd name="T32" fmla="*/ 1465 w 2619"/>
                <a:gd name="T33" fmla="*/ 1335 h 3111"/>
                <a:gd name="T34" fmla="*/ 1581 w 2619"/>
                <a:gd name="T35" fmla="*/ 1011 h 3111"/>
                <a:gd name="T36" fmla="*/ 1465 w 2619"/>
                <a:gd name="T37" fmla="*/ 687 h 3111"/>
                <a:gd name="T38" fmla="*/ 1102 w 2619"/>
                <a:gd name="T39" fmla="*/ 583 h 3111"/>
                <a:gd name="T40" fmla="*/ 700 w 2619"/>
                <a:gd name="T41" fmla="*/ 583 h 3111"/>
                <a:gd name="T42" fmla="*/ 700 w 2619"/>
                <a:gd name="T43" fmla="*/ 143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9" h="3111">
                  <a:moveTo>
                    <a:pt x="2294" y="985"/>
                  </a:moveTo>
                  <a:lnTo>
                    <a:pt x="2294" y="985"/>
                  </a:lnTo>
                  <a:cubicBezTo>
                    <a:pt x="2294" y="1193"/>
                    <a:pt x="2255" y="1374"/>
                    <a:pt x="2165" y="1517"/>
                  </a:cubicBezTo>
                  <a:cubicBezTo>
                    <a:pt x="2074" y="1671"/>
                    <a:pt x="1944" y="1775"/>
                    <a:pt x="1776" y="1852"/>
                  </a:cubicBezTo>
                  <a:cubicBezTo>
                    <a:pt x="2618" y="3110"/>
                    <a:pt x="2618" y="3110"/>
                    <a:pt x="2618" y="3110"/>
                  </a:cubicBezTo>
                  <a:cubicBezTo>
                    <a:pt x="1763" y="3110"/>
                    <a:pt x="1763" y="3110"/>
                    <a:pt x="1763" y="3110"/>
                  </a:cubicBezTo>
                  <a:cubicBezTo>
                    <a:pt x="1115" y="1995"/>
                    <a:pt x="1115" y="1995"/>
                    <a:pt x="1115" y="1995"/>
                  </a:cubicBezTo>
                  <a:cubicBezTo>
                    <a:pt x="700" y="1995"/>
                    <a:pt x="700" y="1995"/>
                    <a:pt x="700" y="1995"/>
                  </a:cubicBezTo>
                  <a:cubicBezTo>
                    <a:pt x="700" y="3110"/>
                    <a:pt x="700" y="3110"/>
                    <a:pt x="700" y="3110"/>
                  </a:cubicBezTo>
                  <a:cubicBezTo>
                    <a:pt x="0" y="3110"/>
                    <a:pt x="0" y="3110"/>
                    <a:pt x="0" y="3110"/>
                  </a:cubicBezTo>
                  <a:cubicBezTo>
                    <a:pt x="0" y="0"/>
                    <a:pt x="0" y="0"/>
                    <a:pt x="0" y="0"/>
                  </a:cubicBezTo>
                  <a:cubicBezTo>
                    <a:pt x="1205" y="0"/>
                    <a:pt x="1205" y="0"/>
                    <a:pt x="1205" y="0"/>
                  </a:cubicBezTo>
                  <a:cubicBezTo>
                    <a:pt x="1931" y="0"/>
                    <a:pt x="2294" y="337"/>
                    <a:pt x="2294" y="985"/>
                  </a:cubicBezTo>
                  <a:close/>
                  <a:moveTo>
                    <a:pt x="700" y="1439"/>
                  </a:moveTo>
                  <a:lnTo>
                    <a:pt x="700" y="1439"/>
                  </a:lnTo>
                  <a:cubicBezTo>
                    <a:pt x="1102" y="1439"/>
                    <a:pt x="1102" y="1439"/>
                    <a:pt x="1102" y="1439"/>
                  </a:cubicBezTo>
                  <a:cubicBezTo>
                    <a:pt x="1257" y="1439"/>
                    <a:pt x="1387" y="1400"/>
                    <a:pt x="1465" y="1335"/>
                  </a:cubicBezTo>
                  <a:cubicBezTo>
                    <a:pt x="1543" y="1257"/>
                    <a:pt x="1581" y="1154"/>
                    <a:pt x="1581" y="1011"/>
                  </a:cubicBezTo>
                  <a:cubicBezTo>
                    <a:pt x="1581" y="868"/>
                    <a:pt x="1543" y="752"/>
                    <a:pt x="1465" y="687"/>
                  </a:cubicBezTo>
                  <a:cubicBezTo>
                    <a:pt x="1387" y="609"/>
                    <a:pt x="1257" y="583"/>
                    <a:pt x="1102" y="583"/>
                  </a:cubicBezTo>
                  <a:cubicBezTo>
                    <a:pt x="700" y="583"/>
                    <a:pt x="700" y="583"/>
                    <a:pt x="700" y="583"/>
                  </a:cubicBezTo>
                  <a:lnTo>
                    <a:pt x="700" y="1439"/>
                  </a:lnTo>
                  <a:close/>
                </a:path>
              </a:pathLst>
            </a:custGeom>
            <a:solidFill>
              <a:schemeClr val="accent1"/>
            </a:solidFill>
            <a:ln>
              <a:noFill/>
            </a:ln>
            <a:effectLst/>
          </p:spPr>
          <p:txBody>
            <a:bodyPr wrap="none" anchor="ctr"/>
            <a:lstStyle/>
            <a:p>
              <a:endParaRPr lang="nl-NL"/>
            </a:p>
          </p:txBody>
        </p:sp>
        <p:sp>
          <p:nvSpPr>
            <p:cNvPr id="14" name="Freeform 11">
              <a:extLst>
                <a:ext uri="{FF2B5EF4-FFF2-40B4-BE49-F238E27FC236}">
                  <a16:creationId xmlns:a16="http://schemas.microsoft.com/office/drawing/2014/main" id="{2A441636-348D-EC45-85DB-922938833B46}"/>
                </a:ext>
              </a:extLst>
            </p:cNvPr>
            <p:cNvSpPr>
              <a:spLocks noChangeArrowheads="1"/>
            </p:cNvSpPr>
            <p:nvPr/>
          </p:nvSpPr>
          <p:spPr bwMode="auto">
            <a:xfrm>
              <a:off x="1582291" y="810323"/>
              <a:ext cx="366854" cy="409228"/>
            </a:xfrm>
            <a:custGeom>
              <a:avLst/>
              <a:gdLst>
                <a:gd name="T0" fmla="*/ 2216 w 2788"/>
                <a:gd name="T1" fmla="*/ 3110 h 3111"/>
                <a:gd name="T2" fmla="*/ 868 w 2788"/>
                <a:gd name="T3" fmla="*/ 1231 h 3111"/>
                <a:gd name="T4" fmla="*/ 868 w 2788"/>
                <a:gd name="T5" fmla="*/ 3110 h 3111"/>
                <a:gd name="T6" fmla="*/ 194 w 2788"/>
                <a:gd name="T7" fmla="*/ 3110 h 3111"/>
                <a:gd name="T8" fmla="*/ 194 w 2788"/>
                <a:gd name="T9" fmla="*/ 285 h 3111"/>
                <a:gd name="T10" fmla="*/ 0 w 2788"/>
                <a:gd name="T11" fmla="*/ 0 h 3111"/>
                <a:gd name="T12" fmla="*/ 791 w 2788"/>
                <a:gd name="T13" fmla="*/ 0 h 3111"/>
                <a:gd name="T14" fmla="*/ 2113 w 2788"/>
                <a:gd name="T15" fmla="*/ 1852 h 3111"/>
                <a:gd name="T16" fmla="*/ 2113 w 2788"/>
                <a:gd name="T17" fmla="*/ 0 h 3111"/>
                <a:gd name="T18" fmla="*/ 2787 w 2788"/>
                <a:gd name="T19" fmla="*/ 0 h 3111"/>
                <a:gd name="T20" fmla="*/ 2787 w 2788"/>
                <a:gd name="T21" fmla="*/ 3110 h 3111"/>
                <a:gd name="T22" fmla="*/ 2216 w 2788"/>
                <a:gd name="T23"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3111">
                  <a:moveTo>
                    <a:pt x="2216" y="3110"/>
                  </a:moveTo>
                  <a:lnTo>
                    <a:pt x="868" y="1231"/>
                  </a:lnTo>
                  <a:lnTo>
                    <a:pt x="868" y="3110"/>
                  </a:lnTo>
                  <a:lnTo>
                    <a:pt x="194" y="3110"/>
                  </a:lnTo>
                  <a:lnTo>
                    <a:pt x="194" y="285"/>
                  </a:lnTo>
                  <a:lnTo>
                    <a:pt x="0" y="0"/>
                  </a:lnTo>
                  <a:lnTo>
                    <a:pt x="791" y="0"/>
                  </a:lnTo>
                  <a:lnTo>
                    <a:pt x="2113" y="1852"/>
                  </a:lnTo>
                  <a:lnTo>
                    <a:pt x="2113" y="0"/>
                  </a:lnTo>
                  <a:lnTo>
                    <a:pt x="2787" y="0"/>
                  </a:lnTo>
                  <a:lnTo>
                    <a:pt x="2787" y="3110"/>
                  </a:lnTo>
                  <a:lnTo>
                    <a:pt x="2216" y="3110"/>
                  </a:lnTo>
                </a:path>
              </a:pathLst>
            </a:custGeom>
            <a:solidFill>
              <a:schemeClr val="accent1"/>
            </a:solidFill>
            <a:ln>
              <a:noFill/>
            </a:ln>
            <a:effectLst/>
          </p:spPr>
          <p:txBody>
            <a:bodyPr wrap="none" anchor="ctr"/>
            <a:lstStyle/>
            <a:p>
              <a:endParaRPr lang="nl-NL"/>
            </a:p>
          </p:txBody>
        </p:sp>
        <p:sp>
          <p:nvSpPr>
            <p:cNvPr id="15" name="Freeform 12">
              <a:extLst>
                <a:ext uri="{FF2B5EF4-FFF2-40B4-BE49-F238E27FC236}">
                  <a16:creationId xmlns:a16="http://schemas.microsoft.com/office/drawing/2014/main" id="{92EA1DFA-292A-F044-AB17-15324FDAFA9C}"/>
                </a:ext>
              </a:extLst>
            </p:cNvPr>
            <p:cNvSpPr>
              <a:spLocks noChangeArrowheads="1"/>
            </p:cNvSpPr>
            <p:nvPr/>
          </p:nvSpPr>
          <p:spPr bwMode="auto">
            <a:xfrm>
              <a:off x="2036215" y="810323"/>
              <a:ext cx="351762" cy="409228"/>
            </a:xfrm>
            <a:custGeom>
              <a:avLst/>
              <a:gdLst>
                <a:gd name="T0" fmla="*/ 2670 w 2671"/>
                <a:gd name="T1" fmla="*/ 1556 h 3111"/>
                <a:gd name="T2" fmla="*/ 2670 w 2671"/>
                <a:gd name="T3" fmla="*/ 1556 h 3111"/>
                <a:gd name="T4" fmla="*/ 2307 w 2671"/>
                <a:gd name="T5" fmla="*/ 2721 h 3111"/>
                <a:gd name="T6" fmla="*/ 1218 w 2671"/>
                <a:gd name="T7" fmla="*/ 3110 h 3111"/>
                <a:gd name="T8" fmla="*/ 0 w 2671"/>
                <a:gd name="T9" fmla="*/ 3110 h 3111"/>
                <a:gd name="T10" fmla="*/ 0 w 2671"/>
                <a:gd name="T11" fmla="*/ 0 h 3111"/>
                <a:gd name="T12" fmla="*/ 1218 w 2671"/>
                <a:gd name="T13" fmla="*/ 0 h 3111"/>
                <a:gd name="T14" fmla="*/ 2307 w 2671"/>
                <a:gd name="T15" fmla="*/ 389 h 3111"/>
                <a:gd name="T16" fmla="*/ 2670 w 2671"/>
                <a:gd name="T17" fmla="*/ 1556 h 3111"/>
                <a:gd name="T18" fmla="*/ 739 w 2671"/>
                <a:gd name="T19" fmla="*/ 2501 h 3111"/>
                <a:gd name="T20" fmla="*/ 739 w 2671"/>
                <a:gd name="T21" fmla="*/ 2501 h 3111"/>
                <a:gd name="T22" fmla="*/ 1205 w 2671"/>
                <a:gd name="T23" fmla="*/ 2501 h 3111"/>
                <a:gd name="T24" fmla="*/ 1737 w 2671"/>
                <a:gd name="T25" fmla="*/ 2267 h 3111"/>
                <a:gd name="T26" fmla="*/ 1919 w 2671"/>
                <a:gd name="T27" fmla="*/ 1556 h 3111"/>
                <a:gd name="T28" fmla="*/ 1737 w 2671"/>
                <a:gd name="T29" fmla="*/ 843 h 3111"/>
                <a:gd name="T30" fmla="*/ 1205 w 2671"/>
                <a:gd name="T31" fmla="*/ 622 h 3111"/>
                <a:gd name="T32" fmla="*/ 739 w 2671"/>
                <a:gd name="T33" fmla="*/ 2501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1" h="3111">
                  <a:moveTo>
                    <a:pt x="2670" y="1556"/>
                  </a:moveTo>
                  <a:lnTo>
                    <a:pt x="2670" y="1556"/>
                  </a:lnTo>
                  <a:cubicBezTo>
                    <a:pt x="2670" y="2060"/>
                    <a:pt x="2554" y="2449"/>
                    <a:pt x="2307" y="2721"/>
                  </a:cubicBezTo>
                  <a:cubicBezTo>
                    <a:pt x="2061" y="2980"/>
                    <a:pt x="1698" y="3110"/>
                    <a:pt x="1218" y="3110"/>
                  </a:cubicBezTo>
                  <a:cubicBezTo>
                    <a:pt x="0" y="3110"/>
                    <a:pt x="0" y="3110"/>
                    <a:pt x="0" y="3110"/>
                  </a:cubicBezTo>
                  <a:cubicBezTo>
                    <a:pt x="0" y="0"/>
                    <a:pt x="0" y="0"/>
                    <a:pt x="0" y="0"/>
                  </a:cubicBezTo>
                  <a:cubicBezTo>
                    <a:pt x="1218" y="0"/>
                    <a:pt x="1218" y="0"/>
                    <a:pt x="1218" y="0"/>
                  </a:cubicBezTo>
                  <a:cubicBezTo>
                    <a:pt x="1698" y="0"/>
                    <a:pt x="2074" y="130"/>
                    <a:pt x="2307" y="389"/>
                  </a:cubicBezTo>
                  <a:cubicBezTo>
                    <a:pt x="2554" y="648"/>
                    <a:pt x="2670" y="1037"/>
                    <a:pt x="2670" y="1556"/>
                  </a:cubicBezTo>
                  <a:close/>
                  <a:moveTo>
                    <a:pt x="739" y="2501"/>
                  </a:moveTo>
                  <a:lnTo>
                    <a:pt x="739" y="2501"/>
                  </a:lnTo>
                  <a:cubicBezTo>
                    <a:pt x="1205" y="2501"/>
                    <a:pt x="1205" y="2501"/>
                    <a:pt x="1205" y="2501"/>
                  </a:cubicBezTo>
                  <a:cubicBezTo>
                    <a:pt x="1452" y="2501"/>
                    <a:pt x="1633" y="2423"/>
                    <a:pt x="1737" y="2267"/>
                  </a:cubicBezTo>
                  <a:cubicBezTo>
                    <a:pt x="1854" y="2112"/>
                    <a:pt x="1919" y="1878"/>
                    <a:pt x="1919" y="1556"/>
                  </a:cubicBezTo>
                  <a:cubicBezTo>
                    <a:pt x="1919" y="1231"/>
                    <a:pt x="1854" y="998"/>
                    <a:pt x="1737" y="843"/>
                  </a:cubicBezTo>
                  <a:cubicBezTo>
                    <a:pt x="1633" y="700"/>
                    <a:pt x="1452" y="622"/>
                    <a:pt x="1205" y="622"/>
                  </a:cubicBezTo>
                  <a:lnTo>
                    <a:pt x="739" y="2501"/>
                  </a:lnTo>
                  <a:close/>
                </a:path>
              </a:pathLst>
            </a:custGeom>
            <a:solidFill>
              <a:schemeClr val="accent1"/>
            </a:solidFill>
            <a:ln>
              <a:noFill/>
            </a:ln>
            <a:effectLst/>
          </p:spPr>
          <p:txBody>
            <a:bodyPr wrap="none" anchor="ctr"/>
            <a:lstStyle/>
            <a:p>
              <a:endParaRPr lang="nl-NL"/>
            </a:p>
          </p:txBody>
        </p:sp>
        <p:sp>
          <p:nvSpPr>
            <p:cNvPr id="16" name="Freeform 13">
              <a:extLst>
                <a:ext uri="{FF2B5EF4-FFF2-40B4-BE49-F238E27FC236}">
                  <a16:creationId xmlns:a16="http://schemas.microsoft.com/office/drawing/2014/main" id="{6EDB5485-604F-BA46-801B-E7EA479E256C}"/>
                </a:ext>
              </a:extLst>
            </p:cNvPr>
            <p:cNvSpPr>
              <a:spLocks noChangeArrowheads="1"/>
            </p:cNvSpPr>
            <p:nvPr/>
          </p:nvSpPr>
          <p:spPr bwMode="auto">
            <a:xfrm>
              <a:off x="2403069" y="810323"/>
              <a:ext cx="397619" cy="409228"/>
            </a:xfrm>
            <a:custGeom>
              <a:avLst/>
              <a:gdLst>
                <a:gd name="T0" fmla="*/ 1866 w 3020"/>
                <a:gd name="T1" fmla="*/ 2034 h 3111"/>
                <a:gd name="T2" fmla="*/ 752 w 3020"/>
                <a:gd name="T3" fmla="*/ 3110 h 3111"/>
                <a:gd name="T4" fmla="*/ 0 w 3020"/>
                <a:gd name="T5" fmla="*/ 3110 h 3111"/>
                <a:gd name="T6" fmla="*/ 1167 w 3020"/>
                <a:gd name="T7" fmla="*/ 311 h 3111"/>
                <a:gd name="T8" fmla="*/ 1063 w 3020"/>
                <a:gd name="T9" fmla="*/ 0 h 3111"/>
                <a:gd name="T10" fmla="*/ 1750 w 3020"/>
                <a:gd name="T11" fmla="*/ 0 h 3111"/>
                <a:gd name="T12" fmla="*/ 3019 w 3020"/>
                <a:gd name="T13" fmla="*/ 3110 h 3111"/>
                <a:gd name="T14" fmla="*/ 2254 w 3020"/>
                <a:gd name="T15" fmla="*/ 3110 h 3111"/>
                <a:gd name="T16" fmla="*/ 1866 w 3020"/>
                <a:gd name="T17" fmla="*/ 2034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0" h="3111">
                  <a:moveTo>
                    <a:pt x="1866" y="2034"/>
                  </a:moveTo>
                  <a:lnTo>
                    <a:pt x="752" y="3110"/>
                  </a:lnTo>
                  <a:lnTo>
                    <a:pt x="0" y="3110"/>
                  </a:lnTo>
                  <a:lnTo>
                    <a:pt x="1167" y="311"/>
                  </a:lnTo>
                  <a:lnTo>
                    <a:pt x="1063" y="0"/>
                  </a:lnTo>
                  <a:lnTo>
                    <a:pt x="1750" y="0"/>
                  </a:lnTo>
                  <a:lnTo>
                    <a:pt x="3019" y="3110"/>
                  </a:lnTo>
                  <a:lnTo>
                    <a:pt x="2254" y="3110"/>
                  </a:lnTo>
                  <a:lnTo>
                    <a:pt x="1866" y="2034"/>
                  </a:lnTo>
                </a:path>
              </a:pathLst>
            </a:custGeom>
            <a:solidFill>
              <a:schemeClr val="accent1"/>
            </a:solidFill>
            <a:ln>
              <a:noFill/>
            </a:ln>
            <a:effectLst/>
          </p:spPr>
          <p:txBody>
            <a:bodyPr wrap="none" anchor="ctr"/>
            <a:lstStyle/>
            <a:p>
              <a:endParaRPr lang="nl-NL"/>
            </a:p>
          </p:txBody>
        </p:sp>
        <p:sp>
          <p:nvSpPr>
            <p:cNvPr id="17" name="Freeform 14">
              <a:extLst>
                <a:ext uri="{FF2B5EF4-FFF2-40B4-BE49-F238E27FC236}">
                  <a16:creationId xmlns:a16="http://schemas.microsoft.com/office/drawing/2014/main" id="{B100D362-17F1-5D4F-98B5-780AD3C8B525}"/>
                </a:ext>
              </a:extLst>
            </p:cNvPr>
            <p:cNvSpPr>
              <a:spLocks noChangeArrowheads="1"/>
            </p:cNvSpPr>
            <p:nvPr/>
          </p:nvSpPr>
          <p:spPr bwMode="auto">
            <a:xfrm>
              <a:off x="1184673" y="810323"/>
              <a:ext cx="97518" cy="189812"/>
            </a:xfrm>
            <a:custGeom>
              <a:avLst/>
              <a:gdLst>
                <a:gd name="T0" fmla="*/ 738 w 739"/>
                <a:gd name="T1" fmla="*/ 0 h 1440"/>
                <a:gd name="T2" fmla="*/ 0 w 739"/>
                <a:gd name="T3" fmla="*/ 0 h 1440"/>
                <a:gd name="T4" fmla="*/ 0 w 739"/>
                <a:gd name="T5" fmla="*/ 1439 h 1440"/>
                <a:gd name="T6" fmla="*/ 738 w 739"/>
                <a:gd name="T7" fmla="*/ 1439 h 1440"/>
                <a:gd name="T8" fmla="*/ 738 w 739"/>
                <a:gd name="T9" fmla="*/ 0 h 1440"/>
              </a:gdLst>
              <a:ahLst/>
              <a:cxnLst>
                <a:cxn ang="0">
                  <a:pos x="T0" y="T1"/>
                </a:cxn>
                <a:cxn ang="0">
                  <a:pos x="T2" y="T3"/>
                </a:cxn>
                <a:cxn ang="0">
                  <a:pos x="T4" y="T5"/>
                </a:cxn>
                <a:cxn ang="0">
                  <a:pos x="T6" y="T7"/>
                </a:cxn>
                <a:cxn ang="0">
                  <a:pos x="T8" y="T9"/>
                </a:cxn>
              </a:cxnLst>
              <a:rect l="0" t="0" r="r" b="b"/>
              <a:pathLst>
                <a:path w="739" h="1440">
                  <a:moveTo>
                    <a:pt x="738" y="0"/>
                  </a:moveTo>
                  <a:lnTo>
                    <a:pt x="0" y="0"/>
                  </a:lnTo>
                  <a:lnTo>
                    <a:pt x="0" y="1439"/>
                  </a:lnTo>
                  <a:lnTo>
                    <a:pt x="738" y="1439"/>
                  </a:lnTo>
                  <a:lnTo>
                    <a:pt x="738" y="0"/>
                  </a:lnTo>
                </a:path>
              </a:pathLst>
            </a:custGeom>
            <a:solidFill>
              <a:schemeClr val="accent1"/>
            </a:solidFill>
            <a:ln>
              <a:noFill/>
            </a:ln>
            <a:effectLst/>
          </p:spPr>
          <p:txBody>
            <a:bodyPr wrap="none" anchor="ctr"/>
            <a:lstStyle/>
            <a:p>
              <a:endParaRPr lang="nl-NL"/>
            </a:p>
          </p:txBody>
        </p:sp>
        <p:sp>
          <p:nvSpPr>
            <p:cNvPr id="18" name="Freeform 15">
              <a:extLst>
                <a:ext uri="{FF2B5EF4-FFF2-40B4-BE49-F238E27FC236}">
                  <a16:creationId xmlns:a16="http://schemas.microsoft.com/office/drawing/2014/main" id="{C52ECB34-AA42-BC40-9A61-B36209FF46D3}"/>
                </a:ext>
              </a:extLst>
            </p:cNvPr>
            <p:cNvSpPr>
              <a:spLocks noChangeArrowheads="1"/>
            </p:cNvSpPr>
            <p:nvPr/>
          </p:nvSpPr>
          <p:spPr bwMode="auto">
            <a:xfrm>
              <a:off x="1184673" y="810323"/>
              <a:ext cx="336089" cy="417935"/>
            </a:xfrm>
            <a:custGeom>
              <a:avLst/>
              <a:gdLst>
                <a:gd name="T0" fmla="*/ 1270 w 2554"/>
                <a:gd name="T1" fmla="*/ 0 h 3176"/>
                <a:gd name="T2" fmla="*/ 1270 w 2554"/>
                <a:gd name="T3" fmla="*/ 0 h 3176"/>
                <a:gd name="T4" fmla="*/ 1270 w 2554"/>
                <a:gd name="T5" fmla="*/ 570 h 3176"/>
                <a:gd name="T6" fmla="*/ 1814 w 2554"/>
                <a:gd name="T7" fmla="*/ 570 h 3176"/>
                <a:gd name="T8" fmla="*/ 1814 w 2554"/>
                <a:gd name="T9" fmla="*/ 1943 h 3176"/>
                <a:gd name="T10" fmla="*/ 1684 w 2554"/>
                <a:gd name="T11" fmla="*/ 2410 h 3176"/>
                <a:gd name="T12" fmla="*/ 1270 w 2554"/>
                <a:gd name="T13" fmla="*/ 2565 h 3176"/>
                <a:gd name="T14" fmla="*/ 868 w 2554"/>
                <a:gd name="T15" fmla="*/ 2410 h 3176"/>
                <a:gd name="T16" fmla="*/ 738 w 2554"/>
                <a:gd name="T17" fmla="*/ 1995 h 3176"/>
                <a:gd name="T18" fmla="*/ 0 w 2554"/>
                <a:gd name="T19" fmla="*/ 1995 h 3176"/>
                <a:gd name="T20" fmla="*/ 311 w 2554"/>
                <a:gd name="T21" fmla="*/ 2876 h 3176"/>
                <a:gd name="T22" fmla="*/ 1270 w 2554"/>
                <a:gd name="T23" fmla="*/ 3175 h 3176"/>
                <a:gd name="T24" fmla="*/ 2229 w 2554"/>
                <a:gd name="T25" fmla="*/ 2864 h 3176"/>
                <a:gd name="T26" fmla="*/ 2553 w 2554"/>
                <a:gd name="T27" fmla="*/ 1930 h 3176"/>
                <a:gd name="T28" fmla="*/ 2553 w 2554"/>
                <a:gd name="T29" fmla="*/ 0 h 3176"/>
                <a:gd name="T30" fmla="*/ 1270 w 2554"/>
                <a:gd name="T31"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4" h="3176">
                  <a:moveTo>
                    <a:pt x="1270" y="0"/>
                  </a:moveTo>
                  <a:lnTo>
                    <a:pt x="1270" y="0"/>
                  </a:lnTo>
                  <a:cubicBezTo>
                    <a:pt x="1270" y="570"/>
                    <a:pt x="1270" y="570"/>
                    <a:pt x="1270" y="570"/>
                  </a:cubicBezTo>
                  <a:cubicBezTo>
                    <a:pt x="1814" y="570"/>
                    <a:pt x="1814" y="570"/>
                    <a:pt x="1814" y="570"/>
                  </a:cubicBezTo>
                  <a:cubicBezTo>
                    <a:pt x="1814" y="1943"/>
                    <a:pt x="1814" y="1943"/>
                    <a:pt x="1814" y="1943"/>
                  </a:cubicBezTo>
                  <a:cubicBezTo>
                    <a:pt x="1814" y="2151"/>
                    <a:pt x="1775" y="2306"/>
                    <a:pt x="1684" y="2410"/>
                  </a:cubicBezTo>
                  <a:cubicBezTo>
                    <a:pt x="1594" y="2513"/>
                    <a:pt x="1451" y="2565"/>
                    <a:pt x="1270" y="2565"/>
                  </a:cubicBezTo>
                  <a:cubicBezTo>
                    <a:pt x="1101" y="2565"/>
                    <a:pt x="959" y="2513"/>
                    <a:pt x="868" y="2410"/>
                  </a:cubicBezTo>
                  <a:cubicBezTo>
                    <a:pt x="790" y="2306"/>
                    <a:pt x="738" y="2177"/>
                    <a:pt x="738" y="1995"/>
                  </a:cubicBezTo>
                  <a:cubicBezTo>
                    <a:pt x="0" y="1995"/>
                    <a:pt x="0" y="1995"/>
                    <a:pt x="0" y="1995"/>
                  </a:cubicBezTo>
                  <a:cubicBezTo>
                    <a:pt x="12" y="2384"/>
                    <a:pt x="116" y="2682"/>
                    <a:pt x="311" y="2876"/>
                  </a:cubicBezTo>
                  <a:cubicBezTo>
                    <a:pt x="518" y="3071"/>
                    <a:pt x="842" y="3175"/>
                    <a:pt x="1270" y="3175"/>
                  </a:cubicBezTo>
                  <a:cubicBezTo>
                    <a:pt x="1698" y="3175"/>
                    <a:pt x="2009" y="3071"/>
                    <a:pt x="2229" y="2864"/>
                  </a:cubicBezTo>
                  <a:cubicBezTo>
                    <a:pt x="2449" y="2643"/>
                    <a:pt x="2553" y="2345"/>
                    <a:pt x="2553" y="1930"/>
                  </a:cubicBezTo>
                  <a:cubicBezTo>
                    <a:pt x="2553" y="0"/>
                    <a:pt x="2553" y="0"/>
                    <a:pt x="2553" y="0"/>
                  </a:cubicBezTo>
                  <a:lnTo>
                    <a:pt x="1270" y="0"/>
                  </a:lnTo>
                </a:path>
              </a:pathLst>
            </a:custGeom>
            <a:solidFill>
              <a:schemeClr val="accent1"/>
            </a:solidFill>
            <a:ln>
              <a:noFill/>
            </a:ln>
            <a:effectLst/>
          </p:spPr>
          <p:txBody>
            <a:bodyPr wrap="none" anchor="ctr"/>
            <a:lstStyle/>
            <a:p>
              <a:endParaRPr lang="nl-NL"/>
            </a:p>
          </p:txBody>
        </p:sp>
        <p:sp>
          <p:nvSpPr>
            <p:cNvPr id="19" name="Freeform 16">
              <a:extLst>
                <a:ext uri="{FF2B5EF4-FFF2-40B4-BE49-F238E27FC236}">
                  <a16:creationId xmlns:a16="http://schemas.microsoft.com/office/drawing/2014/main" id="{8187E063-09F8-1046-8830-80FF11E417A4}"/>
                </a:ext>
              </a:extLst>
            </p:cNvPr>
            <p:cNvSpPr>
              <a:spLocks noChangeArrowheads="1"/>
            </p:cNvSpPr>
            <p:nvPr/>
          </p:nvSpPr>
          <p:spPr bwMode="auto">
            <a:xfrm>
              <a:off x="2860476" y="810323"/>
              <a:ext cx="397619" cy="409228"/>
            </a:xfrm>
            <a:custGeom>
              <a:avLst/>
              <a:gdLst>
                <a:gd name="T0" fmla="*/ 674 w 3021"/>
                <a:gd name="T1" fmla="*/ 3110 h 3111"/>
                <a:gd name="T2" fmla="*/ 0 w 3021"/>
                <a:gd name="T3" fmla="*/ 3110 h 3111"/>
                <a:gd name="T4" fmla="*/ 0 w 3021"/>
                <a:gd name="T5" fmla="*/ 0 h 3111"/>
                <a:gd name="T6" fmla="*/ 544 w 3021"/>
                <a:gd name="T7" fmla="*/ 0 h 3111"/>
                <a:gd name="T8" fmla="*/ 1919 w 3021"/>
                <a:gd name="T9" fmla="*/ 816 h 3111"/>
                <a:gd name="T10" fmla="*/ 2450 w 3021"/>
                <a:gd name="T11" fmla="*/ 0 h 3111"/>
                <a:gd name="T12" fmla="*/ 3020 w 3021"/>
                <a:gd name="T13" fmla="*/ 0 h 3111"/>
                <a:gd name="T14" fmla="*/ 3020 w 3021"/>
                <a:gd name="T15" fmla="*/ 3110 h 3111"/>
                <a:gd name="T16" fmla="*/ 2346 w 3021"/>
                <a:gd name="T17" fmla="*/ 3110 h 3111"/>
                <a:gd name="T18" fmla="*/ 2346 w 3021"/>
                <a:gd name="T19" fmla="*/ 1426 h 3111"/>
                <a:gd name="T20" fmla="*/ 1504 w 3021"/>
                <a:gd name="T21" fmla="*/ 2721 h 3111"/>
                <a:gd name="T22" fmla="*/ 674 w 3021"/>
                <a:gd name="T23" fmla="*/ 1426 h 3111"/>
                <a:gd name="T24" fmla="*/ 674 w 3021"/>
                <a:gd name="T25"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1" h="3111">
                  <a:moveTo>
                    <a:pt x="674" y="3110"/>
                  </a:moveTo>
                  <a:lnTo>
                    <a:pt x="0" y="3110"/>
                  </a:lnTo>
                  <a:lnTo>
                    <a:pt x="0" y="0"/>
                  </a:lnTo>
                  <a:lnTo>
                    <a:pt x="544" y="0"/>
                  </a:lnTo>
                  <a:lnTo>
                    <a:pt x="1919" y="816"/>
                  </a:lnTo>
                  <a:lnTo>
                    <a:pt x="2450" y="0"/>
                  </a:lnTo>
                  <a:lnTo>
                    <a:pt x="3020" y="0"/>
                  </a:lnTo>
                  <a:lnTo>
                    <a:pt x="3020" y="3110"/>
                  </a:lnTo>
                  <a:lnTo>
                    <a:pt x="2346" y="3110"/>
                  </a:lnTo>
                  <a:lnTo>
                    <a:pt x="2346" y="1426"/>
                  </a:lnTo>
                  <a:lnTo>
                    <a:pt x="1504" y="2721"/>
                  </a:lnTo>
                  <a:lnTo>
                    <a:pt x="674" y="1426"/>
                  </a:lnTo>
                  <a:lnTo>
                    <a:pt x="674" y="3110"/>
                  </a:lnTo>
                </a:path>
              </a:pathLst>
            </a:custGeom>
            <a:solidFill>
              <a:schemeClr val="accent1"/>
            </a:solidFill>
            <a:ln>
              <a:noFill/>
            </a:ln>
            <a:effectLst/>
          </p:spPr>
          <p:txBody>
            <a:bodyPr wrap="none" anchor="ctr"/>
            <a:lstStyle/>
            <a:p>
              <a:endParaRPr lang="nl-NL"/>
            </a:p>
          </p:txBody>
        </p:sp>
        <p:sp>
          <p:nvSpPr>
            <p:cNvPr id="20" name="Freeform 17">
              <a:extLst>
                <a:ext uri="{FF2B5EF4-FFF2-40B4-BE49-F238E27FC236}">
                  <a16:creationId xmlns:a16="http://schemas.microsoft.com/office/drawing/2014/main" id="{5FF86071-2DA5-BA49-BAC3-CBE9C1234048}"/>
                </a:ext>
              </a:extLst>
            </p:cNvPr>
            <p:cNvSpPr>
              <a:spLocks noChangeArrowheads="1"/>
            </p:cNvSpPr>
            <p:nvPr/>
          </p:nvSpPr>
          <p:spPr bwMode="auto">
            <a:xfrm>
              <a:off x="3331234" y="810323"/>
              <a:ext cx="161950" cy="175881"/>
            </a:xfrm>
            <a:custGeom>
              <a:avLst/>
              <a:gdLst>
                <a:gd name="T0" fmla="*/ 1231 w 1232"/>
                <a:gd name="T1" fmla="*/ 0 h 1336"/>
                <a:gd name="T2" fmla="*/ 907 w 1232"/>
                <a:gd name="T3" fmla="*/ 0 h 1336"/>
                <a:gd name="T4" fmla="*/ 622 w 1232"/>
                <a:gd name="T5" fmla="*/ 972 h 1336"/>
                <a:gd name="T6" fmla="*/ 337 w 1232"/>
                <a:gd name="T7" fmla="*/ 0 h 1336"/>
                <a:gd name="T8" fmla="*/ 0 w 1232"/>
                <a:gd name="T9" fmla="*/ 0 h 1336"/>
                <a:gd name="T10" fmla="*/ 467 w 1232"/>
                <a:gd name="T11" fmla="*/ 1335 h 1336"/>
                <a:gd name="T12" fmla="*/ 764 w 1232"/>
                <a:gd name="T13" fmla="*/ 1335 h 1336"/>
                <a:gd name="T14" fmla="*/ 1231 w 1232"/>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2" h="1336">
                  <a:moveTo>
                    <a:pt x="1231" y="0"/>
                  </a:moveTo>
                  <a:lnTo>
                    <a:pt x="907" y="0"/>
                  </a:lnTo>
                  <a:lnTo>
                    <a:pt x="622" y="972"/>
                  </a:lnTo>
                  <a:lnTo>
                    <a:pt x="337" y="0"/>
                  </a:lnTo>
                  <a:lnTo>
                    <a:pt x="0" y="0"/>
                  </a:lnTo>
                  <a:lnTo>
                    <a:pt x="467" y="1335"/>
                  </a:lnTo>
                  <a:lnTo>
                    <a:pt x="764" y="1335"/>
                  </a:lnTo>
                  <a:lnTo>
                    <a:pt x="1231" y="0"/>
                  </a:lnTo>
                </a:path>
              </a:pathLst>
            </a:custGeom>
            <a:solidFill>
              <a:schemeClr val="accent2">
                <a:lumMod val="60000"/>
                <a:lumOff val="40000"/>
              </a:schemeClr>
            </a:solidFill>
            <a:ln>
              <a:noFill/>
            </a:ln>
            <a:effectLst/>
          </p:spPr>
          <p:txBody>
            <a:bodyPr wrap="none" anchor="ctr"/>
            <a:lstStyle/>
            <a:p>
              <a:endParaRPr lang="nl-NL"/>
            </a:p>
          </p:txBody>
        </p:sp>
        <p:sp>
          <p:nvSpPr>
            <p:cNvPr id="21" name="Freeform 18">
              <a:extLst>
                <a:ext uri="{FF2B5EF4-FFF2-40B4-BE49-F238E27FC236}">
                  <a16:creationId xmlns:a16="http://schemas.microsoft.com/office/drawing/2014/main" id="{9D4A290C-30C6-C44A-8BD6-F9FDFCD597C6}"/>
                </a:ext>
              </a:extLst>
            </p:cNvPr>
            <p:cNvSpPr>
              <a:spLocks noChangeArrowheads="1"/>
            </p:cNvSpPr>
            <p:nvPr/>
          </p:nvSpPr>
          <p:spPr bwMode="auto">
            <a:xfrm>
              <a:off x="3331234" y="810323"/>
              <a:ext cx="161950" cy="175881"/>
            </a:xfrm>
            <a:custGeom>
              <a:avLst/>
              <a:gdLst>
                <a:gd name="T0" fmla="*/ 1231 w 1232"/>
                <a:gd name="T1" fmla="*/ 0 h 1336"/>
                <a:gd name="T2" fmla="*/ 907 w 1232"/>
                <a:gd name="T3" fmla="*/ 0 h 1336"/>
                <a:gd name="T4" fmla="*/ 622 w 1232"/>
                <a:gd name="T5" fmla="*/ 972 h 1336"/>
                <a:gd name="T6" fmla="*/ 337 w 1232"/>
                <a:gd name="T7" fmla="*/ 0 h 1336"/>
                <a:gd name="T8" fmla="*/ 0 w 1232"/>
                <a:gd name="T9" fmla="*/ 0 h 1336"/>
                <a:gd name="T10" fmla="*/ 467 w 1232"/>
                <a:gd name="T11" fmla="*/ 1335 h 1336"/>
                <a:gd name="T12" fmla="*/ 764 w 1232"/>
                <a:gd name="T13" fmla="*/ 1335 h 1336"/>
                <a:gd name="T14" fmla="*/ 1231 w 1232"/>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2" h="1336">
                  <a:moveTo>
                    <a:pt x="1231" y="0"/>
                  </a:moveTo>
                  <a:lnTo>
                    <a:pt x="907" y="0"/>
                  </a:lnTo>
                  <a:lnTo>
                    <a:pt x="622" y="972"/>
                  </a:lnTo>
                  <a:lnTo>
                    <a:pt x="337" y="0"/>
                  </a:lnTo>
                  <a:lnTo>
                    <a:pt x="0" y="0"/>
                  </a:lnTo>
                  <a:lnTo>
                    <a:pt x="467" y="1335"/>
                  </a:lnTo>
                  <a:lnTo>
                    <a:pt x="764" y="1335"/>
                  </a:lnTo>
                  <a:lnTo>
                    <a:pt x="1231" y="0"/>
                  </a:lnTo>
                </a:path>
              </a:pathLst>
            </a:custGeom>
            <a:solidFill>
              <a:schemeClr val="accent2">
                <a:lumMod val="60000"/>
                <a:lumOff val="40000"/>
              </a:schemeClr>
            </a:solidFill>
            <a:ln>
              <a:noFill/>
            </a:ln>
            <a:effectLst/>
          </p:spPr>
          <p:txBody>
            <a:bodyPr wrap="none" anchor="ctr"/>
            <a:lstStyle/>
            <a:p>
              <a:endParaRPr lang="nl-NL"/>
            </a:p>
          </p:txBody>
        </p:sp>
        <p:sp>
          <p:nvSpPr>
            <p:cNvPr id="22" name="Freeform 19">
              <a:extLst>
                <a:ext uri="{FF2B5EF4-FFF2-40B4-BE49-F238E27FC236}">
                  <a16:creationId xmlns:a16="http://schemas.microsoft.com/office/drawing/2014/main" id="{A0058526-396D-9942-BF56-9F40ED40439A}"/>
                </a:ext>
              </a:extLst>
            </p:cNvPr>
            <p:cNvSpPr>
              <a:spLocks noChangeArrowheads="1"/>
            </p:cNvSpPr>
            <p:nvPr/>
          </p:nvSpPr>
          <p:spPr bwMode="auto">
            <a:xfrm>
              <a:off x="3519304" y="810323"/>
              <a:ext cx="124800" cy="175881"/>
            </a:xfrm>
            <a:custGeom>
              <a:avLst/>
              <a:gdLst>
                <a:gd name="T0" fmla="*/ 907 w 947"/>
                <a:gd name="T1" fmla="*/ 0 h 1336"/>
                <a:gd name="T2" fmla="*/ 0 w 947"/>
                <a:gd name="T3" fmla="*/ 0 h 1336"/>
                <a:gd name="T4" fmla="*/ 0 w 947"/>
                <a:gd name="T5" fmla="*/ 1335 h 1336"/>
                <a:gd name="T6" fmla="*/ 946 w 947"/>
                <a:gd name="T7" fmla="*/ 1335 h 1336"/>
                <a:gd name="T8" fmla="*/ 946 w 947"/>
                <a:gd name="T9" fmla="*/ 1089 h 1336"/>
                <a:gd name="T10" fmla="*/ 311 w 947"/>
                <a:gd name="T11" fmla="*/ 1089 h 1336"/>
                <a:gd name="T12" fmla="*/ 311 w 947"/>
                <a:gd name="T13" fmla="*/ 791 h 1336"/>
                <a:gd name="T14" fmla="*/ 777 w 947"/>
                <a:gd name="T15" fmla="*/ 791 h 1336"/>
                <a:gd name="T16" fmla="*/ 803 w 947"/>
                <a:gd name="T17" fmla="*/ 531 h 1336"/>
                <a:gd name="T18" fmla="*/ 311 w 947"/>
                <a:gd name="T19" fmla="*/ 531 h 1336"/>
                <a:gd name="T20" fmla="*/ 311 w 947"/>
                <a:gd name="T21" fmla="*/ 246 h 1336"/>
                <a:gd name="T22" fmla="*/ 907 w 947"/>
                <a:gd name="T23" fmla="*/ 246 h 1336"/>
                <a:gd name="T24" fmla="*/ 907 w 94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336">
                  <a:moveTo>
                    <a:pt x="907" y="0"/>
                  </a:moveTo>
                  <a:lnTo>
                    <a:pt x="0" y="0"/>
                  </a:lnTo>
                  <a:lnTo>
                    <a:pt x="0" y="1335"/>
                  </a:lnTo>
                  <a:lnTo>
                    <a:pt x="946" y="1335"/>
                  </a:lnTo>
                  <a:lnTo>
                    <a:pt x="946" y="1089"/>
                  </a:lnTo>
                  <a:lnTo>
                    <a:pt x="311" y="1089"/>
                  </a:lnTo>
                  <a:lnTo>
                    <a:pt x="311" y="791"/>
                  </a:lnTo>
                  <a:lnTo>
                    <a:pt x="777" y="791"/>
                  </a:lnTo>
                  <a:lnTo>
                    <a:pt x="803" y="531"/>
                  </a:lnTo>
                  <a:lnTo>
                    <a:pt x="311" y="531"/>
                  </a:lnTo>
                  <a:lnTo>
                    <a:pt x="311" y="246"/>
                  </a:lnTo>
                  <a:lnTo>
                    <a:pt x="907" y="246"/>
                  </a:lnTo>
                  <a:lnTo>
                    <a:pt x="907" y="0"/>
                  </a:lnTo>
                </a:path>
              </a:pathLst>
            </a:custGeom>
            <a:solidFill>
              <a:schemeClr val="accent2">
                <a:lumMod val="60000"/>
                <a:lumOff val="40000"/>
              </a:schemeClr>
            </a:solidFill>
            <a:ln>
              <a:noFill/>
            </a:ln>
            <a:effectLst/>
          </p:spPr>
          <p:txBody>
            <a:bodyPr wrap="none" anchor="ctr"/>
            <a:lstStyle/>
            <a:p>
              <a:endParaRPr lang="nl-NL"/>
            </a:p>
          </p:txBody>
        </p:sp>
        <p:sp>
          <p:nvSpPr>
            <p:cNvPr id="23" name="Freeform 20">
              <a:extLst>
                <a:ext uri="{FF2B5EF4-FFF2-40B4-BE49-F238E27FC236}">
                  <a16:creationId xmlns:a16="http://schemas.microsoft.com/office/drawing/2014/main" id="{472A6EB4-6411-3941-B274-B7CE796D0D0B}"/>
                </a:ext>
              </a:extLst>
            </p:cNvPr>
            <p:cNvSpPr>
              <a:spLocks noChangeArrowheads="1"/>
            </p:cNvSpPr>
            <p:nvPr/>
          </p:nvSpPr>
          <p:spPr bwMode="auto">
            <a:xfrm>
              <a:off x="3519304" y="810323"/>
              <a:ext cx="124800" cy="175881"/>
            </a:xfrm>
            <a:custGeom>
              <a:avLst/>
              <a:gdLst>
                <a:gd name="T0" fmla="*/ 907 w 947"/>
                <a:gd name="T1" fmla="*/ 0 h 1336"/>
                <a:gd name="T2" fmla="*/ 0 w 947"/>
                <a:gd name="T3" fmla="*/ 0 h 1336"/>
                <a:gd name="T4" fmla="*/ 0 w 947"/>
                <a:gd name="T5" fmla="*/ 1335 h 1336"/>
                <a:gd name="T6" fmla="*/ 946 w 947"/>
                <a:gd name="T7" fmla="*/ 1335 h 1336"/>
                <a:gd name="T8" fmla="*/ 946 w 947"/>
                <a:gd name="T9" fmla="*/ 1089 h 1336"/>
                <a:gd name="T10" fmla="*/ 311 w 947"/>
                <a:gd name="T11" fmla="*/ 1089 h 1336"/>
                <a:gd name="T12" fmla="*/ 311 w 947"/>
                <a:gd name="T13" fmla="*/ 791 h 1336"/>
                <a:gd name="T14" fmla="*/ 777 w 947"/>
                <a:gd name="T15" fmla="*/ 791 h 1336"/>
                <a:gd name="T16" fmla="*/ 803 w 947"/>
                <a:gd name="T17" fmla="*/ 531 h 1336"/>
                <a:gd name="T18" fmla="*/ 311 w 947"/>
                <a:gd name="T19" fmla="*/ 531 h 1336"/>
                <a:gd name="T20" fmla="*/ 311 w 947"/>
                <a:gd name="T21" fmla="*/ 246 h 1336"/>
                <a:gd name="T22" fmla="*/ 907 w 947"/>
                <a:gd name="T23" fmla="*/ 246 h 1336"/>
                <a:gd name="T24" fmla="*/ 907 w 94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336">
                  <a:moveTo>
                    <a:pt x="907" y="0"/>
                  </a:moveTo>
                  <a:lnTo>
                    <a:pt x="0" y="0"/>
                  </a:lnTo>
                  <a:lnTo>
                    <a:pt x="0" y="1335"/>
                  </a:lnTo>
                  <a:lnTo>
                    <a:pt x="946" y="1335"/>
                  </a:lnTo>
                  <a:lnTo>
                    <a:pt x="946" y="1089"/>
                  </a:lnTo>
                  <a:lnTo>
                    <a:pt x="311" y="1089"/>
                  </a:lnTo>
                  <a:lnTo>
                    <a:pt x="311" y="791"/>
                  </a:lnTo>
                  <a:lnTo>
                    <a:pt x="777" y="791"/>
                  </a:lnTo>
                  <a:lnTo>
                    <a:pt x="803" y="531"/>
                  </a:lnTo>
                  <a:lnTo>
                    <a:pt x="311" y="531"/>
                  </a:lnTo>
                  <a:lnTo>
                    <a:pt x="311" y="246"/>
                  </a:lnTo>
                  <a:lnTo>
                    <a:pt x="907" y="246"/>
                  </a:lnTo>
                  <a:lnTo>
                    <a:pt x="907" y="0"/>
                  </a:lnTo>
                </a:path>
              </a:pathLst>
            </a:custGeom>
            <a:solidFill>
              <a:schemeClr val="accent2">
                <a:lumMod val="60000"/>
                <a:lumOff val="40000"/>
              </a:schemeClr>
            </a:solidFill>
            <a:ln>
              <a:noFill/>
            </a:ln>
            <a:effectLst/>
          </p:spPr>
          <p:txBody>
            <a:bodyPr wrap="none" anchor="ctr"/>
            <a:lstStyle/>
            <a:p>
              <a:endParaRPr lang="nl-NL"/>
            </a:p>
          </p:txBody>
        </p:sp>
        <p:sp>
          <p:nvSpPr>
            <p:cNvPr id="24" name="Freeform 21">
              <a:extLst>
                <a:ext uri="{FF2B5EF4-FFF2-40B4-BE49-F238E27FC236}">
                  <a16:creationId xmlns:a16="http://schemas.microsoft.com/office/drawing/2014/main" id="{9B2B7FAF-87DF-2A41-A3D3-CC17E6160865}"/>
                </a:ext>
              </a:extLst>
            </p:cNvPr>
            <p:cNvSpPr>
              <a:spLocks noChangeArrowheads="1"/>
            </p:cNvSpPr>
            <p:nvPr/>
          </p:nvSpPr>
          <p:spPr bwMode="auto">
            <a:xfrm>
              <a:off x="3672547" y="810323"/>
              <a:ext cx="148599" cy="175881"/>
            </a:xfrm>
            <a:custGeom>
              <a:avLst/>
              <a:gdLst>
                <a:gd name="T0" fmla="*/ 298 w 1129"/>
                <a:gd name="T1" fmla="*/ 622 h 1336"/>
                <a:gd name="T2" fmla="*/ 298 w 1129"/>
                <a:gd name="T3" fmla="*/ 622 h 1336"/>
                <a:gd name="T4" fmla="*/ 298 w 1129"/>
                <a:gd name="T5" fmla="*/ 246 h 1336"/>
                <a:gd name="T6" fmla="*/ 467 w 1129"/>
                <a:gd name="T7" fmla="*/ 246 h 1336"/>
                <a:gd name="T8" fmla="*/ 623 w 1129"/>
                <a:gd name="T9" fmla="*/ 298 h 1336"/>
                <a:gd name="T10" fmla="*/ 675 w 1129"/>
                <a:gd name="T11" fmla="*/ 441 h 1336"/>
                <a:gd name="T12" fmla="*/ 623 w 1129"/>
                <a:gd name="T13" fmla="*/ 570 h 1336"/>
                <a:gd name="T14" fmla="*/ 467 w 1129"/>
                <a:gd name="T15" fmla="*/ 622 h 1336"/>
                <a:gd name="T16" fmla="*/ 298 w 1129"/>
                <a:gd name="T17" fmla="*/ 622 h 1336"/>
                <a:gd name="T18" fmla="*/ 519 w 1129"/>
                <a:gd name="T19" fmla="*/ 0 h 1336"/>
                <a:gd name="T20" fmla="*/ 519 w 1129"/>
                <a:gd name="T21" fmla="*/ 0 h 1336"/>
                <a:gd name="T22" fmla="*/ 0 w 1129"/>
                <a:gd name="T23" fmla="*/ 0 h 1336"/>
                <a:gd name="T24" fmla="*/ 0 w 1129"/>
                <a:gd name="T25" fmla="*/ 1335 h 1336"/>
                <a:gd name="T26" fmla="*/ 298 w 1129"/>
                <a:gd name="T27" fmla="*/ 1335 h 1336"/>
                <a:gd name="T28" fmla="*/ 298 w 1129"/>
                <a:gd name="T29" fmla="*/ 855 h 1336"/>
                <a:gd name="T30" fmla="*/ 480 w 1129"/>
                <a:gd name="T31" fmla="*/ 855 h 1336"/>
                <a:gd name="T32" fmla="*/ 752 w 1129"/>
                <a:gd name="T33" fmla="*/ 1335 h 1336"/>
                <a:gd name="T34" fmla="*/ 1128 w 1129"/>
                <a:gd name="T35" fmla="*/ 1335 h 1336"/>
                <a:gd name="T36" fmla="*/ 765 w 1129"/>
                <a:gd name="T37" fmla="*/ 804 h 1336"/>
                <a:gd name="T38" fmla="*/ 934 w 1129"/>
                <a:gd name="T39" fmla="*/ 648 h 1336"/>
                <a:gd name="T40" fmla="*/ 986 w 1129"/>
                <a:gd name="T41" fmla="*/ 428 h 1336"/>
                <a:gd name="T42" fmla="*/ 519 w 1129"/>
                <a:gd name="T43" fmla="*/ 0 h 1336"/>
                <a:gd name="T44" fmla="*/ 298 w 1129"/>
                <a:gd name="T45" fmla="*/ 62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1336">
                  <a:moveTo>
                    <a:pt x="298" y="622"/>
                  </a:moveTo>
                  <a:lnTo>
                    <a:pt x="298" y="622"/>
                  </a:lnTo>
                  <a:cubicBezTo>
                    <a:pt x="298" y="246"/>
                    <a:pt x="298" y="246"/>
                    <a:pt x="298" y="246"/>
                  </a:cubicBezTo>
                  <a:cubicBezTo>
                    <a:pt x="467" y="246"/>
                    <a:pt x="467" y="246"/>
                    <a:pt x="467" y="246"/>
                  </a:cubicBezTo>
                  <a:cubicBezTo>
                    <a:pt x="545" y="246"/>
                    <a:pt x="597" y="259"/>
                    <a:pt x="623" y="298"/>
                  </a:cubicBezTo>
                  <a:cubicBezTo>
                    <a:pt x="661" y="324"/>
                    <a:pt x="675" y="376"/>
                    <a:pt x="675" y="441"/>
                  </a:cubicBezTo>
                  <a:cubicBezTo>
                    <a:pt x="675" y="492"/>
                    <a:pt x="661" y="544"/>
                    <a:pt x="623" y="570"/>
                  </a:cubicBezTo>
                  <a:cubicBezTo>
                    <a:pt x="597" y="596"/>
                    <a:pt x="545" y="622"/>
                    <a:pt x="467" y="622"/>
                  </a:cubicBezTo>
                  <a:cubicBezTo>
                    <a:pt x="298" y="622"/>
                    <a:pt x="298" y="622"/>
                    <a:pt x="298" y="622"/>
                  </a:cubicBezTo>
                  <a:lnTo>
                    <a:pt x="519" y="0"/>
                  </a:lnTo>
                  <a:lnTo>
                    <a:pt x="519" y="0"/>
                  </a:lnTo>
                  <a:cubicBezTo>
                    <a:pt x="0" y="0"/>
                    <a:pt x="0" y="0"/>
                    <a:pt x="0" y="0"/>
                  </a:cubicBezTo>
                  <a:cubicBezTo>
                    <a:pt x="0" y="1335"/>
                    <a:pt x="0" y="1335"/>
                    <a:pt x="0" y="1335"/>
                  </a:cubicBezTo>
                  <a:cubicBezTo>
                    <a:pt x="298" y="1335"/>
                    <a:pt x="298" y="1335"/>
                    <a:pt x="298" y="1335"/>
                  </a:cubicBezTo>
                  <a:cubicBezTo>
                    <a:pt x="298" y="855"/>
                    <a:pt x="298" y="855"/>
                    <a:pt x="298" y="855"/>
                  </a:cubicBezTo>
                  <a:cubicBezTo>
                    <a:pt x="480" y="855"/>
                    <a:pt x="480" y="855"/>
                    <a:pt x="480" y="855"/>
                  </a:cubicBezTo>
                  <a:cubicBezTo>
                    <a:pt x="752" y="1335"/>
                    <a:pt x="752" y="1335"/>
                    <a:pt x="752" y="1335"/>
                  </a:cubicBezTo>
                  <a:cubicBezTo>
                    <a:pt x="1128" y="1335"/>
                    <a:pt x="1128" y="1335"/>
                    <a:pt x="1128" y="1335"/>
                  </a:cubicBezTo>
                  <a:cubicBezTo>
                    <a:pt x="765" y="804"/>
                    <a:pt x="765" y="804"/>
                    <a:pt x="765" y="804"/>
                  </a:cubicBezTo>
                  <a:cubicBezTo>
                    <a:pt x="843" y="765"/>
                    <a:pt x="895" y="713"/>
                    <a:pt x="934" y="648"/>
                  </a:cubicBezTo>
                  <a:cubicBezTo>
                    <a:pt x="972" y="596"/>
                    <a:pt x="986" y="519"/>
                    <a:pt x="986" y="428"/>
                  </a:cubicBezTo>
                  <a:cubicBezTo>
                    <a:pt x="986" y="142"/>
                    <a:pt x="830" y="0"/>
                    <a:pt x="519" y="0"/>
                  </a:cubicBezTo>
                  <a:lnTo>
                    <a:pt x="298" y="622"/>
                  </a:lnTo>
                </a:path>
              </a:pathLst>
            </a:custGeom>
            <a:solidFill>
              <a:schemeClr val="accent2">
                <a:lumMod val="60000"/>
                <a:lumOff val="40000"/>
              </a:schemeClr>
            </a:solidFill>
            <a:ln>
              <a:noFill/>
            </a:ln>
            <a:effectLst/>
          </p:spPr>
          <p:txBody>
            <a:bodyPr wrap="none" anchor="ctr"/>
            <a:lstStyle/>
            <a:p>
              <a:endParaRPr lang="nl-NL"/>
            </a:p>
          </p:txBody>
        </p:sp>
        <p:sp>
          <p:nvSpPr>
            <p:cNvPr id="25" name="Freeform 22">
              <a:extLst>
                <a:ext uri="{FF2B5EF4-FFF2-40B4-BE49-F238E27FC236}">
                  <a16:creationId xmlns:a16="http://schemas.microsoft.com/office/drawing/2014/main" id="{F952D9A6-79A4-2C47-95FA-45761C2F0D19}"/>
                </a:ext>
              </a:extLst>
            </p:cNvPr>
            <p:cNvSpPr>
              <a:spLocks noChangeArrowheads="1"/>
            </p:cNvSpPr>
            <p:nvPr/>
          </p:nvSpPr>
          <p:spPr bwMode="auto">
            <a:xfrm>
              <a:off x="3839721" y="810323"/>
              <a:ext cx="136409" cy="175881"/>
            </a:xfrm>
            <a:custGeom>
              <a:avLst/>
              <a:gdLst>
                <a:gd name="T0" fmla="*/ 985 w 1038"/>
                <a:gd name="T1" fmla="*/ 350 h 1336"/>
                <a:gd name="T2" fmla="*/ 985 w 1038"/>
                <a:gd name="T3" fmla="*/ 350 h 1336"/>
                <a:gd name="T4" fmla="*/ 933 w 1038"/>
                <a:gd name="T5" fmla="*/ 519 h 1336"/>
                <a:gd name="T6" fmla="*/ 790 w 1038"/>
                <a:gd name="T7" fmla="*/ 648 h 1336"/>
                <a:gd name="T8" fmla="*/ 972 w 1038"/>
                <a:gd name="T9" fmla="*/ 765 h 1336"/>
                <a:gd name="T10" fmla="*/ 1037 w 1038"/>
                <a:gd name="T11" fmla="*/ 972 h 1336"/>
                <a:gd name="T12" fmla="*/ 920 w 1038"/>
                <a:gd name="T13" fmla="*/ 1244 h 1336"/>
                <a:gd name="T14" fmla="*/ 609 w 1038"/>
                <a:gd name="T15" fmla="*/ 1335 h 1336"/>
                <a:gd name="T16" fmla="*/ 0 w 1038"/>
                <a:gd name="T17" fmla="*/ 1335 h 1336"/>
                <a:gd name="T18" fmla="*/ 0 w 1038"/>
                <a:gd name="T19" fmla="*/ 0 h 1336"/>
                <a:gd name="T20" fmla="*/ 583 w 1038"/>
                <a:gd name="T21" fmla="*/ 0 h 1336"/>
                <a:gd name="T22" fmla="*/ 868 w 1038"/>
                <a:gd name="T23" fmla="*/ 91 h 1336"/>
                <a:gd name="T24" fmla="*/ 985 w 1038"/>
                <a:gd name="T25" fmla="*/ 350 h 1336"/>
                <a:gd name="T26" fmla="*/ 311 w 1038"/>
                <a:gd name="T27" fmla="*/ 544 h 1336"/>
                <a:gd name="T28" fmla="*/ 311 w 1038"/>
                <a:gd name="T29" fmla="*/ 544 h 1336"/>
                <a:gd name="T30" fmla="*/ 505 w 1038"/>
                <a:gd name="T31" fmla="*/ 544 h 1336"/>
                <a:gd name="T32" fmla="*/ 674 w 1038"/>
                <a:gd name="T33" fmla="*/ 389 h 1336"/>
                <a:gd name="T34" fmla="*/ 635 w 1038"/>
                <a:gd name="T35" fmla="*/ 285 h 1336"/>
                <a:gd name="T36" fmla="*/ 518 w 1038"/>
                <a:gd name="T37" fmla="*/ 246 h 1336"/>
                <a:gd name="T38" fmla="*/ 311 w 1038"/>
                <a:gd name="T39" fmla="*/ 246 h 1336"/>
                <a:gd name="T40" fmla="*/ 311 w 1038"/>
                <a:gd name="T41" fmla="*/ 544 h 1336"/>
                <a:gd name="T42" fmla="*/ 311 w 1038"/>
                <a:gd name="T43" fmla="*/ 778 h 1336"/>
                <a:gd name="T44" fmla="*/ 311 w 1038"/>
                <a:gd name="T45" fmla="*/ 778 h 1336"/>
                <a:gd name="T46" fmla="*/ 311 w 1038"/>
                <a:gd name="T47" fmla="*/ 1102 h 1336"/>
                <a:gd name="T48" fmla="*/ 557 w 1038"/>
                <a:gd name="T49" fmla="*/ 1102 h 1336"/>
                <a:gd name="T50" fmla="*/ 687 w 1038"/>
                <a:gd name="T51" fmla="*/ 1063 h 1336"/>
                <a:gd name="T52" fmla="*/ 738 w 1038"/>
                <a:gd name="T53" fmla="*/ 933 h 1336"/>
                <a:gd name="T54" fmla="*/ 687 w 1038"/>
                <a:gd name="T55" fmla="*/ 816 h 1336"/>
                <a:gd name="T56" fmla="*/ 544 w 1038"/>
                <a:gd name="T57" fmla="*/ 778 h 1336"/>
                <a:gd name="T58" fmla="*/ 311 w 1038"/>
                <a:gd name="T59" fmla="*/ 77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1336">
                  <a:moveTo>
                    <a:pt x="985" y="350"/>
                  </a:moveTo>
                  <a:lnTo>
                    <a:pt x="985" y="350"/>
                  </a:lnTo>
                  <a:cubicBezTo>
                    <a:pt x="985" y="415"/>
                    <a:pt x="959" y="467"/>
                    <a:pt x="933" y="519"/>
                  </a:cubicBezTo>
                  <a:cubicBezTo>
                    <a:pt x="907" y="570"/>
                    <a:pt x="855" y="609"/>
                    <a:pt x="790" y="648"/>
                  </a:cubicBezTo>
                  <a:cubicBezTo>
                    <a:pt x="868" y="661"/>
                    <a:pt x="933" y="700"/>
                    <a:pt x="972" y="765"/>
                  </a:cubicBezTo>
                  <a:cubicBezTo>
                    <a:pt x="1011" y="816"/>
                    <a:pt x="1037" y="882"/>
                    <a:pt x="1037" y="972"/>
                  </a:cubicBezTo>
                  <a:cubicBezTo>
                    <a:pt x="1037" y="1089"/>
                    <a:pt x="998" y="1179"/>
                    <a:pt x="920" y="1244"/>
                  </a:cubicBezTo>
                  <a:cubicBezTo>
                    <a:pt x="842" y="1309"/>
                    <a:pt x="738" y="1335"/>
                    <a:pt x="609" y="1335"/>
                  </a:cubicBezTo>
                  <a:cubicBezTo>
                    <a:pt x="0" y="1335"/>
                    <a:pt x="0" y="1335"/>
                    <a:pt x="0" y="1335"/>
                  </a:cubicBezTo>
                  <a:cubicBezTo>
                    <a:pt x="0" y="0"/>
                    <a:pt x="0" y="0"/>
                    <a:pt x="0" y="0"/>
                  </a:cubicBezTo>
                  <a:cubicBezTo>
                    <a:pt x="583" y="0"/>
                    <a:pt x="583" y="0"/>
                    <a:pt x="583" y="0"/>
                  </a:cubicBezTo>
                  <a:cubicBezTo>
                    <a:pt x="713" y="0"/>
                    <a:pt x="803" y="39"/>
                    <a:pt x="868" y="91"/>
                  </a:cubicBezTo>
                  <a:cubicBezTo>
                    <a:pt x="946" y="155"/>
                    <a:pt x="985" y="233"/>
                    <a:pt x="985" y="350"/>
                  </a:cubicBezTo>
                  <a:close/>
                  <a:moveTo>
                    <a:pt x="311" y="544"/>
                  </a:moveTo>
                  <a:lnTo>
                    <a:pt x="311" y="544"/>
                  </a:lnTo>
                  <a:cubicBezTo>
                    <a:pt x="505" y="544"/>
                    <a:pt x="505" y="544"/>
                    <a:pt x="505" y="544"/>
                  </a:cubicBezTo>
                  <a:cubicBezTo>
                    <a:pt x="622" y="544"/>
                    <a:pt x="674" y="492"/>
                    <a:pt x="674" y="389"/>
                  </a:cubicBezTo>
                  <a:cubicBezTo>
                    <a:pt x="674" y="337"/>
                    <a:pt x="661" y="298"/>
                    <a:pt x="635" y="285"/>
                  </a:cubicBezTo>
                  <a:cubicBezTo>
                    <a:pt x="609" y="259"/>
                    <a:pt x="570" y="246"/>
                    <a:pt x="518" y="246"/>
                  </a:cubicBezTo>
                  <a:cubicBezTo>
                    <a:pt x="311" y="246"/>
                    <a:pt x="311" y="246"/>
                    <a:pt x="311" y="246"/>
                  </a:cubicBezTo>
                  <a:lnTo>
                    <a:pt x="311" y="544"/>
                  </a:lnTo>
                  <a:close/>
                  <a:moveTo>
                    <a:pt x="311" y="778"/>
                  </a:moveTo>
                  <a:lnTo>
                    <a:pt x="311" y="778"/>
                  </a:lnTo>
                  <a:cubicBezTo>
                    <a:pt x="311" y="1102"/>
                    <a:pt x="311" y="1102"/>
                    <a:pt x="311" y="1102"/>
                  </a:cubicBezTo>
                  <a:cubicBezTo>
                    <a:pt x="557" y="1102"/>
                    <a:pt x="557" y="1102"/>
                    <a:pt x="557" y="1102"/>
                  </a:cubicBezTo>
                  <a:cubicBezTo>
                    <a:pt x="622" y="1102"/>
                    <a:pt x="661" y="1089"/>
                    <a:pt x="687" y="1063"/>
                  </a:cubicBezTo>
                  <a:cubicBezTo>
                    <a:pt x="726" y="1037"/>
                    <a:pt x="738" y="998"/>
                    <a:pt x="738" y="933"/>
                  </a:cubicBezTo>
                  <a:cubicBezTo>
                    <a:pt x="738" y="882"/>
                    <a:pt x="713" y="843"/>
                    <a:pt x="687" y="816"/>
                  </a:cubicBezTo>
                  <a:cubicBezTo>
                    <a:pt x="661" y="791"/>
                    <a:pt x="609" y="778"/>
                    <a:pt x="544" y="778"/>
                  </a:cubicBezTo>
                  <a:lnTo>
                    <a:pt x="311" y="778"/>
                  </a:lnTo>
                  <a:close/>
                </a:path>
              </a:pathLst>
            </a:custGeom>
            <a:solidFill>
              <a:schemeClr val="accent2"/>
            </a:solidFill>
            <a:ln>
              <a:noFill/>
            </a:ln>
            <a:effectLst/>
          </p:spPr>
          <p:txBody>
            <a:bodyPr wrap="none" anchor="ctr"/>
            <a:lstStyle/>
            <a:p>
              <a:endParaRPr lang="nl-NL"/>
            </a:p>
          </p:txBody>
        </p:sp>
        <p:sp>
          <p:nvSpPr>
            <p:cNvPr id="26" name="Freeform 23">
              <a:extLst>
                <a:ext uri="{FF2B5EF4-FFF2-40B4-BE49-F238E27FC236}">
                  <a16:creationId xmlns:a16="http://schemas.microsoft.com/office/drawing/2014/main" id="{8A68F4E3-B28A-B246-B0D6-8E4A74F54D6A}"/>
                </a:ext>
              </a:extLst>
            </p:cNvPr>
            <p:cNvSpPr>
              <a:spLocks noChangeArrowheads="1"/>
            </p:cNvSpPr>
            <p:nvPr/>
          </p:nvSpPr>
          <p:spPr bwMode="auto">
            <a:xfrm>
              <a:off x="3986579" y="810323"/>
              <a:ext cx="170657" cy="175881"/>
            </a:xfrm>
            <a:custGeom>
              <a:avLst/>
              <a:gdLst>
                <a:gd name="T0" fmla="*/ 894 w 1297"/>
                <a:gd name="T1" fmla="*/ 1102 h 1336"/>
                <a:gd name="T2" fmla="*/ 414 w 1297"/>
                <a:gd name="T3" fmla="*/ 1102 h 1336"/>
                <a:gd name="T4" fmla="*/ 324 w 1297"/>
                <a:gd name="T5" fmla="*/ 1335 h 1336"/>
                <a:gd name="T6" fmla="*/ 0 w 1297"/>
                <a:gd name="T7" fmla="*/ 1335 h 1336"/>
                <a:gd name="T8" fmla="*/ 505 w 1297"/>
                <a:gd name="T9" fmla="*/ 130 h 1336"/>
                <a:gd name="T10" fmla="*/ 453 w 1297"/>
                <a:gd name="T11" fmla="*/ 0 h 1336"/>
                <a:gd name="T12" fmla="*/ 751 w 1297"/>
                <a:gd name="T13" fmla="*/ 0 h 1336"/>
                <a:gd name="T14" fmla="*/ 1296 w 1297"/>
                <a:gd name="T15" fmla="*/ 1335 h 1336"/>
                <a:gd name="T16" fmla="*/ 971 w 1297"/>
                <a:gd name="T17" fmla="*/ 1335 h 1336"/>
                <a:gd name="T18" fmla="*/ 894 w 1297"/>
                <a:gd name="T19" fmla="*/ 1102 h 1336"/>
                <a:gd name="T20" fmla="*/ 492 w 1297"/>
                <a:gd name="T21" fmla="*/ 868 h 1336"/>
                <a:gd name="T22" fmla="*/ 803 w 1297"/>
                <a:gd name="T23" fmla="*/ 868 h 1336"/>
                <a:gd name="T24" fmla="*/ 648 w 1297"/>
                <a:gd name="T25" fmla="*/ 415 h 1336"/>
                <a:gd name="T26" fmla="*/ 492 w 1297"/>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7" h="1336">
                  <a:moveTo>
                    <a:pt x="894" y="1102"/>
                  </a:moveTo>
                  <a:lnTo>
                    <a:pt x="414" y="1102"/>
                  </a:lnTo>
                  <a:lnTo>
                    <a:pt x="324" y="1335"/>
                  </a:lnTo>
                  <a:lnTo>
                    <a:pt x="0" y="1335"/>
                  </a:lnTo>
                  <a:lnTo>
                    <a:pt x="505" y="130"/>
                  </a:lnTo>
                  <a:lnTo>
                    <a:pt x="453" y="0"/>
                  </a:lnTo>
                  <a:lnTo>
                    <a:pt x="751" y="0"/>
                  </a:lnTo>
                  <a:lnTo>
                    <a:pt x="1296" y="1335"/>
                  </a:lnTo>
                  <a:lnTo>
                    <a:pt x="971" y="1335"/>
                  </a:lnTo>
                  <a:lnTo>
                    <a:pt x="894" y="1102"/>
                  </a:lnTo>
                  <a:close/>
                  <a:moveTo>
                    <a:pt x="492" y="868"/>
                  </a:moveTo>
                  <a:lnTo>
                    <a:pt x="803" y="868"/>
                  </a:lnTo>
                  <a:lnTo>
                    <a:pt x="648" y="415"/>
                  </a:lnTo>
                  <a:lnTo>
                    <a:pt x="492" y="868"/>
                  </a:lnTo>
                  <a:close/>
                </a:path>
              </a:pathLst>
            </a:custGeom>
            <a:solidFill>
              <a:schemeClr val="accent2"/>
            </a:solidFill>
            <a:ln>
              <a:noFill/>
            </a:ln>
            <a:effectLst/>
          </p:spPr>
          <p:txBody>
            <a:bodyPr wrap="none" anchor="ctr"/>
            <a:lstStyle/>
            <a:p>
              <a:endParaRPr lang="nl-NL"/>
            </a:p>
          </p:txBody>
        </p:sp>
        <p:sp>
          <p:nvSpPr>
            <p:cNvPr id="27" name="Freeform 24">
              <a:extLst>
                <a:ext uri="{FF2B5EF4-FFF2-40B4-BE49-F238E27FC236}">
                  <a16:creationId xmlns:a16="http://schemas.microsoft.com/office/drawing/2014/main" id="{2E4E6EFC-93AB-0245-B75A-76224E82B3FC}"/>
                </a:ext>
              </a:extLst>
            </p:cNvPr>
            <p:cNvSpPr>
              <a:spLocks noChangeArrowheads="1"/>
            </p:cNvSpPr>
            <p:nvPr/>
          </p:nvSpPr>
          <p:spPr bwMode="auto">
            <a:xfrm>
              <a:off x="4172328" y="810323"/>
              <a:ext cx="170657" cy="175881"/>
            </a:xfrm>
            <a:custGeom>
              <a:avLst/>
              <a:gdLst>
                <a:gd name="T0" fmla="*/ 882 w 1298"/>
                <a:gd name="T1" fmla="*/ 1102 h 1336"/>
                <a:gd name="T2" fmla="*/ 402 w 1298"/>
                <a:gd name="T3" fmla="*/ 1102 h 1336"/>
                <a:gd name="T4" fmla="*/ 324 w 1298"/>
                <a:gd name="T5" fmla="*/ 1335 h 1336"/>
                <a:gd name="T6" fmla="*/ 0 w 1298"/>
                <a:gd name="T7" fmla="*/ 1335 h 1336"/>
                <a:gd name="T8" fmla="*/ 493 w 1298"/>
                <a:gd name="T9" fmla="*/ 130 h 1336"/>
                <a:gd name="T10" fmla="*/ 454 w 1298"/>
                <a:gd name="T11" fmla="*/ 0 h 1336"/>
                <a:gd name="T12" fmla="*/ 752 w 1298"/>
                <a:gd name="T13" fmla="*/ 0 h 1336"/>
                <a:gd name="T14" fmla="*/ 1297 w 1298"/>
                <a:gd name="T15" fmla="*/ 1335 h 1336"/>
                <a:gd name="T16" fmla="*/ 959 w 1298"/>
                <a:gd name="T17" fmla="*/ 1335 h 1336"/>
                <a:gd name="T18" fmla="*/ 882 w 1298"/>
                <a:gd name="T19" fmla="*/ 1102 h 1336"/>
                <a:gd name="T20" fmla="*/ 480 w 1298"/>
                <a:gd name="T21" fmla="*/ 868 h 1336"/>
                <a:gd name="T22" fmla="*/ 804 w 1298"/>
                <a:gd name="T23" fmla="*/ 868 h 1336"/>
                <a:gd name="T24" fmla="*/ 648 w 1298"/>
                <a:gd name="T25" fmla="*/ 415 h 1336"/>
                <a:gd name="T26" fmla="*/ 480 w 1298"/>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1336">
                  <a:moveTo>
                    <a:pt x="882" y="1102"/>
                  </a:moveTo>
                  <a:lnTo>
                    <a:pt x="402" y="1102"/>
                  </a:lnTo>
                  <a:lnTo>
                    <a:pt x="324" y="1335"/>
                  </a:lnTo>
                  <a:lnTo>
                    <a:pt x="0" y="1335"/>
                  </a:lnTo>
                  <a:lnTo>
                    <a:pt x="493" y="130"/>
                  </a:lnTo>
                  <a:lnTo>
                    <a:pt x="454" y="0"/>
                  </a:lnTo>
                  <a:lnTo>
                    <a:pt x="752" y="0"/>
                  </a:lnTo>
                  <a:lnTo>
                    <a:pt x="1297" y="1335"/>
                  </a:lnTo>
                  <a:lnTo>
                    <a:pt x="959" y="1335"/>
                  </a:lnTo>
                  <a:lnTo>
                    <a:pt x="882" y="1102"/>
                  </a:lnTo>
                  <a:close/>
                  <a:moveTo>
                    <a:pt x="480" y="868"/>
                  </a:moveTo>
                  <a:lnTo>
                    <a:pt x="804" y="868"/>
                  </a:lnTo>
                  <a:lnTo>
                    <a:pt x="648" y="415"/>
                  </a:lnTo>
                  <a:lnTo>
                    <a:pt x="480" y="868"/>
                  </a:lnTo>
                  <a:close/>
                </a:path>
              </a:pathLst>
            </a:custGeom>
            <a:solidFill>
              <a:schemeClr val="accent2"/>
            </a:solidFill>
            <a:ln>
              <a:noFill/>
            </a:ln>
            <a:effectLst/>
          </p:spPr>
          <p:txBody>
            <a:bodyPr wrap="none" anchor="ctr"/>
            <a:lstStyle/>
            <a:p>
              <a:endParaRPr lang="nl-NL"/>
            </a:p>
          </p:txBody>
        </p:sp>
        <p:sp>
          <p:nvSpPr>
            <p:cNvPr id="28" name="Freeform 25">
              <a:extLst>
                <a:ext uri="{FF2B5EF4-FFF2-40B4-BE49-F238E27FC236}">
                  <a16:creationId xmlns:a16="http://schemas.microsoft.com/office/drawing/2014/main" id="{24A39E08-4F9A-8149-BE93-1EEBE73AB3A4}"/>
                </a:ext>
              </a:extLst>
            </p:cNvPr>
            <p:cNvSpPr>
              <a:spLocks noChangeArrowheads="1"/>
            </p:cNvSpPr>
            <p:nvPr/>
          </p:nvSpPr>
          <p:spPr bwMode="auto">
            <a:xfrm>
              <a:off x="4360399" y="806840"/>
              <a:ext cx="126541" cy="182846"/>
            </a:xfrm>
            <a:custGeom>
              <a:avLst/>
              <a:gdLst>
                <a:gd name="T0" fmla="*/ 325 w 961"/>
                <a:gd name="T1" fmla="*/ 389 h 1388"/>
                <a:gd name="T2" fmla="*/ 325 w 961"/>
                <a:gd name="T3" fmla="*/ 389 h 1388"/>
                <a:gd name="T4" fmla="*/ 350 w 961"/>
                <a:gd name="T5" fmla="*/ 479 h 1388"/>
                <a:gd name="T6" fmla="*/ 441 w 961"/>
                <a:gd name="T7" fmla="*/ 518 h 1388"/>
                <a:gd name="T8" fmla="*/ 570 w 961"/>
                <a:gd name="T9" fmla="*/ 557 h 1388"/>
                <a:gd name="T10" fmla="*/ 700 w 961"/>
                <a:gd name="T11" fmla="*/ 609 h 1388"/>
                <a:gd name="T12" fmla="*/ 830 w 961"/>
                <a:gd name="T13" fmla="*/ 674 h 1388"/>
                <a:gd name="T14" fmla="*/ 921 w 961"/>
                <a:gd name="T15" fmla="*/ 791 h 1388"/>
                <a:gd name="T16" fmla="*/ 960 w 961"/>
                <a:gd name="T17" fmla="*/ 972 h 1388"/>
                <a:gd name="T18" fmla="*/ 817 w 961"/>
                <a:gd name="T19" fmla="*/ 1283 h 1388"/>
                <a:gd name="T20" fmla="*/ 441 w 961"/>
                <a:gd name="T21" fmla="*/ 1387 h 1388"/>
                <a:gd name="T22" fmla="*/ 208 w 961"/>
                <a:gd name="T23" fmla="*/ 1374 h 1388"/>
                <a:gd name="T24" fmla="*/ 13 w 961"/>
                <a:gd name="T25" fmla="*/ 1296 h 1388"/>
                <a:gd name="T26" fmla="*/ 13 w 961"/>
                <a:gd name="T27" fmla="*/ 998 h 1388"/>
                <a:gd name="T28" fmla="*/ 208 w 961"/>
                <a:gd name="T29" fmla="*/ 1089 h 1388"/>
                <a:gd name="T30" fmla="*/ 415 w 961"/>
                <a:gd name="T31" fmla="*/ 1128 h 1388"/>
                <a:gd name="T32" fmla="*/ 584 w 961"/>
                <a:gd name="T33" fmla="*/ 1089 h 1388"/>
                <a:gd name="T34" fmla="*/ 636 w 961"/>
                <a:gd name="T35" fmla="*/ 998 h 1388"/>
                <a:gd name="T36" fmla="*/ 609 w 961"/>
                <a:gd name="T37" fmla="*/ 908 h 1388"/>
                <a:gd name="T38" fmla="*/ 519 w 961"/>
                <a:gd name="T39" fmla="*/ 856 h 1388"/>
                <a:gd name="T40" fmla="*/ 389 w 961"/>
                <a:gd name="T41" fmla="*/ 817 h 1388"/>
                <a:gd name="T42" fmla="*/ 259 w 961"/>
                <a:gd name="T43" fmla="*/ 765 h 1388"/>
                <a:gd name="T44" fmla="*/ 130 w 961"/>
                <a:gd name="T45" fmla="*/ 687 h 1388"/>
                <a:gd name="T46" fmla="*/ 39 w 961"/>
                <a:gd name="T47" fmla="*/ 583 h 1388"/>
                <a:gd name="T48" fmla="*/ 0 w 961"/>
                <a:gd name="T49" fmla="*/ 415 h 1388"/>
                <a:gd name="T50" fmla="*/ 143 w 961"/>
                <a:gd name="T51" fmla="*/ 117 h 1388"/>
                <a:gd name="T52" fmla="*/ 506 w 961"/>
                <a:gd name="T53" fmla="*/ 0 h 1388"/>
                <a:gd name="T54" fmla="*/ 895 w 961"/>
                <a:gd name="T55" fmla="*/ 91 h 1388"/>
                <a:gd name="T56" fmla="*/ 895 w 961"/>
                <a:gd name="T57" fmla="*/ 389 h 1388"/>
                <a:gd name="T58" fmla="*/ 532 w 961"/>
                <a:gd name="T59" fmla="*/ 259 h 1388"/>
                <a:gd name="T60" fmla="*/ 376 w 961"/>
                <a:gd name="T61" fmla="*/ 298 h 1388"/>
                <a:gd name="T62" fmla="*/ 325 w 961"/>
                <a:gd name="T63" fmla="*/ 389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1" h="1388">
                  <a:moveTo>
                    <a:pt x="325" y="389"/>
                  </a:moveTo>
                  <a:lnTo>
                    <a:pt x="325" y="389"/>
                  </a:lnTo>
                  <a:cubicBezTo>
                    <a:pt x="325" y="428"/>
                    <a:pt x="337" y="454"/>
                    <a:pt x="350" y="479"/>
                  </a:cubicBezTo>
                  <a:cubicBezTo>
                    <a:pt x="376" y="493"/>
                    <a:pt x="402" y="506"/>
                    <a:pt x="441" y="518"/>
                  </a:cubicBezTo>
                  <a:cubicBezTo>
                    <a:pt x="480" y="531"/>
                    <a:pt x="532" y="545"/>
                    <a:pt x="570" y="557"/>
                  </a:cubicBezTo>
                  <a:cubicBezTo>
                    <a:pt x="622" y="570"/>
                    <a:pt x="661" y="596"/>
                    <a:pt x="700" y="609"/>
                  </a:cubicBezTo>
                  <a:cubicBezTo>
                    <a:pt x="752" y="622"/>
                    <a:pt x="791" y="648"/>
                    <a:pt x="830" y="674"/>
                  </a:cubicBezTo>
                  <a:cubicBezTo>
                    <a:pt x="869" y="713"/>
                    <a:pt x="895" y="752"/>
                    <a:pt x="921" y="791"/>
                  </a:cubicBezTo>
                  <a:cubicBezTo>
                    <a:pt x="947" y="842"/>
                    <a:pt x="960" y="894"/>
                    <a:pt x="960" y="972"/>
                  </a:cubicBezTo>
                  <a:cubicBezTo>
                    <a:pt x="960" y="1102"/>
                    <a:pt x="908" y="1205"/>
                    <a:pt x="817" y="1283"/>
                  </a:cubicBezTo>
                  <a:cubicBezTo>
                    <a:pt x="726" y="1361"/>
                    <a:pt x="597" y="1387"/>
                    <a:pt x="441" y="1387"/>
                  </a:cubicBezTo>
                  <a:cubicBezTo>
                    <a:pt x="363" y="1387"/>
                    <a:pt x="286" y="1387"/>
                    <a:pt x="208" y="1374"/>
                  </a:cubicBezTo>
                  <a:cubicBezTo>
                    <a:pt x="143" y="1348"/>
                    <a:pt x="65" y="1335"/>
                    <a:pt x="13" y="1296"/>
                  </a:cubicBezTo>
                  <a:cubicBezTo>
                    <a:pt x="13" y="998"/>
                    <a:pt x="13" y="998"/>
                    <a:pt x="13" y="998"/>
                  </a:cubicBezTo>
                  <a:cubicBezTo>
                    <a:pt x="78" y="1037"/>
                    <a:pt x="143" y="1076"/>
                    <a:pt x="208" y="1089"/>
                  </a:cubicBezTo>
                  <a:cubicBezTo>
                    <a:pt x="286" y="1115"/>
                    <a:pt x="350" y="1128"/>
                    <a:pt x="415" y="1128"/>
                  </a:cubicBezTo>
                  <a:cubicBezTo>
                    <a:pt x="493" y="1128"/>
                    <a:pt x="545" y="1115"/>
                    <a:pt x="584" y="1089"/>
                  </a:cubicBezTo>
                  <a:cubicBezTo>
                    <a:pt x="622" y="1076"/>
                    <a:pt x="636" y="1037"/>
                    <a:pt x="636" y="998"/>
                  </a:cubicBezTo>
                  <a:cubicBezTo>
                    <a:pt x="636" y="959"/>
                    <a:pt x="622" y="933"/>
                    <a:pt x="609" y="908"/>
                  </a:cubicBezTo>
                  <a:cubicBezTo>
                    <a:pt x="584" y="894"/>
                    <a:pt x="545" y="869"/>
                    <a:pt x="519" y="856"/>
                  </a:cubicBezTo>
                  <a:cubicBezTo>
                    <a:pt x="480" y="842"/>
                    <a:pt x="428" y="830"/>
                    <a:pt x="389" y="817"/>
                  </a:cubicBezTo>
                  <a:cubicBezTo>
                    <a:pt x="337" y="804"/>
                    <a:pt x="298" y="778"/>
                    <a:pt x="259" y="765"/>
                  </a:cubicBezTo>
                  <a:cubicBezTo>
                    <a:pt x="208" y="752"/>
                    <a:pt x="169" y="726"/>
                    <a:pt x="130" y="687"/>
                  </a:cubicBezTo>
                  <a:cubicBezTo>
                    <a:pt x="91" y="661"/>
                    <a:pt x="65" y="622"/>
                    <a:pt x="39" y="583"/>
                  </a:cubicBezTo>
                  <a:cubicBezTo>
                    <a:pt x="13" y="531"/>
                    <a:pt x="0" y="479"/>
                    <a:pt x="0" y="415"/>
                  </a:cubicBezTo>
                  <a:cubicBezTo>
                    <a:pt x="0" y="285"/>
                    <a:pt x="52" y="181"/>
                    <a:pt x="143" y="117"/>
                  </a:cubicBezTo>
                  <a:cubicBezTo>
                    <a:pt x="234" y="39"/>
                    <a:pt x="350" y="0"/>
                    <a:pt x="506" y="0"/>
                  </a:cubicBezTo>
                  <a:cubicBezTo>
                    <a:pt x="648" y="0"/>
                    <a:pt x="778" y="26"/>
                    <a:pt x="895" y="91"/>
                  </a:cubicBezTo>
                  <a:cubicBezTo>
                    <a:pt x="895" y="389"/>
                    <a:pt x="895" y="389"/>
                    <a:pt x="895" y="389"/>
                  </a:cubicBezTo>
                  <a:cubicBezTo>
                    <a:pt x="778" y="311"/>
                    <a:pt x="661" y="259"/>
                    <a:pt x="532" y="259"/>
                  </a:cubicBezTo>
                  <a:cubicBezTo>
                    <a:pt x="467" y="259"/>
                    <a:pt x="415" y="272"/>
                    <a:pt x="376" y="298"/>
                  </a:cubicBezTo>
                  <a:cubicBezTo>
                    <a:pt x="337" y="324"/>
                    <a:pt x="325" y="350"/>
                    <a:pt x="325" y="389"/>
                  </a:cubicBezTo>
                </a:path>
              </a:pathLst>
            </a:custGeom>
            <a:solidFill>
              <a:schemeClr val="accent2"/>
            </a:solidFill>
            <a:ln>
              <a:noFill/>
            </a:ln>
            <a:effectLst/>
          </p:spPr>
          <p:txBody>
            <a:bodyPr wrap="none" anchor="ctr"/>
            <a:lstStyle/>
            <a:p>
              <a:endParaRPr lang="nl-NL"/>
            </a:p>
          </p:txBody>
        </p:sp>
        <p:sp>
          <p:nvSpPr>
            <p:cNvPr id="29" name="Freeform 26">
              <a:extLst>
                <a:ext uri="{FF2B5EF4-FFF2-40B4-BE49-F238E27FC236}">
                  <a16:creationId xmlns:a16="http://schemas.microsoft.com/office/drawing/2014/main" id="{0F9C8B8B-660E-A24B-8B0C-4E736B87EBC7}"/>
                </a:ext>
              </a:extLst>
            </p:cNvPr>
            <p:cNvSpPr>
              <a:spLocks noChangeArrowheads="1"/>
            </p:cNvSpPr>
            <p:nvPr/>
          </p:nvSpPr>
          <p:spPr bwMode="auto">
            <a:xfrm>
              <a:off x="3334716" y="1043670"/>
              <a:ext cx="106225" cy="179364"/>
            </a:xfrm>
            <a:custGeom>
              <a:avLst/>
              <a:gdLst>
                <a:gd name="T0" fmla="*/ 804 w 805"/>
                <a:gd name="T1" fmla="*/ 0 h 1362"/>
                <a:gd name="T2" fmla="*/ 804 w 805"/>
                <a:gd name="T3" fmla="*/ 0 h 1362"/>
                <a:gd name="T4" fmla="*/ 155 w 805"/>
                <a:gd name="T5" fmla="*/ 0 h 1362"/>
                <a:gd name="T6" fmla="*/ 155 w 805"/>
                <a:gd name="T7" fmla="*/ 272 h 1362"/>
                <a:gd name="T8" fmla="*/ 492 w 805"/>
                <a:gd name="T9" fmla="*/ 272 h 1362"/>
                <a:gd name="T10" fmla="*/ 492 w 805"/>
                <a:gd name="T11" fmla="*/ 829 h 1362"/>
                <a:gd name="T12" fmla="*/ 427 w 805"/>
                <a:gd name="T13" fmla="*/ 1037 h 1362"/>
                <a:gd name="T14" fmla="*/ 272 w 805"/>
                <a:gd name="T15" fmla="*/ 1101 h 1362"/>
                <a:gd name="T16" fmla="*/ 129 w 805"/>
                <a:gd name="T17" fmla="*/ 1076 h 1362"/>
                <a:gd name="T18" fmla="*/ 0 w 805"/>
                <a:gd name="T19" fmla="*/ 998 h 1362"/>
                <a:gd name="T20" fmla="*/ 0 w 805"/>
                <a:gd name="T21" fmla="*/ 1296 h 1362"/>
                <a:gd name="T22" fmla="*/ 155 w 805"/>
                <a:gd name="T23" fmla="*/ 1348 h 1362"/>
                <a:gd name="T24" fmla="*/ 311 w 805"/>
                <a:gd name="T25" fmla="*/ 1361 h 1362"/>
                <a:gd name="T26" fmla="*/ 804 w 805"/>
                <a:gd name="T27" fmla="*/ 829 h 1362"/>
                <a:gd name="T28" fmla="*/ 804 w 805"/>
                <a:gd name="T2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 h="1362">
                  <a:moveTo>
                    <a:pt x="804" y="0"/>
                  </a:moveTo>
                  <a:lnTo>
                    <a:pt x="804" y="0"/>
                  </a:lnTo>
                  <a:cubicBezTo>
                    <a:pt x="155" y="0"/>
                    <a:pt x="155" y="0"/>
                    <a:pt x="155" y="0"/>
                  </a:cubicBezTo>
                  <a:cubicBezTo>
                    <a:pt x="155" y="272"/>
                    <a:pt x="155" y="272"/>
                    <a:pt x="155" y="272"/>
                  </a:cubicBezTo>
                  <a:cubicBezTo>
                    <a:pt x="492" y="272"/>
                    <a:pt x="492" y="272"/>
                    <a:pt x="492" y="272"/>
                  </a:cubicBezTo>
                  <a:cubicBezTo>
                    <a:pt x="492" y="829"/>
                    <a:pt x="492" y="829"/>
                    <a:pt x="492" y="829"/>
                  </a:cubicBezTo>
                  <a:cubicBezTo>
                    <a:pt x="492" y="920"/>
                    <a:pt x="466" y="985"/>
                    <a:pt x="427" y="1037"/>
                  </a:cubicBezTo>
                  <a:cubicBezTo>
                    <a:pt x="402" y="1076"/>
                    <a:pt x="337" y="1101"/>
                    <a:pt x="272" y="1101"/>
                  </a:cubicBezTo>
                  <a:cubicBezTo>
                    <a:pt x="233" y="1101"/>
                    <a:pt x="181" y="1089"/>
                    <a:pt x="129" y="1076"/>
                  </a:cubicBezTo>
                  <a:cubicBezTo>
                    <a:pt x="90" y="1050"/>
                    <a:pt x="39" y="1024"/>
                    <a:pt x="0" y="998"/>
                  </a:cubicBezTo>
                  <a:cubicBezTo>
                    <a:pt x="0" y="1296"/>
                    <a:pt x="0" y="1296"/>
                    <a:pt x="0" y="1296"/>
                  </a:cubicBezTo>
                  <a:cubicBezTo>
                    <a:pt x="51" y="1322"/>
                    <a:pt x="103" y="1335"/>
                    <a:pt x="155" y="1348"/>
                  </a:cubicBezTo>
                  <a:cubicBezTo>
                    <a:pt x="194" y="1361"/>
                    <a:pt x="246" y="1361"/>
                    <a:pt x="311" y="1361"/>
                  </a:cubicBezTo>
                  <a:cubicBezTo>
                    <a:pt x="635" y="1361"/>
                    <a:pt x="804" y="1192"/>
                    <a:pt x="804" y="829"/>
                  </a:cubicBezTo>
                  <a:cubicBezTo>
                    <a:pt x="804" y="0"/>
                    <a:pt x="804" y="0"/>
                    <a:pt x="804" y="0"/>
                  </a:cubicBezTo>
                </a:path>
              </a:pathLst>
            </a:custGeom>
            <a:solidFill>
              <a:schemeClr val="accent2">
                <a:lumMod val="60000"/>
                <a:lumOff val="40000"/>
              </a:schemeClr>
            </a:solidFill>
            <a:ln>
              <a:noFill/>
            </a:ln>
            <a:effectLst/>
          </p:spPr>
          <p:txBody>
            <a:bodyPr wrap="none" anchor="ctr"/>
            <a:lstStyle/>
            <a:p>
              <a:endParaRPr lang="nl-NL"/>
            </a:p>
          </p:txBody>
        </p:sp>
        <p:sp>
          <p:nvSpPr>
            <p:cNvPr id="30" name="Freeform 27">
              <a:extLst>
                <a:ext uri="{FF2B5EF4-FFF2-40B4-BE49-F238E27FC236}">
                  <a16:creationId xmlns:a16="http://schemas.microsoft.com/office/drawing/2014/main" id="{797FC7B4-2886-E144-9ABF-F889A6654F0D}"/>
                </a:ext>
              </a:extLst>
            </p:cNvPr>
            <p:cNvSpPr>
              <a:spLocks noChangeArrowheads="1"/>
            </p:cNvSpPr>
            <p:nvPr/>
          </p:nvSpPr>
          <p:spPr bwMode="auto">
            <a:xfrm>
              <a:off x="3478091" y="1043670"/>
              <a:ext cx="124800" cy="175881"/>
            </a:xfrm>
            <a:custGeom>
              <a:avLst/>
              <a:gdLst>
                <a:gd name="T0" fmla="*/ 908 w 948"/>
                <a:gd name="T1" fmla="*/ 0 h 1336"/>
                <a:gd name="T2" fmla="*/ 0 w 948"/>
                <a:gd name="T3" fmla="*/ 0 h 1336"/>
                <a:gd name="T4" fmla="*/ 0 w 948"/>
                <a:gd name="T5" fmla="*/ 1335 h 1336"/>
                <a:gd name="T6" fmla="*/ 947 w 948"/>
                <a:gd name="T7" fmla="*/ 1335 h 1336"/>
                <a:gd name="T8" fmla="*/ 947 w 948"/>
                <a:gd name="T9" fmla="*/ 1089 h 1336"/>
                <a:gd name="T10" fmla="*/ 312 w 948"/>
                <a:gd name="T11" fmla="*/ 1089 h 1336"/>
                <a:gd name="T12" fmla="*/ 312 w 948"/>
                <a:gd name="T13" fmla="*/ 777 h 1336"/>
                <a:gd name="T14" fmla="*/ 778 w 948"/>
                <a:gd name="T15" fmla="*/ 777 h 1336"/>
                <a:gd name="T16" fmla="*/ 817 w 948"/>
                <a:gd name="T17" fmla="*/ 531 h 1336"/>
                <a:gd name="T18" fmla="*/ 312 w 948"/>
                <a:gd name="T19" fmla="*/ 531 h 1336"/>
                <a:gd name="T20" fmla="*/ 312 w 948"/>
                <a:gd name="T21" fmla="*/ 246 h 1336"/>
                <a:gd name="T22" fmla="*/ 908 w 948"/>
                <a:gd name="T23" fmla="*/ 246 h 1336"/>
                <a:gd name="T24" fmla="*/ 908 w 948"/>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1336">
                  <a:moveTo>
                    <a:pt x="908" y="0"/>
                  </a:moveTo>
                  <a:lnTo>
                    <a:pt x="0" y="0"/>
                  </a:lnTo>
                  <a:lnTo>
                    <a:pt x="0" y="1335"/>
                  </a:lnTo>
                  <a:lnTo>
                    <a:pt x="947" y="1335"/>
                  </a:lnTo>
                  <a:lnTo>
                    <a:pt x="947" y="1089"/>
                  </a:lnTo>
                  <a:lnTo>
                    <a:pt x="312" y="1089"/>
                  </a:lnTo>
                  <a:lnTo>
                    <a:pt x="312" y="777"/>
                  </a:lnTo>
                  <a:lnTo>
                    <a:pt x="778" y="777"/>
                  </a:lnTo>
                  <a:lnTo>
                    <a:pt x="817" y="531"/>
                  </a:lnTo>
                  <a:lnTo>
                    <a:pt x="312" y="531"/>
                  </a:lnTo>
                  <a:lnTo>
                    <a:pt x="312" y="246"/>
                  </a:lnTo>
                  <a:lnTo>
                    <a:pt x="908" y="246"/>
                  </a:lnTo>
                  <a:lnTo>
                    <a:pt x="908" y="0"/>
                  </a:lnTo>
                </a:path>
              </a:pathLst>
            </a:custGeom>
            <a:solidFill>
              <a:schemeClr val="accent2">
                <a:lumMod val="60000"/>
                <a:lumOff val="40000"/>
              </a:schemeClr>
            </a:solidFill>
            <a:ln>
              <a:noFill/>
            </a:ln>
            <a:effectLst/>
          </p:spPr>
          <p:txBody>
            <a:bodyPr wrap="none" anchor="ctr"/>
            <a:lstStyle/>
            <a:p>
              <a:endParaRPr lang="nl-NL"/>
            </a:p>
          </p:txBody>
        </p:sp>
        <p:sp>
          <p:nvSpPr>
            <p:cNvPr id="31" name="Freeform 28">
              <a:extLst>
                <a:ext uri="{FF2B5EF4-FFF2-40B4-BE49-F238E27FC236}">
                  <a16:creationId xmlns:a16="http://schemas.microsoft.com/office/drawing/2014/main" id="{A26CA634-5E0A-4442-A616-6BDA318A2F73}"/>
                </a:ext>
              </a:extLst>
            </p:cNvPr>
            <p:cNvSpPr>
              <a:spLocks noChangeArrowheads="1"/>
            </p:cNvSpPr>
            <p:nvPr/>
          </p:nvSpPr>
          <p:spPr bwMode="auto">
            <a:xfrm>
              <a:off x="3478091" y="1043670"/>
              <a:ext cx="124800" cy="175881"/>
            </a:xfrm>
            <a:custGeom>
              <a:avLst/>
              <a:gdLst>
                <a:gd name="T0" fmla="*/ 908 w 948"/>
                <a:gd name="T1" fmla="*/ 0 h 1336"/>
                <a:gd name="T2" fmla="*/ 0 w 948"/>
                <a:gd name="T3" fmla="*/ 0 h 1336"/>
                <a:gd name="T4" fmla="*/ 0 w 948"/>
                <a:gd name="T5" fmla="*/ 1335 h 1336"/>
                <a:gd name="T6" fmla="*/ 947 w 948"/>
                <a:gd name="T7" fmla="*/ 1335 h 1336"/>
                <a:gd name="T8" fmla="*/ 947 w 948"/>
                <a:gd name="T9" fmla="*/ 1089 h 1336"/>
                <a:gd name="T10" fmla="*/ 312 w 948"/>
                <a:gd name="T11" fmla="*/ 1089 h 1336"/>
                <a:gd name="T12" fmla="*/ 312 w 948"/>
                <a:gd name="T13" fmla="*/ 777 h 1336"/>
                <a:gd name="T14" fmla="*/ 778 w 948"/>
                <a:gd name="T15" fmla="*/ 777 h 1336"/>
                <a:gd name="T16" fmla="*/ 817 w 948"/>
                <a:gd name="T17" fmla="*/ 531 h 1336"/>
                <a:gd name="T18" fmla="*/ 312 w 948"/>
                <a:gd name="T19" fmla="*/ 531 h 1336"/>
                <a:gd name="T20" fmla="*/ 312 w 948"/>
                <a:gd name="T21" fmla="*/ 246 h 1336"/>
                <a:gd name="T22" fmla="*/ 908 w 948"/>
                <a:gd name="T23" fmla="*/ 246 h 1336"/>
                <a:gd name="T24" fmla="*/ 908 w 948"/>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1336">
                  <a:moveTo>
                    <a:pt x="908" y="0"/>
                  </a:moveTo>
                  <a:lnTo>
                    <a:pt x="0" y="0"/>
                  </a:lnTo>
                  <a:lnTo>
                    <a:pt x="0" y="1335"/>
                  </a:lnTo>
                  <a:lnTo>
                    <a:pt x="947" y="1335"/>
                  </a:lnTo>
                  <a:lnTo>
                    <a:pt x="947" y="1089"/>
                  </a:lnTo>
                  <a:lnTo>
                    <a:pt x="312" y="1089"/>
                  </a:lnTo>
                  <a:lnTo>
                    <a:pt x="312" y="777"/>
                  </a:lnTo>
                  <a:lnTo>
                    <a:pt x="778" y="777"/>
                  </a:lnTo>
                  <a:lnTo>
                    <a:pt x="817" y="531"/>
                  </a:lnTo>
                  <a:lnTo>
                    <a:pt x="312" y="531"/>
                  </a:lnTo>
                  <a:lnTo>
                    <a:pt x="312" y="246"/>
                  </a:lnTo>
                  <a:lnTo>
                    <a:pt x="908" y="246"/>
                  </a:lnTo>
                  <a:lnTo>
                    <a:pt x="908" y="0"/>
                  </a:lnTo>
                </a:path>
              </a:pathLst>
            </a:custGeom>
            <a:solidFill>
              <a:schemeClr val="accent2">
                <a:lumMod val="60000"/>
                <a:lumOff val="40000"/>
              </a:schemeClr>
            </a:solidFill>
            <a:ln>
              <a:noFill/>
            </a:ln>
            <a:effectLst/>
          </p:spPr>
          <p:txBody>
            <a:bodyPr wrap="none" anchor="ctr"/>
            <a:lstStyle/>
            <a:p>
              <a:endParaRPr lang="nl-NL"/>
            </a:p>
          </p:txBody>
        </p:sp>
        <p:sp>
          <p:nvSpPr>
            <p:cNvPr id="32" name="Freeform 29">
              <a:extLst>
                <a:ext uri="{FF2B5EF4-FFF2-40B4-BE49-F238E27FC236}">
                  <a16:creationId xmlns:a16="http://schemas.microsoft.com/office/drawing/2014/main" id="{53B343D4-5F2C-C441-A3AB-22DEBA471F9B}"/>
                </a:ext>
              </a:extLst>
            </p:cNvPr>
            <p:cNvSpPr>
              <a:spLocks noChangeArrowheads="1"/>
            </p:cNvSpPr>
            <p:nvPr/>
          </p:nvSpPr>
          <p:spPr bwMode="auto">
            <a:xfrm>
              <a:off x="3624949" y="1043670"/>
              <a:ext cx="139892" cy="175881"/>
            </a:xfrm>
            <a:custGeom>
              <a:avLst/>
              <a:gdLst>
                <a:gd name="T0" fmla="*/ 1038 w 1064"/>
                <a:gd name="T1" fmla="*/ 0 h 1336"/>
                <a:gd name="T2" fmla="*/ 39 w 1064"/>
                <a:gd name="T3" fmla="*/ 0 h 1336"/>
                <a:gd name="T4" fmla="*/ 39 w 1064"/>
                <a:gd name="T5" fmla="*/ 246 h 1336"/>
                <a:gd name="T6" fmla="*/ 636 w 1064"/>
                <a:gd name="T7" fmla="*/ 246 h 1336"/>
                <a:gd name="T8" fmla="*/ 0 w 1064"/>
                <a:gd name="T9" fmla="*/ 1179 h 1336"/>
                <a:gd name="T10" fmla="*/ 0 w 1064"/>
                <a:gd name="T11" fmla="*/ 1335 h 1336"/>
                <a:gd name="T12" fmla="*/ 1063 w 1064"/>
                <a:gd name="T13" fmla="*/ 1335 h 1336"/>
                <a:gd name="T14" fmla="*/ 1063 w 1064"/>
                <a:gd name="T15" fmla="*/ 1089 h 1336"/>
                <a:gd name="T16" fmla="*/ 402 w 1064"/>
                <a:gd name="T17" fmla="*/ 1089 h 1336"/>
                <a:gd name="T18" fmla="*/ 1038 w 1064"/>
                <a:gd name="T19" fmla="*/ 168 h 1336"/>
                <a:gd name="T20" fmla="*/ 1038 w 1064"/>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336">
                  <a:moveTo>
                    <a:pt x="1038" y="0"/>
                  </a:moveTo>
                  <a:lnTo>
                    <a:pt x="39" y="0"/>
                  </a:lnTo>
                  <a:lnTo>
                    <a:pt x="39" y="246"/>
                  </a:lnTo>
                  <a:lnTo>
                    <a:pt x="636" y="246"/>
                  </a:lnTo>
                  <a:lnTo>
                    <a:pt x="0" y="1179"/>
                  </a:lnTo>
                  <a:lnTo>
                    <a:pt x="0" y="1335"/>
                  </a:lnTo>
                  <a:lnTo>
                    <a:pt x="1063" y="1335"/>
                  </a:lnTo>
                  <a:lnTo>
                    <a:pt x="1063" y="1089"/>
                  </a:lnTo>
                  <a:lnTo>
                    <a:pt x="402" y="1089"/>
                  </a:lnTo>
                  <a:lnTo>
                    <a:pt x="1038" y="168"/>
                  </a:lnTo>
                  <a:lnTo>
                    <a:pt x="1038" y="0"/>
                  </a:lnTo>
                </a:path>
              </a:pathLst>
            </a:custGeom>
            <a:solidFill>
              <a:schemeClr val="accent2">
                <a:lumMod val="60000"/>
                <a:lumOff val="40000"/>
              </a:schemeClr>
            </a:solidFill>
            <a:ln>
              <a:noFill/>
            </a:ln>
            <a:effectLst/>
          </p:spPr>
          <p:txBody>
            <a:bodyPr wrap="none" anchor="ctr"/>
            <a:lstStyle/>
            <a:p>
              <a:endParaRPr lang="nl-NL"/>
            </a:p>
          </p:txBody>
        </p:sp>
        <p:sp>
          <p:nvSpPr>
            <p:cNvPr id="33" name="Freeform 30">
              <a:extLst>
                <a:ext uri="{FF2B5EF4-FFF2-40B4-BE49-F238E27FC236}">
                  <a16:creationId xmlns:a16="http://schemas.microsoft.com/office/drawing/2014/main" id="{1C1FBF81-5895-0F4F-97F4-7652180AFBE1}"/>
                </a:ext>
              </a:extLst>
            </p:cNvPr>
            <p:cNvSpPr>
              <a:spLocks noChangeArrowheads="1"/>
            </p:cNvSpPr>
            <p:nvPr/>
          </p:nvSpPr>
          <p:spPr bwMode="auto">
            <a:xfrm>
              <a:off x="3624949" y="1043670"/>
              <a:ext cx="139892" cy="175881"/>
            </a:xfrm>
            <a:custGeom>
              <a:avLst/>
              <a:gdLst>
                <a:gd name="T0" fmla="*/ 1038 w 1064"/>
                <a:gd name="T1" fmla="*/ 0 h 1336"/>
                <a:gd name="T2" fmla="*/ 39 w 1064"/>
                <a:gd name="T3" fmla="*/ 0 h 1336"/>
                <a:gd name="T4" fmla="*/ 39 w 1064"/>
                <a:gd name="T5" fmla="*/ 246 h 1336"/>
                <a:gd name="T6" fmla="*/ 636 w 1064"/>
                <a:gd name="T7" fmla="*/ 246 h 1336"/>
                <a:gd name="T8" fmla="*/ 0 w 1064"/>
                <a:gd name="T9" fmla="*/ 1179 h 1336"/>
                <a:gd name="T10" fmla="*/ 0 w 1064"/>
                <a:gd name="T11" fmla="*/ 1335 h 1336"/>
                <a:gd name="T12" fmla="*/ 1063 w 1064"/>
                <a:gd name="T13" fmla="*/ 1335 h 1336"/>
                <a:gd name="T14" fmla="*/ 1063 w 1064"/>
                <a:gd name="T15" fmla="*/ 1089 h 1336"/>
                <a:gd name="T16" fmla="*/ 402 w 1064"/>
                <a:gd name="T17" fmla="*/ 1089 h 1336"/>
                <a:gd name="T18" fmla="*/ 1038 w 1064"/>
                <a:gd name="T19" fmla="*/ 168 h 1336"/>
                <a:gd name="T20" fmla="*/ 1038 w 1064"/>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336">
                  <a:moveTo>
                    <a:pt x="1038" y="0"/>
                  </a:moveTo>
                  <a:lnTo>
                    <a:pt x="39" y="0"/>
                  </a:lnTo>
                  <a:lnTo>
                    <a:pt x="39" y="246"/>
                  </a:lnTo>
                  <a:lnTo>
                    <a:pt x="636" y="246"/>
                  </a:lnTo>
                  <a:lnTo>
                    <a:pt x="0" y="1179"/>
                  </a:lnTo>
                  <a:lnTo>
                    <a:pt x="0" y="1335"/>
                  </a:lnTo>
                  <a:lnTo>
                    <a:pt x="1063" y="1335"/>
                  </a:lnTo>
                  <a:lnTo>
                    <a:pt x="1063" y="1089"/>
                  </a:lnTo>
                  <a:lnTo>
                    <a:pt x="402" y="1089"/>
                  </a:lnTo>
                  <a:lnTo>
                    <a:pt x="1038" y="168"/>
                  </a:lnTo>
                  <a:lnTo>
                    <a:pt x="1038" y="0"/>
                  </a:lnTo>
                </a:path>
              </a:pathLst>
            </a:custGeom>
            <a:solidFill>
              <a:schemeClr val="accent2">
                <a:lumMod val="60000"/>
                <a:lumOff val="40000"/>
              </a:schemeClr>
            </a:solidFill>
            <a:ln>
              <a:noFill/>
            </a:ln>
            <a:effectLst/>
          </p:spPr>
          <p:txBody>
            <a:bodyPr wrap="none" anchor="ctr"/>
            <a:lstStyle/>
            <a:p>
              <a:endParaRPr lang="nl-NL"/>
            </a:p>
          </p:txBody>
        </p:sp>
        <p:sp>
          <p:nvSpPr>
            <p:cNvPr id="34" name="Freeform 31">
              <a:extLst>
                <a:ext uri="{FF2B5EF4-FFF2-40B4-BE49-F238E27FC236}">
                  <a16:creationId xmlns:a16="http://schemas.microsoft.com/office/drawing/2014/main" id="{2F7E9558-EE80-BE41-9EBB-1FAE6F24B897}"/>
                </a:ext>
              </a:extLst>
            </p:cNvPr>
            <p:cNvSpPr>
              <a:spLocks noChangeArrowheads="1"/>
            </p:cNvSpPr>
            <p:nvPr/>
          </p:nvSpPr>
          <p:spPr bwMode="auto">
            <a:xfrm>
              <a:off x="3793864" y="1043670"/>
              <a:ext cx="123059" cy="175881"/>
            </a:xfrm>
            <a:custGeom>
              <a:avLst/>
              <a:gdLst>
                <a:gd name="T0" fmla="*/ 895 w 935"/>
                <a:gd name="T1" fmla="*/ 0 h 1336"/>
                <a:gd name="T2" fmla="*/ 0 w 935"/>
                <a:gd name="T3" fmla="*/ 0 h 1336"/>
                <a:gd name="T4" fmla="*/ 0 w 935"/>
                <a:gd name="T5" fmla="*/ 1335 h 1336"/>
                <a:gd name="T6" fmla="*/ 934 w 935"/>
                <a:gd name="T7" fmla="*/ 1335 h 1336"/>
                <a:gd name="T8" fmla="*/ 934 w 935"/>
                <a:gd name="T9" fmla="*/ 1089 h 1336"/>
                <a:gd name="T10" fmla="*/ 299 w 935"/>
                <a:gd name="T11" fmla="*/ 1089 h 1336"/>
                <a:gd name="T12" fmla="*/ 299 w 935"/>
                <a:gd name="T13" fmla="*/ 777 h 1336"/>
                <a:gd name="T14" fmla="*/ 765 w 935"/>
                <a:gd name="T15" fmla="*/ 777 h 1336"/>
                <a:gd name="T16" fmla="*/ 804 w 935"/>
                <a:gd name="T17" fmla="*/ 531 h 1336"/>
                <a:gd name="T18" fmla="*/ 299 w 935"/>
                <a:gd name="T19" fmla="*/ 531 h 1336"/>
                <a:gd name="T20" fmla="*/ 299 w 935"/>
                <a:gd name="T21" fmla="*/ 246 h 1336"/>
                <a:gd name="T22" fmla="*/ 895 w 935"/>
                <a:gd name="T23" fmla="*/ 246 h 1336"/>
                <a:gd name="T24" fmla="*/ 895 w 935"/>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5" h="1336">
                  <a:moveTo>
                    <a:pt x="895" y="0"/>
                  </a:moveTo>
                  <a:lnTo>
                    <a:pt x="0" y="0"/>
                  </a:lnTo>
                  <a:lnTo>
                    <a:pt x="0" y="1335"/>
                  </a:lnTo>
                  <a:lnTo>
                    <a:pt x="934" y="1335"/>
                  </a:lnTo>
                  <a:lnTo>
                    <a:pt x="934" y="1089"/>
                  </a:lnTo>
                  <a:lnTo>
                    <a:pt x="299" y="1089"/>
                  </a:lnTo>
                  <a:lnTo>
                    <a:pt x="299" y="777"/>
                  </a:lnTo>
                  <a:lnTo>
                    <a:pt x="765" y="777"/>
                  </a:lnTo>
                  <a:lnTo>
                    <a:pt x="804" y="531"/>
                  </a:lnTo>
                  <a:lnTo>
                    <a:pt x="299" y="531"/>
                  </a:lnTo>
                  <a:lnTo>
                    <a:pt x="299" y="246"/>
                  </a:lnTo>
                  <a:lnTo>
                    <a:pt x="895" y="246"/>
                  </a:lnTo>
                  <a:lnTo>
                    <a:pt x="895" y="0"/>
                  </a:lnTo>
                </a:path>
              </a:pathLst>
            </a:custGeom>
            <a:solidFill>
              <a:schemeClr val="accent2">
                <a:lumMod val="60000"/>
                <a:lumOff val="40000"/>
              </a:schemeClr>
            </a:solidFill>
            <a:ln>
              <a:noFill/>
            </a:ln>
            <a:effectLst/>
          </p:spPr>
          <p:txBody>
            <a:bodyPr wrap="none" anchor="ctr"/>
            <a:lstStyle/>
            <a:p>
              <a:endParaRPr lang="nl-NL"/>
            </a:p>
          </p:txBody>
        </p:sp>
        <p:sp>
          <p:nvSpPr>
            <p:cNvPr id="35" name="Freeform 32">
              <a:extLst>
                <a:ext uri="{FF2B5EF4-FFF2-40B4-BE49-F238E27FC236}">
                  <a16:creationId xmlns:a16="http://schemas.microsoft.com/office/drawing/2014/main" id="{57633A07-4861-9643-8BED-CF6F485A21DD}"/>
                </a:ext>
              </a:extLst>
            </p:cNvPr>
            <p:cNvSpPr>
              <a:spLocks noChangeArrowheads="1"/>
            </p:cNvSpPr>
            <p:nvPr/>
          </p:nvSpPr>
          <p:spPr bwMode="auto">
            <a:xfrm>
              <a:off x="3793864" y="1043670"/>
              <a:ext cx="123059" cy="175881"/>
            </a:xfrm>
            <a:custGeom>
              <a:avLst/>
              <a:gdLst>
                <a:gd name="T0" fmla="*/ 895 w 935"/>
                <a:gd name="T1" fmla="*/ 0 h 1336"/>
                <a:gd name="T2" fmla="*/ 0 w 935"/>
                <a:gd name="T3" fmla="*/ 0 h 1336"/>
                <a:gd name="T4" fmla="*/ 0 w 935"/>
                <a:gd name="T5" fmla="*/ 1335 h 1336"/>
                <a:gd name="T6" fmla="*/ 934 w 935"/>
                <a:gd name="T7" fmla="*/ 1335 h 1336"/>
                <a:gd name="T8" fmla="*/ 934 w 935"/>
                <a:gd name="T9" fmla="*/ 1089 h 1336"/>
                <a:gd name="T10" fmla="*/ 299 w 935"/>
                <a:gd name="T11" fmla="*/ 1089 h 1336"/>
                <a:gd name="T12" fmla="*/ 299 w 935"/>
                <a:gd name="T13" fmla="*/ 777 h 1336"/>
                <a:gd name="T14" fmla="*/ 765 w 935"/>
                <a:gd name="T15" fmla="*/ 777 h 1336"/>
                <a:gd name="T16" fmla="*/ 804 w 935"/>
                <a:gd name="T17" fmla="*/ 531 h 1336"/>
                <a:gd name="T18" fmla="*/ 299 w 935"/>
                <a:gd name="T19" fmla="*/ 531 h 1336"/>
                <a:gd name="T20" fmla="*/ 299 w 935"/>
                <a:gd name="T21" fmla="*/ 246 h 1336"/>
                <a:gd name="T22" fmla="*/ 895 w 935"/>
                <a:gd name="T23" fmla="*/ 246 h 1336"/>
                <a:gd name="T24" fmla="*/ 895 w 935"/>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5" h="1336">
                  <a:moveTo>
                    <a:pt x="895" y="0"/>
                  </a:moveTo>
                  <a:lnTo>
                    <a:pt x="0" y="0"/>
                  </a:lnTo>
                  <a:lnTo>
                    <a:pt x="0" y="1335"/>
                  </a:lnTo>
                  <a:lnTo>
                    <a:pt x="934" y="1335"/>
                  </a:lnTo>
                  <a:lnTo>
                    <a:pt x="934" y="1089"/>
                  </a:lnTo>
                  <a:lnTo>
                    <a:pt x="299" y="1089"/>
                  </a:lnTo>
                  <a:lnTo>
                    <a:pt x="299" y="777"/>
                  </a:lnTo>
                  <a:lnTo>
                    <a:pt x="765" y="777"/>
                  </a:lnTo>
                  <a:lnTo>
                    <a:pt x="804" y="531"/>
                  </a:lnTo>
                  <a:lnTo>
                    <a:pt x="299" y="531"/>
                  </a:lnTo>
                  <a:lnTo>
                    <a:pt x="299" y="246"/>
                  </a:lnTo>
                  <a:lnTo>
                    <a:pt x="895" y="246"/>
                  </a:lnTo>
                  <a:lnTo>
                    <a:pt x="895" y="0"/>
                  </a:lnTo>
                </a:path>
              </a:pathLst>
            </a:custGeom>
            <a:solidFill>
              <a:schemeClr val="accent2">
                <a:lumMod val="60000"/>
                <a:lumOff val="40000"/>
              </a:schemeClr>
            </a:solidFill>
            <a:ln>
              <a:noFill/>
            </a:ln>
            <a:effectLst/>
          </p:spPr>
          <p:txBody>
            <a:bodyPr wrap="none" anchor="ctr"/>
            <a:lstStyle/>
            <a:p>
              <a:endParaRPr lang="nl-NL"/>
            </a:p>
          </p:txBody>
        </p:sp>
        <p:sp>
          <p:nvSpPr>
            <p:cNvPr id="36" name="Freeform 33">
              <a:extLst>
                <a:ext uri="{FF2B5EF4-FFF2-40B4-BE49-F238E27FC236}">
                  <a16:creationId xmlns:a16="http://schemas.microsoft.com/office/drawing/2014/main" id="{BE0B7F2F-412B-EA4D-BC3B-3F135203BF7C}"/>
                </a:ext>
              </a:extLst>
            </p:cNvPr>
            <p:cNvSpPr>
              <a:spLocks noChangeArrowheads="1"/>
            </p:cNvSpPr>
            <p:nvPr/>
          </p:nvSpPr>
          <p:spPr bwMode="auto">
            <a:xfrm>
              <a:off x="3945366" y="1043670"/>
              <a:ext cx="117834" cy="175881"/>
            </a:xfrm>
            <a:custGeom>
              <a:avLst/>
              <a:gdLst>
                <a:gd name="T0" fmla="*/ 324 w 896"/>
                <a:gd name="T1" fmla="*/ 0 h 1336"/>
                <a:gd name="T2" fmla="*/ 0 w 896"/>
                <a:gd name="T3" fmla="*/ 0 h 1336"/>
                <a:gd name="T4" fmla="*/ 0 w 896"/>
                <a:gd name="T5" fmla="*/ 1335 h 1336"/>
                <a:gd name="T6" fmla="*/ 895 w 896"/>
                <a:gd name="T7" fmla="*/ 1335 h 1336"/>
                <a:gd name="T8" fmla="*/ 895 w 896"/>
                <a:gd name="T9" fmla="*/ 1076 h 1336"/>
                <a:gd name="T10" fmla="*/ 324 w 896"/>
                <a:gd name="T11" fmla="*/ 1076 h 1336"/>
                <a:gd name="T12" fmla="*/ 324 w 896"/>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896" h="1336">
                  <a:moveTo>
                    <a:pt x="324" y="0"/>
                  </a:moveTo>
                  <a:lnTo>
                    <a:pt x="0" y="0"/>
                  </a:lnTo>
                  <a:lnTo>
                    <a:pt x="0" y="1335"/>
                  </a:lnTo>
                  <a:lnTo>
                    <a:pt x="895" y="1335"/>
                  </a:lnTo>
                  <a:lnTo>
                    <a:pt x="895" y="1076"/>
                  </a:lnTo>
                  <a:lnTo>
                    <a:pt x="324" y="1076"/>
                  </a:lnTo>
                  <a:lnTo>
                    <a:pt x="324" y="0"/>
                  </a:lnTo>
                </a:path>
              </a:pathLst>
            </a:custGeom>
            <a:solidFill>
              <a:schemeClr val="accent2">
                <a:lumMod val="60000"/>
                <a:lumOff val="40000"/>
              </a:schemeClr>
            </a:solidFill>
            <a:ln>
              <a:noFill/>
            </a:ln>
            <a:effectLst/>
          </p:spPr>
          <p:txBody>
            <a:bodyPr wrap="none" anchor="ctr"/>
            <a:lstStyle/>
            <a:p>
              <a:endParaRPr lang="nl-NL"/>
            </a:p>
          </p:txBody>
        </p:sp>
        <p:sp>
          <p:nvSpPr>
            <p:cNvPr id="37" name="Freeform 34">
              <a:extLst>
                <a:ext uri="{FF2B5EF4-FFF2-40B4-BE49-F238E27FC236}">
                  <a16:creationId xmlns:a16="http://schemas.microsoft.com/office/drawing/2014/main" id="{7C62240B-ACF5-EF4C-A914-86FB9C1EE27F}"/>
                </a:ext>
              </a:extLst>
            </p:cNvPr>
            <p:cNvSpPr>
              <a:spLocks noChangeArrowheads="1"/>
            </p:cNvSpPr>
            <p:nvPr/>
          </p:nvSpPr>
          <p:spPr bwMode="auto">
            <a:xfrm>
              <a:off x="3945366" y="1043670"/>
              <a:ext cx="117834" cy="175881"/>
            </a:xfrm>
            <a:custGeom>
              <a:avLst/>
              <a:gdLst>
                <a:gd name="T0" fmla="*/ 324 w 896"/>
                <a:gd name="T1" fmla="*/ 0 h 1336"/>
                <a:gd name="T2" fmla="*/ 0 w 896"/>
                <a:gd name="T3" fmla="*/ 0 h 1336"/>
                <a:gd name="T4" fmla="*/ 0 w 896"/>
                <a:gd name="T5" fmla="*/ 1335 h 1336"/>
                <a:gd name="T6" fmla="*/ 895 w 896"/>
                <a:gd name="T7" fmla="*/ 1335 h 1336"/>
                <a:gd name="T8" fmla="*/ 895 w 896"/>
                <a:gd name="T9" fmla="*/ 1076 h 1336"/>
                <a:gd name="T10" fmla="*/ 324 w 896"/>
                <a:gd name="T11" fmla="*/ 1076 h 1336"/>
                <a:gd name="T12" fmla="*/ 324 w 896"/>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896" h="1336">
                  <a:moveTo>
                    <a:pt x="324" y="0"/>
                  </a:moveTo>
                  <a:lnTo>
                    <a:pt x="0" y="0"/>
                  </a:lnTo>
                  <a:lnTo>
                    <a:pt x="0" y="1335"/>
                  </a:lnTo>
                  <a:lnTo>
                    <a:pt x="895" y="1335"/>
                  </a:lnTo>
                  <a:lnTo>
                    <a:pt x="895" y="1076"/>
                  </a:lnTo>
                  <a:lnTo>
                    <a:pt x="324" y="1076"/>
                  </a:lnTo>
                  <a:lnTo>
                    <a:pt x="324" y="0"/>
                  </a:lnTo>
                </a:path>
              </a:pathLst>
            </a:custGeom>
            <a:solidFill>
              <a:schemeClr val="accent2">
                <a:lumMod val="60000"/>
                <a:lumOff val="40000"/>
              </a:schemeClr>
            </a:solidFill>
            <a:ln>
              <a:noFill/>
            </a:ln>
            <a:effectLst/>
          </p:spPr>
          <p:txBody>
            <a:bodyPr wrap="none" anchor="ctr"/>
            <a:lstStyle/>
            <a:p>
              <a:endParaRPr lang="nl-NL"/>
            </a:p>
          </p:txBody>
        </p:sp>
        <p:sp>
          <p:nvSpPr>
            <p:cNvPr id="38" name="Freeform 35">
              <a:extLst>
                <a:ext uri="{FF2B5EF4-FFF2-40B4-BE49-F238E27FC236}">
                  <a16:creationId xmlns:a16="http://schemas.microsoft.com/office/drawing/2014/main" id="{32212387-E62B-E64C-A736-560792682070}"/>
                </a:ext>
              </a:extLst>
            </p:cNvPr>
            <p:cNvSpPr>
              <a:spLocks noChangeArrowheads="1"/>
            </p:cNvSpPr>
            <p:nvPr/>
          </p:nvSpPr>
          <p:spPr bwMode="auto">
            <a:xfrm>
              <a:off x="4090482" y="1043670"/>
              <a:ext cx="117834" cy="175881"/>
            </a:xfrm>
            <a:custGeom>
              <a:avLst/>
              <a:gdLst>
                <a:gd name="T0" fmla="*/ 895 w 896"/>
                <a:gd name="T1" fmla="*/ 0 h 1336"/>
                <a:gd name="T2" fmla="*/ 0 w 896"/>
                <a:gd name="T3" fmla="*/ 0 h 1336"/>
                <a:gd name="T4" fmla="*/ 0 w 896"/>
                <a:gd name="T5" fmla="*/ 1335 h 1336"/>
                <a:gd name="T6" fmla="*/ 311 w 896"/>
                <a:gd name="T7" fmla="*/ 1335 h 1336"/>
                <a:gd name="T8" fmla="*/ 311 w 896"/>
                <a:gd name="T9" fmla="*/ 816 h 1336"/>
                <a:gd name="T10" fmla="*/ 752 w 896"/>
                <a:gd name="T11" fmla="*/ 816 h 1336"/>
                <a:gd name="T12" fmla="*/ 791 w 896"/>
                <a:gd name="T13" fmla="*/ 570 h 1336"/>
                <a:gd name="T14" fmla="*/ 311 w 896"/>
                <a:gd name="T15" fmla="*/ 570 h 1336"/>
                <a:gd name="T16" fmla="*/ 311 w 896"/>
                <a:gd name="T17" fmla="*/ 246 h 1336"/>
                <a:gd name="T18" fmla="*/ 895 w 896"/>
                <a:gd name="T19" fmla="*/ 246 h 1336"/>
                <a:gd name="T20" fmla="*/ 895 w 896"/>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1336">
                  <a:moveTo>
                    <a:pt x="895" y="0"/>
                  </a:moveTo>
                  <a:lnTo>
                    <a:pt x="0" y="0"/>
                  </a:lnTo>
                  <a:lnTo>
                    <a:pt x="0" y="1335"/>
                  </a:lnTo>
                  <a:lnTo>
                    <a:pt x="311" y="1335"/>
                  </a:lnTo>
                  <a:lnTo>
                    <a:pt x="311" y="816"/>
                  </a:lnTo>
                  <a:lnTo>
                    <a:pt x="752" y="816"/>
                  </a:lnTo>
                  <a:lnTo>
                    <a:pt x="791" y="570"/>
                  </a:lnTo>
                  <a:lnTo>
                    <a:pt x="311" y="570"/>
                  </a:lnTo>
                  <a:lnTo>
                    <a:pt x="311" y="246"/>
                  </a:lnTo>
                  <a:lnTo>
                    <a:pt x="895" y="246"/>
                  </a:lnTo>
                  <a:lnTo>
                    <a:pt x="895" y="0"/>
                  </a:lnTo>
                </a:path>
              </a:pathLst>
            </a:custGeom>
            <a:solidFill>
              <a:schemeClr val="accent2">
                <a:lumMod val="60000"/>
                <a:lumOff val="40000"/>
              </a:schemeClr>
            </a:solidFill>
            <a:ln>
              <a:noFill/>
            </a:ln>
            <a:effectLst/>
          </p:spPr>
          <p:txBody>
            <a:bodyPr wrap="none" anchor="ctr"/>
            <a:lstStyle/>
            <a:p>
              <a:endParaRPr lang="nl-NL"/>
            </a:p>
          </p:txBody>
        </p:sp>
        <p:sp>
          <p:nvSpPr>
            <p:cNvPr id="39" name="Freeform 36">
              <a:extLst>
                <a:ext uri="{FF2B5EF4-FFF2-40B4-BE49-F238E27FC236}">
                  <a16:creationId xmlns:a16="http://schemas.microsoft.com/office/drawing/2014/main" id="{EEA6C372-3B09-2043-9D22-8F2F7A0953BB}"/>
                </a:ext>
              </a:extLst>
            </p:cNvPr>
            <p:cNvSpPr>
              <a:spLocks noChangeArrowheads="1"/>
            </p:cNvSpPr>
            <p:nvPr/>
          </p:nvSpPr>
          <p:spPr bwMode="auto">
            <a:xfrm>
              <a:off x="4090482" y="1043670"/>
              <a:ext cx="117834" cy="175881"/>
            </a:xfrm>
            <a:custGeom>
              <a:avLst/>
              <a:gdLst>
                <a:gd name="T0" fmla="*/ 895 w 896"/>
                <a:gd name="T1" fmla="*/ 0 h 1336"/>
                <a:gd name="T2" fmla="*/ 0 w 896"/>
                <a:gd name="T3" fmla="*/ 0 h 1336"/>
                <a:gd name="T4" fmla="*/ 0 w 896"/>
                <a:gd name="T5" fmla="*/ 1335 h 1336"/>
                <a:gd name="T6" fmla="*/ 311 w 896"/>
                <a:gd name="T7" fmla="*/ 1335 h 1336"/>
                <a:gd name="T8" fmla="*/ 311 w 896"/>
                <a:gd name="T9" fmla="*/ 816 h 1336"/>
                <a:gd name="T10" fmla="*/ 752 w 896"/>
                <a:gd name="T11" fmla="*/ 816 h 1336"/>
                <a:gd name="T12" fmla="*/ 791 w 896"/>
                <a:gd name="T13" fmla="*/ 570 h 1336"/>
                <a:gd name="T14" fmla="*/ 311 w 896"/>
                <a:gd name="T15" fmla="*/ 570 h 1336"/>
                <a:gd name="T16" fmla="*/ 311 w 896"/>
                <a:gd name="T17" fmla="*/ 246 h 1336"/>
                <a:gd name="T18" fmla="*/ 895 w 896"/>
                <a:gd name="T19" fmla="*/ 246 h 1336"/>
                <a:gd name="T20" fmla="*/ 895 w 896"/>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1336">
                  <a:moveTo>
                    <a:pt x="895" y="0"/>
                  </a:moveTo>
                  <a:lnTo>
                    <a:pt x="0" y="0"/>
                  </a:lnTo>
                  <a:lnTo>
                    <a:pt x="0" y="1335"/>
                  </a:lnTo>
                  <a:lnTo>
                    <a:pt x="311" y="1335"/>
                  </a:lnTo>
                  <a:lnTo>
                    <a:pt x="311" y="816"/>
                  </a:lnTo>
                  <a:lnTo>
                    <a:pt x="752" y="816"/>
                  </a:lnTo>
                  <a:lnTo>
                    <a:pt x="791" y="570"/>
                  </a:lnTo>
                  <a:lnTo>
                    <a:pt x="311" y="570"/>
                  </a:lnTo>
                  <a:lnTo>
                    <a:pt x="311" y="246"/>
                  </a:lnTo>
                  <a:lnTo>
                    <a:pt x="895" y="246"/>
                  </a:lnTo>
                  <a:lnTo>
                    <a:pt x="895" y="0"/>
                  </a:lnTo>
                </a:path>
              </a:pathLst>
            </a:custGeom>
            <a:solidFill>
              <a:schemeClr val="accent2">
                <a:lumMod val="60000"/>
                <a:lumOff val="40000"/>
              </a:schemeClr>
            </a:solidFill>
            <a:ln>
              <a:noFill/>
            </a:ln>
            <a:effectLst/>
          </p:spPr>
          <p:txBody>
            <a:bodyPr wrap="none" anchor="ctr"/>
            <a:lstStyle/>
            <a:p>
              <a:endParaRPr lang="nl-NL"/>
            </a:p>
          </p:txBody>
        </p:sp>
      </p:grpSp>
    </p:spTree>
    <p:extLst>
      <p:ext uri="{BB962C8B-B14F-4D97-AF65-F5344CB8AC3E}">
        <p14:creationId xmlns:p14="http://schemas.microsoft.com/office/powerpoint/2010/main" val="404751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oud en beeld 02">
    <p:spTree>
      <p:nvGrpSpPr>
        <p:cNvPr id="1" name=""/>
        <p:cNvGrpSpPr/>
        <p:nvPr/>
      </p:nvGrpSpPr>
      <p:grpSpPr>
        <a:xfrm>
          <a:off x="0" y="0"/>
          <a:ext cx="0" cy="0"/>
          <a:chOff x="0" y="0"/>
          <a:chExt cx="0" cy="0"/>
        </a:xfrm>
      </p:grpSpPr>
      <p:pic>
        <p:nvPicPr>
          <p:cNvPr id="19" name="Afbeelding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920" y="0"/>
            <a:ext cx="7498080" cy="4739098"/>
          </a:xfrm>
          <a:prstGeom prst="rect">
            <a:avLst/>
          </a:prstGeom>
        </p:spPr>
      </p:pic>
      <p:grpSp>
        <p:nvGrpSpPr>
          <p:cNvPr id="20" name="Group 39">
            <a:extLst>
              <a:ext uri="{FF2B5EF4-FFF2-40B4-BE49-F238E27FC236}">
                <a16:creationId xmlns:a16="http://schemas.microsoft.com/office/drawing/2014/main" id="{47B3EBE0-E6CC-2F44-99C0-F0E36E38DB87}"/>
              </a:ext>
            </a:extLst>
          </p:cNvPr>
          <p:cNvGrpSpPr/>
          <p:nvPr userDrawn="1"/>
        </p:nvGrpSpPr>
        <p:grpSpPr>
          <a:xfrm>
            <a:off x="7940673" y="553402"/>
            <a:ext cx="3685955" cy="421418"/>
            <a:chOff x="800985" y="806840"/>
            <a:chExt cx="3685955" cy="421418"/>
          </a:xfrm>
          <a:solidFill>
            <a:schemeClr val="bg1"/>
          </a:solidFill>
        </p:grpSpPr>
        <p:sp>
          <p:nvSpPr>
            <p:cNvPr id="23" name="Freeform 10">
              <a:extLst>
                <a:ext uri="{FF2B5EF4-FFF2-40B4-BE49-F238E27FC236}">
                  <a16:creationId xmlns:a16="http://schemas.microsoft.com/office/drawing/2014/main" id="{A5C1FCFB-F0AE-064A-8B5D-9A528FD7138B}"/>
                </a:ext>
              </a:extLst>
            </p:cNvPr>
            <p:cNvSpPr>
              <a:spLocks noChangeArrowheads="1"/>
            </p:cNvSpPr>
            <p:nvPr/>
          </p:nvSpPr>
          <p:spPr bwMode="auto">
            <a:xfrm>
              <a:off x="800985" y="810323"/>
              <a:ext cx="344796" cy="409228"/>
            </a:xfrm>
            <a:custGeom>
              <a:avLst/>
              <a:gdLst>
                <a:gd name="T0" fmla="*/ 2294 w 2619"/>
                <a:gd name="T1" fmla="*/ 985 h 3111"/>
                <a:gd name="T2" fmla="*/ 2294 w 2619"/>
                <a:gd name="T3" fmla="*/ 985 h 3111"/>
                <a:gd name="T4" fmla="*/ 2165 w 2619"/>
                <a:gd name="T5" fmla="*/ 1517 h 3111"/>
                <a:gd name="T6" fmla="*/ 1776 w 2619"/>
                <a:gd name="T7" fmla="*/ 1852 h 3111"/>
                <a:gd name="T8" fmla="*/ 2618 w 2619"/>
                <a:gd name="T9" fmla="*/ 3110 h 3111"/>
                <a:gd name="T10" fmla="*/ 1763 w 2619"/>
                <a:gd name="T11" fmla="*/ 3110 h 3111"/>
                <a:gd name="T12" fmla="*/ 1115 w 2619"/>
                <a:gd name="T13" fmla="*/ 1995 h 3111"/>
                <a:gd name="T14" fmla="*/ 700 w 2619"/>
                <a:gd name="T15" fmla="*/ 1995 h 3111"/>
                <a:gd name="T16" fmla="*/ 700 w 2619"/>
                <a:gd name="T17" fmla="*/ 3110 h 3111"/>
                <a:gd name="T18" fmla="*/ 0 w 2619"/>
                <a:gd name="T19" fmla="*/ 3110 h 3111"/>
                <a:gd name="T20" fmla="*/ 0 w 2619"/>
                <a:gd name="T21" fmla="*/ 0 h 3111"/>
                <a:gd name="T22" fmla="*/ 1205 w 2619"/>
                <a:gd name="T23" fmla="*/ 0 h 3111"/>
                <a:gd name="T24" fmla="*/ 2294 w 2619"/>
                <a:gd name="T25" fmla="*/ 985 h 3111"/>
                <a:gd name="T26" fmla="*/ 700 w 2619"/>
                <a:gd name="T27" fmla="*/ 1439 h 3111"/>
                <a:gd name="T28" fmla="*/ 700 w 2619"/>
                <a:gd name="T29" fmla="*/ 1439 h 3111"/>
                <a:gd name="T30" fmla="*/ 1102 w 2619"/>
                <a:gd name="T31" fmla="*/ 1439 h 3111"/>
                <a:gd name="T32" fmla="*/ 1465 w 2619"/>
                <a:gd name="T33" fmla="*/ 1335 h 3111"/>
                <a:gd name="T34" fmla="*/ 1581 w 2619"/>
                <a:gd name="T35" fmla="*/ 1011 h 3111"/>
                <a:gd name="T36" fmla="*/ 1465 w 2619"/>
                <a:gd name="T37" fmla="*/ 687 h 3111"/>
                <a:gd name="T38" fmla="*/ 1102 w 2619"/>
                <a:gd name="T39" fmla="*/ 583 h 3111"/>
                <a:gd name="T40" fmla="*/ 700 w 2619"/>
                <a:gd name="T41" fmla="*/ 583 h 3111"/>
                <a:gd name="T42" fmla="*/ 700 w 2619"/>
                <a:gd name="T43" fmla="*/ 143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9" h="3111">
                  <a:moveTo>
                    <a:pt x="2294" y="985"/>
                  </a:moveTo>
                  <a:lnTo>
                    <a:pt x="2294" y="985"/>
                  </a:lnTo>
                  <a:cubicBezTo>
                    <a:pt x="2294" y="1193"/>
                    <a:pt x="2255" y="1374"/>
                    <a:pt x="2165" y="1517"/>
                  </a:cubicBezTo>
                  <a:cubicBezTo>
                    <a:pt x="2074" y="1671"/>
                    <a:pt x="1944" y="1775"/>
                    <a:pt x="1776" y="1852"/>
                  </a:cubicBezTo>
                  <a:cubicBezTo>
                    <a:pt x="2618" y="3110"/>
                    <a:pt x="2618" y="3110"/>
                    <a:pt x="2618" y="3110"/>
                  </a:cubicBezTo>
                  <a:cubicBezTo>
                    <a:pt x="1763" y="3110"/>
                    <a:pt x="1763" y="3110"/>
                    <a:pt x="1763" y="3110"/>
                  </a:cubicBezTo>
                  <a:cubicBezTo>
                    <a:pt x="1115" y="1995"/>
                    <a:pt x="1115" y="1995"/>
                    <a:pt x="1115" y="1995"/>
                  </a:cubicBezTo>
                  <a:cubicBezTo>
                    <a:pt x="700" y="1995"/>
                    <a:pt x="700" y="1995"/>
                    <a:pt x="700" y="1995"/>
                  </a:cubicBezTo>
                  <a:cubicBezTo>
                    <a:pt x="700" y="3110"/>
                    <a:pt x="700" y="3110"/>
                    <a:pt x="700" y="3110"/>
                  </a:cubicBezTo>
                  <a:cubicBezTo>
                    <a:pt x="0" y="3110"/>
                    <a:pt x="0" y="3110"/>
                    <a:pt x="0" y="3110"/>
                  </a:cubicBezTo>
                  <a:cubicBezTo>
                    <a:pt x="0" y="0"/>
                    <a:pt x="0" y="0"/>
                    <a:pt x="0" y="0"/>
                  </a:cubicBezTo>
                  <a:cubicBezTo>
                    <a:pt x="1205" y="0"/>
                    <a:pt x="1205" y="0"/>
                    <a:pt x="1205" y="0"/>
                  </a:cubicBezTo>
                  <a:cubicBezTo>
                    <a:pt x="1931" y="0"/>
                    <a:pt x="2294" y="337"/>
                    <a:pt x="2294" y="985"/>
                  </a:cubicBezTo>
                  <a:close/>
                  <a:moveTo>
                    <a:pt x="700" y="1439"/>
                  </a:moveTo>
                  <a:lnTo>
                    <a:pt x="700" y="1439"/>
                  </a:lnTo>
                  <a:cubicBezTo>
                    <a:pt x="1102" y="1439"/>
                    <a:pt x="1102" y="1439"/>
                    <a:pt x="1102" y="1439"/>
                  </a:cubicBezTo>
                  <a:cubicBezTo>
                    <a:pt x="1257" y="1439"/>
                    <a:pt x="1387" y="1400"/>
                    <a:pt x="1465" y="1335"/>
                  </a:cubicBezTo>
                  <a:cubicBezTo>
                    <a:pt x="1543" y="1257"/>
                    <a:pt x="1581" y="1154"/>
                    <a:pt x="1581" y="1011"/>
                  </a:cubicBezTo>
                  <a:cubicBezTo>
                    <a:pt x="1581" y="868"/>
                    <a:pt x="1543" y="752"/>
                    <a:pt x="1465" y="687"/>
                  </a:cubicBezTo>
                  <a:cubicBezTo>
                    <a:pt x="1387" y="609"/>
                    <a:pt x="1257" y="583"/>
                    <a:pt x="1102" y="583"/>
                  </a:cubicBezTo>
                  <a:cubicBezTo>
                    <a:pt x="700" y="583"/>
                    <a:pt x="700" y="583"/>
                    <a:pt x="700" y="583"/>
                  </a:cubicBezTo>
                  <a:lnTo>
                    <a:pt x="700" y="1439"/>
                  </a:lnTo>
                  <a:close/>
                </a:path>
              </a:pathLst>
            </a:custGeom>
            <a:grpFill/>
            <a:ln>
              <a:noFill/>
            </a:ln>
            <a:effectLst/>
          </p:spPr>
          <p:txBody>
            <a:bodyPr wrap="none" anchor="ctr"/>
            <a:lstStyle/>
            <a:p>
              <a:endParaRPr lang="nl-NL">
                <a:solidFill>
                  <a:schemeClr val="bg1"/>
                </a:solidFill>
              </a:endParaRPr>
            </a:p>
          </p:txBody>
        </p:sp>
        <p:sp>
          <p:nvSpPr>
            <p:cNvPr id="24" name="Freeform 11">
              <a:extLst>
                <a:ext uri="{FF2B5EF4-FFF2-40B4-BE49-F238E27FC236}">
                  <a16:creationId xmlns:a16="http://schemas.microsoft.com/office/drawing/2014/main" id="{2A441636-348D-EC45-85DB-922938833B46}"/>
                </a:ext>
              </a:extLst>
            </p:cNvPr>
            <p:cNvSpPr>
              <a:spLocks noChangeArrowheads="1"/>
            </p:cNvSpPr>
            <p:nvPr/>
          </p:nvSpPr>
          <p:spPr bwMode="auto">
            <a:xfrm>
              <a:off x="1582291" y="810323"/>
              <a:ext cx="366854" cy="409228"/>
            </a:xfrm>
            <a:custGeom>
              <a:avLst/>
              <a:gdLst>
                <a:gd name="T0" fmla="*/ 2216 w 2788"/>
                <a:gd name="T1" fmla="*/ 3110 h 3111"/>
                <a:gd name="T2" fmla="*/ 868 w 2788"/>
                <a:gd name="T3" fmla="*/ 1231 h 3111"/>
                <a:gd name="T4" fmla="*/ 868 w 2788"/>
                <a:gd name="T5" fmla="*/ 3110 h 3111"/>
                <a:gd name="T6" fmla="*/ 194 w 2788"/>
                <a:gd name="T7" fmla="*/ 3110 h 3111"/>
                <a:gd name="T8" fmla="*/ 194 w 2788"/>
                <a:gd name="T9" fmla="*/ 285 h 3111"/>
                <a:gd name="T10" fmla="*/ 0 w 2788"/>
                <a:gd name="T11" fmla="*/ 0 h 3111"/>
                <a:gd name="T12" fmla="*/ 791 w 2788"/>
                <a:gd name="T13" fmla="*/ 0 h 3111"/>
                <a:gd name="T14" fmla="*/ 2113 w 2788"/>
                <a:gd name="T15" fmla="*/ 1852 h 3111"/>
                <a:gd name="T16" fmla="*/ 2113 w 2788"/>
                <a:gd name="T17" fmla="*/ 0 h 3111"/>
                <a:gd name="T18" fmla="*/ 2787 w 2788"/>
                <a:gd name="T19" fmla="*/ 0 h 3111"/>
                <a:gd name="T20" fmla="*/ 2787 w 2788"/>
                <a:gd name="T21" fmla="*/ 3110 h 3111"/>
                <a:gd name="T22" fmla="*/ 2216 w 2788"/>
                <a:gd name="T23"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3111">
                  <a:moveTo>
                    <a:pt x="2216" y="3110"/>
                  </a:moveTo>
                  <a:lnTo>
                    <a:pt x="868" y="1231"/>
                  </a:lnTo>
                  <a:lnTo>
                    <a:pt x="868" y="3110"/>
                  </a:lnTo>
                  <a:lnTo>
                    <a:pt x="194" y="3110"/>
                  </a:lnTo>
                  <a:lnTo>
                    <a:pt x="194" y="285"/>
                  </a:lnTo>
                  <a:lnTo>
                    <a:pt x="0" y="0"/>
                  </a:lnTo>
                  <a:lnTo>
                    <a:pt x="791" y="0"/>
                  </a:lnTo>
                  <a:lnTo>
                    <a:pt x="2113" y="1852"/>
                  </a:lnTo>
                  <a:lnTo>
                    <a:pt x="2113" y="0"/>
                  </a:lnTo>
                  <a:lnTo>
                    <a:pt x="2787" y="0"/>
                  </a:lnTo>
                  <a:lnTo>
                    <a:pt x="2787" y="3110"/>
                  </a:lnTo>
                  <a:lnTo>
                    <a:pt x="2216" y="3110"/>
                  </a:lnTo>
                </a:path>
              </a:pathLst>
            </a:custGeom>
            <a:grpFill/>
            <a:ln>
              <a:noFill/>
            </a:ln>
            <a:effectLst/>
          </p:spPr>
          <p:txBody>
            <a:bodyPr wrap="none" anchor="ctr"/>
            <a:lstStyle/>
            <a:p>
              <a:endParaRPr lang="nl-NL">
                <a:solidFill>
                  <a:schemeClr val="bg1"/>
                </a:solidFill>
              </a:endParaRPr>
            </a:p>
          </p:txBody>
        </p:sp>
        <p:sp>
          <p:nvSpPr>
            <p:cNvPr id="25" name="Freeform 12">
              <a:extLst>
                <a:ext uri="{FF2B5EF4-FFF2-40B4-BE49-F238E27FC236}">
                  <a16:creationId xmlns:a16="http://schemas.microsoft.com/office/drawing/2014/main" id="{92EA1DFA-292A-F044-AB17-15324FDAFA9C}"/>
                </a:ext>
              </a:extLst>
            </p:cNvPr>
            <p:cNvSpPr>
              <a:spLocks noChangeArrowheads="1"/>
            </p:cNvSpPr>
            <p:nvPr/>
          </p:nvSpPr>
          <p:spPr bwMode="auto">
            <a:xfrm>
              <a:off x="2036215" y="810323"/>
              <a:ext cx="351762" cy="409228"/>
            </a:xfrm>
            <a:custGeom>
              <a:avLst/>
              <a:gdLst>
                <a:gd name="T0" fmla="*/ 2670 w 2671"/>
                <a:gd name="T1" fmla="*/ 1556 h 3111"/>
                <a:gd name="T2" fmla="*/ 2670 w 2671"/>
                <a:gd name="T3" fmla="*/ 1556 h 3111"/>
                <a:gd name="T4" fmla="*/ 2307 w 2671"/>
                <a:gd name="T5" fmla="*/ 2721 h 3111"/>
                <a:gd name="T6" fmla="*/ 1218 w 2671"/>
                <a:gd name="T7" fmla="*/ 3110 h 3111"/>
                <a:gd name="T8" fmla="*/ 0 w 2671"/>
                <a:gd name="T9" fmla="*/ 3110 h 3111"/>
                <a:gd name="T10" fmla="*/ 0 w 2671"/>
                <a:gd name="T11" fmla="*/ 0 h 3111"/>
                <a:gd name="T12" fmla="*/ 1218 w 2671"/>
                <a:gd name="T13" fmla="*/ 0 h 3111"/>
                <a:gd name="T14" fmla="*/ 2307 w 2671"/>
                <a:gd name="T15" fmla="*/ 389 h 3111"/>
                <a:gd name="T16" fmla="*/ 2670 w 2671"/>
                <a:gd name="T17" fmla="*/ 1556 h 3111"/>
                <a:gd name="T18" fmla="*/ 739 w 2671"/>
                <a:gd name="T19" fmla="*/ 2501 h 3111"/>
                <a:gd name="T20" fmla="*/ 739 w 2671"/>
                <a:gd name="T21" fmla="*/ 2501 h 3111"/>
                <a:gd name="T22" fmla="*/ 1205 w 2671"/>
                <a:gd name="T23" fmla="*/ 2501 h 3111"/>
                <a:gd name="T24" fmla="*/ 1737 w 2671"/>
                <a:gd name="T25" fmla="*/ 2267 h 3111"/>
                <a:gd name="T26" fmla="*/ 1919 w 2671"/>
                <a:gd name="T27" fmla="*/ 1556 h 3111"/>
                <a:gd name="T28" fmla="*/ 1737 w 2671"/>
                <a:gd name="T29" fmla="*/ 843 h 3111"/>
                <a:gd name="T30" fmla="*/ 1205 w 2671"/>
                <a:gd name="T31" fmla="*/ 622 h 3111"/>
                <a:gd name="T32" fmla="*/ 739 w 2671"/>
                <a:gd name="T33" fmla="*/ 2501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1" h="3111">
                  <a:moveTo>
                    <a:pt x="2670" y="1556"/>
                  </a:moveTo>
                  <a:lnTo>
                    <a:pt x="2670" y="1556"/>
                  </a:lnTo>
                  <a:cubicBezTo>
                    <a:pt x="2670" y="2060"/>
                    <a:pt x="2554" y="2449"/>
                    <a:pt x="2307" y="2721"/>
                  </a:cubicBezTo>
                  <a:cubicBezTo>
                    <a:pt x="2061" y="2980"/>
                    <a:pt x="1698" y="3110"/>
                    <a:pt x="1218" y="3110"/>
                  </a:cubicBezTo>
                  <a:cubicBezTo>
                    <a:pt x="0" y="3110"/>
                    <a:pt x="0" y="3110"/>
                    <a:pt x="0" y="3110"/>
                  </a:cubicBezTo>
                  <a:cubicBezTo>
                    <a:pt x="0" y="0"/>
                    <a:pt x="0" y="0"/>
                    <a:pt x="0" y="0"/>
                  </a:cubicBezTo>
                  <a:cubicBezTo>
                    <a:pt x="1218" y="0"/>
                    <a:pt x="1218" y="0"/>
                    <a:pt x="1218" y="0"/>
                  </a:cubicBezTo>
                  <a:cubicBezTo>
                    <a:pt x="1698" y="0"/>
                    <a:pt x="2074" y="130"/>
                    <a:pt x="2307" y="389"/>
                  </a:cubicBezTo>
                  <a:cubicBezTo>
                    <a:pt x="2554" y="648"/>
                    <a:pt x="2670" y="1037"/>
                    <a:pt x="2670" y="1556"/>
                  </a:cubicBezTo>
                  <a:close/>
                  <a:moveTo>
                    <a:pt x="739" y="2501"/>
                  </a:moveTo>
                  <a:lnTo>
                    <a:pt x="739" y="2501"/>
                  </a:lnTo>
                  <a:cubicBezTo>
                    <a:pt x="1205" y="2501"/>
                    <a:pt x="1205" y="2501"/>
                    <a:pt x="1205" y="2501"/>
                  </a:cubicBezTo>
                  <a:cubicBezTo>
                    <a:pt x="1452" y="2501"/>
                    <a:pt x="1633" y="2423"/>
                    <a:pt x="1737" y="2267"/>
                  </a:cubicBezTo>
                  <a:cubicBezTo>
                    <a:pt x="1854" y="2112"/>
                    <a:pt x="1919" y="1878"/>
                    <a:pt x="1919" y="1556"/>
                  </a:cubicBezTo>
                  <a:cubicBezTo>
                    <a:pt x="1919" y="1231"/>
                    <a:pt x="1854" y="998"/>
                    <a:pt x="1737" y="843"/>
                  </a:cubicBezTo>
                  <a:cubicBezTo>
                    <a:pt x="1633" y="700"/>
                    <a:pt x="1452" y="622"/>
                    <a:pt x="1205" y="622"/>
                  </a:cubicBezTo>
                  <a:lnTo>
                    <a:pt x="739" y="2501"/>
                  </a:lnTo>
                  <a:close/>
                </a:path>
              </a:pathLst>
            </a:custGeom>
            <a:grpFill/>
            <a:ln>
              <a:noFill/>
            </a:ln>
            <a:effectLst/>
          </p:spPr>
          <p:txBody>
            <a:bodyPr wrap="none" anchor="ctr"/>
            <a:lstStyle/>
            <a:p>
              <a:endParaRPr lang="nl-NL">
                <a:solidFill>
                  <a:schemeClr val="bg1"/>
                </a:solidFill>
              </a:endParaRPr>
            </a:p>
          </p:txBody>
        </p:sp>
        <p:sp>
          <p:nvSpPr>
            <p:cNvPr id="26" name="Freeform 13">
              <a:extLst>
                <a:ext uri="{FF2B5EF4-FFF2-40B4-BE49-F238E27FC236}">
                  <a16:creationId xmlns:a16="http://schemas.microsoft.com/office/drawing/2014/main" id="{6EDB5485-604F-BA46-801B-E7EA479E256C}"/>
                </a:ext>
              </a:extLst>
            </p:cNvPr>
            <p:cNvSpPr>
              <a:spLocks noChangeArrowheads="1"/>
            </p:cNvSpPr>
            <p:nvPr/>
          </p:nvSpPr>
          <p:spPr bwMode="auto">
            <a:xfrm>
              <a:off x="2403069" y="810323"/>
              <a:ext cx="397619" cy="409228"/>
            </a:xfrm>
            <a:custGeom>
              <a:avLst/>
              <a:gdLst>
                <a:gd name="T0" fmla="*/ 1866 w 3020"/>
                <a:gd name="T1" fmla="*/ 2034 h 3111"/>
                <a:gd name="T2" fmla="*/ 752 w 3020"/>
                <a:gd name="T3" fmla="*/ 3110 h 3111"/>
                <a:gd name="T4" fmla="*/ 0 w 3020"/>
                <a:gd name="T5" fmla="*/ 3110 h 3111"/>
                <a:gd name="T6" fmla="*/ 1167 w 3020"/>
                <a:gd name="T7" fmla="*/ 311 h 3111"/>
                <a:gd name="T8" fmla="*/ 1063 w 3020"/>
                <a:gd name="T9" fmla="*/ 0 h 3111"/>
                <a:gd name="T10" fmla="*/ 1750 w 3020"/>
                <a:gd name="T11" fmla="*/ 0 h 3111"/>
                <a:gd name="T12" fmla="*/ 3019 w 3020"/>
                <a:gd name="T13" fmla="*/ 3110 h 3111"/>
                <a:gd name="T14" fmla="*/ 2254 w 3020"/>
                <a:gd name="T15" fmla="*/ 3110 h 3111"/>
                <a:gd name="T16" fmla="*/ 1866 w 3020"/>
                <a:gd name="T17" fmla="*/ 2034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0" h="3111">
                  <a:moveTo>
                    <a:pt x="1866" y="2034"/>
                  </a:moveTo>
                  <a:lnTo>
                    <a:pt x="752" y="3110"/>
                  </a:lnTo>
                  <a:lnTo>
                    <a:pt x="0" y="3110"/>
                  </a:lnTo>
                  <a:lnTo>
                    <a:pt x="1167" y="311"/>
                  </a:lnTo>
                  <a:lnTo>
                    <a:pt x="1063" y="0"/>
                  </a:lnTo>
                  <a:lnTo>
                    <a:pt x="1750" y="0"/>
                  </a:lnTo>
                  <a:lnTo>
                    <a:pt x="3019" y="3110"/>
                  </a:lnTo>
                  <a:lnTo>
                    <a:pt x="2254" y="3110"/>
                  </a:lnTo>
                  <a:lnTo>
                    <a:pt x="1866" y="2034"/>
                  </a:lnTo>
                </a:path>
              </a:pathLst>
            </a:custGeom>
            <a:grpFill/>
            <a:ln>
              <a:noFill/>
            </a:ln>
            <a:effectLst/>
          </p:spPr>
          <p:txBody>
            <a:bodyPr wrap="none" anchor="ctr"/>
            <a:lstStyle/>
            <a:p>
              <a:endParaRPr lang="nl-NL">
                <a:solidFill>
                  <a:schemeClr val="bg1"/>
                </a:solidFill>
              </a:endParaRPr>
            </a:p>
          </p:txBody>
        </p:sp>
        <p:sp>
          <p:nvSpPr>
            <p:cNvPr id="27" name="Freeform 14">
              <a:extLst>
                <a:ext uri="{FF2B5EF4-FFF2-40B4-BE49-F238E27FC236}">
                  <a16:creationId xmlns:a16="http://schemas.microsoft.com/office/drawing/2014/main" id="{B100D362-17F1-5D4F-98B5-780AD3C8B525}"/>
                </a:ext>
              </a:extLst>
            </p:cNvPr>
            <p:cNvSpPr>
              <a:spLocks noChangeArrowheads="1"/>
            </p:cNvSpPr>
            <p:nvPr/>
          </p:nvSpPr>
          <p:spPr bwMode="auto">
            <a:xfrm>
              <a:off x="1184673" y="810323"/>
              <a:ext cx="97518" cy="189812"/>
            </a:xfrm>
            <a:custGeom>
              <a:avLst/>
              <a:gdLst>
                <a:gd name="T0" fmla="*/ 738 w 739"/>
                <a:gd name="T1" fmla="*/ 0 h 1440"/>
                <a:gd name="T2" fmla="*/ 0 w 739"/>
                <a:gd name="T3" fmla="*/ 0 h 1440"/>
                <a:gd name="T4" fmla="*/ 0 w 739"/>
                <a:gd name="T5" fmla="*/ 1439 h 1440"/>
                <a:gd name="T6" fmla="*/ 738 w 739"/>
                <a:gd name="T7" fmla="*/ 1439 h 1440"/>
                <a:gd name="T8" fmla="*/ 738 w 739"/>
                <a:gd name="T9" fmla="*/ 0 h 1440"/>
              </a:gdLst>
              <a:ahLst/>
              <a:cxnLst>
                <a:cxn ang="0">
                  <a:pos x="T0" y="T1"/>
                </a:cxn>
                <a:cxn ang="0">
                  <a:pos x="T2" y="T3"/>
                </a:cxn>
                <a:cxn ang="0">
                  <a:pos x="T4" y="T5"/>
                </a:cxn>
                <a:cxn ang="0">
                  <a:pos x="T6" y="T7"/>
                </a:cxn>
                <a:cxn ang="0">
                  <a:pos x="T8" y="T9"/>
                </a:cxn>
              </a:cxnLst>
              <a:rect l="0" t="0" r="r" b="b"/>
              <a:pathLst>
                <a:path w="739" h="1440">
                  <a:moveTo>
                    <a:pt x="738" y="0"/>
                  </a:moveTo>
                  <a:lnTo>
                    <a:pt x="0" y="0"/>
                  </a:lnTo>
                  <a:lnTo>
                    <a:pt x="0" y="1439"/>
                  </a:lnTo>
                  <a:lnTo>
                    <a:pt x="738" y="1439"/>
                  </a:lnTo>
                  <a:lnTo>
                    <a:pt x="738" y="0"/>
                  </a:lnTo>
                </a:path>
              </a:pathLst>
            </a:custGeom>
            <a:grpFill/>
            <a:ln>
              <a:noFill/>
            </a:ln>
            <a:effectLst/>
          </p:spPr>
          <p:txBody>
            <a:bodyPr wrap="none" anchor="ctr"/>
            <a:lstStyle/>
            <a:p>
              <a:endParaRPr lang="nl-NL">
                <a:solidFill>
                  <a:schemeClr val="bg1"/>
                </a:solidFill>
              </a:endParaRPr>
            </a:p>
          </p:txBody>
        </p:sp>
        <p:sp>
          <p:nvSpPr>
            <p:cNvPr id="28" name="Freeform 15">
              <a:extLst>
                <a:ext uri="{FF2B5EF4-FFF2-40B4-BE49-F238E27FC236}">
                  <a16:creationId xmlns:a16="http://schemas.microsoft.com/office/drawing/2014/main" id="{C52ECB34-AA42-BC40-9A61-B36209FF46D3}"/>
                </a:ext>
              </a:extLst>
            </p:cNvPr>
            <p:cNvSpPr>
              <a:spLocks noChangeArrowheads="1"/>
            </p:cNvSpPr>
            <p:nvPr/>
          </p:nvSpPr>
          <p:spPr bwMode="auto">
            <a:xfrm>
              <a:off x="1184673" y="810323"/>
              <a:ext cx="336089" cy="417935"/>
            </a:xfrm>
            <a:custGeom>
              <a:avLst/>
              <a:gdLst>
                <a:gd name="T0" fmla="*/ 1270 w 2554"/>
                <a:gd name="T1" fmla="*/ 0 h 3176"/>
                <a:gd name="T2" fmla="*/ 1270 w 2554"/>
                <a:gd name="T3" fmla="*/ 0 h 3176"/>
                <a:gd name="T4" fmla="*/ 1270 w 2554"/>
                <a:gd name="T5" fmla="*/ 570 h 3176"/>
                <a:gd name="T6" fmla="*/ 1814 w 2554"/>
                <a:gd name="T7" fmla="*/ 570 h 3176"/>
                <a:gd name="T8" fmla="*/ 1814 w 2554"/>
                <a:gd name="T9" fmla="*/ 1943 h 3176"/>
                <a:gd name="T10" fmla="*/ 1684 w 2554"/>
                <a:gd name="T11" fmla="*/ 2410 h 3176"/>
                <a:gd name="T12" fmla="*/ 1270 w 2554"/>
                <a:gd name="T13" fmla="*/ 2565 h 3176"/>
                <a:gd name="T14" fmla="*/ 868 w 2554"/>
                <a:gd name="T15" fmla="*/ 2410 h 3176"/>
                <a:gd name="T16" fmla="*/ 738 w 2554"/>
                <a:gd name="T17" fmla="*/ 1995 h 3176"/>
                <a:gd name="T18" fmla="*/ 0 w 2554"/>
                <a:gd name="T19" fmla="*/ 1995 h 3176"/>
                <a:gd name="T20" fmla="*/ 311 w 2554"/>
                <a:gd name="T21" fmla="*/ 2876 h 3176"/>
                <a:gd name="T22" fmla="*/ 1270 w 2554"/>
                <a:gd name="T23" fmla="*/ 3175 h 3176"/>
                <a:gd name="T24" fmla="*/ 2229 w 2554"/>
                <a:gd name="T25" fmla="*/ 2864 h 3176"/>
                <a:gd name="T26" fmla="*/ 2553 w 2554"/>
                <a:gd name="T27" fmla="*/ 1930 h 3176"/>
                <a:gd name="T28" fmla="*/ 2553 w 2554"/>
                <a:gd name="T29" fmla="*/ 0 h 3176"/>
                <a:gd name="T30" fmla="*/ 1270 w 2554"/>
                <a:gd name="T31"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4" h="3176">
                  <a:moveTo>
                    <a:pt x="1270" y="0"/>
                  </a:moveTo>
                  <a:lnTo>
                    <a:pt x="1270" y="0"/>
                  </a:lnTo>
                  <a:cubicBezTo>
                    <a:pt x="1270" y="570"/>
                    <a:pt x="1270" y="570"/>
                    <a:pt x="1270" y="570"/>
                  </a:cubicBezTo>
                  <a:cubicBezTo>
                    <a:pt x="1814" y="570"/>
                    <a:pt x="1814" y="570"/>
                    <a:pt x="1814" y="570"/>
                  </a:cubicBezTo>
                  <a:cubicBezTo>
                    <a:pt x="1814" y="1943"/>
                    <a:pt x="1814" y="1943"/>
                    <a:pt x="1814" y="1943"/>
                  </a:cubicBezTo>
                  <a:cubicBezTo>
                    <a:pt x="1814" y="2151"/>
                    <a:pt x="1775" y="2306"/>
                    <a:pt x="1684" y="2410"/>
                  </a:cubicBezTo>
                  <a:cubicBezTo>
                    <a:pt x="1594" y="2513"/>
                    <a:pt x="1451" y="2565"/>
                    <a:pt x="1270" y="2565"/>
                  </a:cubicBezTo>
                  <a:cubicBezTo>
                    <a:pt x="1101" y="2565"/>
                    <a:pt x="959" y="2513"/>
                    <a:pt x="868" y="2410"/>
                  </a:cubicBezTo>
                  <a:cubicBezTo>
                    <a:pt x="790" y="2306"/>
                    <a:pt x="738" y="2177"/>
                    <a:pt x="738" y="1995"/>
                  </a:cubicBezTo>
                  <a:cubicBezTo>
                    <a:pt x="0" y="1995"/>
                    <a:pt x="0" y="1995"/>
                    <a:pt x="0" y="1995"/>
                  </a:cubicBezTo>
                  <a:cubicBezTo>
                    <a:pt x="12" y="2384"/>
                    <a:pt x="116" y="2682"/>
                    <a:pt x="311" y="2876"/>
                  </a:cubicBezTo>
                  <a:cubicBezTo>
                    <a:pt x="518" y="3071"/>
                    <a:pt x="842" y="3175"/>
                    <a:pt x="1270" y="3175"/>
                  </a:cubicBezTo>
                  <a:cubicBezTo>
                    <a:pt x="1698" y="3175"/>
                    <a:pt x="2009" y="3071"/>
                    <a:pt x="2229" y="2864"/>
                  </a:cubicBezTo>
                  <a:cubicBezTo>
                    <a:pt x="2449" y="2643"/>
                    <a:pt x="2553" y="2345"/>
                    <a:pt x="2553" y="1930"/>
                  </a:cubicBezTo>
                  <a:cubicBezTo>
                    <a:pt x="2553" y="0"/>
                    <a:pt x="2553" y="0"/>
                    <a:pt x="2553" y="0"/>
                  </a:cubicBezTo>
                  <a:lnTo>
                    <a:pt x="1270" y="0"/>
                  </a:lnTo>
                </a:path>
              </a:pathLst>
            </a:custGeom>
            <a:grpFill/>
            <a:ln>
              <a:noFill/>
            </a:ln>
            <a:effectLst/>
          </p:spPr>
          <p:txBody>
            <a:bodyPr wrap="none" anchor="ctr"/>
            <a:lstStyle/>
            <a:p>
              <a:endParaRPr lang="nl-NL">
                <a:solidFill>
                  <a:schemeClr val="bg1"/>
                </a:solidFill>
              </a:endParaRPr>
            </a:p>
          </p:txBody>
        </p:sp>
        <p:sp>
          <p:nvSpPr>
            <p:cNvPr id="29" name="Freeform 16">
              <a:extLst>
                <a:ext uri="{FF2B5EF4-FFF2-40B4-BE49-F238E27FC236}">
                  <a16:creationId xmlns:a16="http://schemas.microsoft.com/office/drawing/2014/main" id="{8187E063-09F8-1046-8830-80FF11E417A4}"/>
                </a:ext>
              </a:extLst>
            </p:cNvPr>
            <p:cNvSpPr>
              <a:spLocks noChangeArrowheads="1"/>
            </p:cNvSpPr>
            <p:nvPr/>
          </p:nvSpPr>
          <p:spPr bwMode="auto">
            <a:xfrm>
              <a:off x="2860476" y="810323"/>
              <a:ext cx="397619" cy="409228"/>
            </a:xfrm>
            <a:custGeom>
              <a:avLst/>
              <a:gdLst>
                <a:gd name="T0" fmla="*/ 674 w 3021"/>
                <a:gd name="T1" fmla="*/ 3110 h 3111"/>
                <a:gd name="T2" fmla="*/ 0 w 3021"/>
                <a:gd name="T3" fmla="*/ 3110 h 3111"/>
                <a:gd name="T4" fmla="*/ 0 w 3021"/>
                <a:gd name="T5" fmla="*/ 0 h 3111"/>
                <a:gd name="T6" fmla="*/ 544 w 3021"/>
                <a:gd name="T7" fmla="*/ 0 h 3111"/>
                <a:gd name="T8" fmla="*/ 1919 w 3021"/>
                <a:gd name="T9" fmla="*/ 816 h 3111"/>
                <a:gd name="T10" fmla="*/ 2450 w 3021"/>
                <a:gd name="T11" fmla="*/ 0 h 3111"/>
                <a:gd name="T12" fmla="*/ 3020 w 3021"/>
                <a:gd name="T13" fmla="*/ 0 h 3111"/>
                <a:gd name="T14" fmla="*/ 3020 w 3021"/>
                <a:gd name="T15" fmla="*/ 3110 h 3111"/>
                <a:gd name="T16" fmla="*/ 2346 w 3021"/>
                <a:gd name="T17" fmla="*/ 3110 h 3111"/>
                <a:gd name="T18" fmla="*/ 2346 w 3021"/>
                <a:gd name="T19" fmla="*/ 1426 h 3111"/>
                <a:gd name="T20" fmla="*/ 1504 w 3021"/>
                <a:gd name="T21" fmla="*/ 2721 h 3111"/>
                <a:gd name="T22" fmla="*/ 674 w 3021"/>
                <a:gd name="T23" fmla="*/ 1426 h 3111"/>
                <a:gd name="T24" fmla="*/ 674 w 3021"/>
                <a:gd name="T25"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1" h="3111">
                  <a:moveTo>
                    <a:pt x="674" y="3110"/>
                  </a:moveTo>
                  <a:lnTo>
                    <a:pt x="0" y="3110"/>
                  </a:lnTo>
                  <a:lnTo>
                    <a:pt x="0" y="0"/>
                  </a:lnTo>
                  <a:lnTo>
                    <a:pt x="544" y="0"/>
                  </a:lnTo>
                  <a:lnTo>
                    <a:pt x="1919" y="816"/>
                  </a:lnTo>
                  <a:lnTo>
                    <a:pt x="2450" y="0"/>
                  </a:lnTo>
                  <a:lnTo>
                    <a:pt x="3020" y="0"/>
                  </a:lnTo>
                  <a:lnTo>
                    <a:pt x="3020" y="3110"/>
                  </a:lnTo>
                  <a:lnTo>
                    <a:pt x="2346" y="3110"/>
                  </a:lnTo>
                  <a:lnTo>
                    <a:pt x="2346" y="1426"/>
                  </a:lnTo>
                  <a:lnTo>
                    <a:pt x="1504" y="2721"/>
                  </a:lnTo>
                  <a:lnTo>
                    <a:pt x="674" y="1426"/>
                  </a:lnTo>
                  <a:lnTo>
                    <a:pt x="674" y="3110"/>
                  </a:lnTo>
                </a:path>
              </a:pathLst>
            </a:custGeom>
            <a:grpFill/>
            <a:ln>
              <a:noFill/>
            </a:ln>
            <a:effectLst/>
          </p:spPr>
          <p:txBody>
            <a:bodyPr wrap="none" anchor="ctr"/>
            <a:lstStyle/>
            <a:p>
              <a:endParaRPr lang="nl-NL">
                <a:solidFill>
                  <a:schemeClr val="bg1"/>
                </a:solidFill>
              </a:endParaRPr>
            </a:p>
          </p:txBody>
        </p:sp>
        <p:sp>
          <p:nvSpPr>
            <p:cNvPr id="30" name="Freeform 17">
              <a:extLst>
                <a:ext uri="{FF2B5EF4-FFF2-40B4-BE49-F238E27FC236}">
                  <a16:creationId xmlns:a16="http://schemas.microsoft.com/office/drawing/2014/main" id="{5FF86071-2DA5-BA49-BAC3-CBE9C1234048}"/>
                </a:ext>
              </a:extLst>
            </p:cNvPr>
            <p:cNvSpPr>
              <a:spLocks noChangeArrowheads="1"/>
            </p:cNvSpPr>
            <p:nvPr/>
          </p:nvSpPr>
          <p:spPr bwMode="auto">
            <a:xfrm>
              <a:off x="3331234" y="810323"/>
              <a:ext cx="161950" cy="175881"/>
            </a:xfrm>
            <a:custGeom>
              <a:avLst/>
              <a:gdLst>
                <a:gd name="T0" fmla="*/ 1231 w 1232"/>
                <a:gd name="T1" fmla="*/ 0 h 1336"/>
                <a:gd name="T2" fmla="*/ 907 w 1232"/>
                <a:gd name="T3" fmla="*/ 0 h 1336"/>
                <a:gd name="T4" fmla="*/ 622 w 1232"/>
                <a:gd name="T5" fmla="*/ 972 h 1336"/>
                <a:gd name="T6" fmla="*/ 337 w 1232"/>
                <a:gd name="T7" fmla="*/ 0 h 1336"/>
                <a:gd name="T8" fmla="*/ 0 w 1232"/>
                <a:gd name="T9" fmla="*/ 0 h 1336"/>
                <a:gd name="T10" fmla="*/ 467 w 1232"/>
                <a:gd name="T11" fmla="*/ 1335 h 1336"/>
                <a:gd name="T12" fmla="*/ 764 w 1232"/>
                <a:gd name="T13" fmla="*/ 1335 h 1336"/>
                <a:gd name="T14" fmla="*/ 1231 w 1232"/>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2" h="1336">
                  <a:moveTo>
                    <a:pt x="1231" y="0"/>
                  </a:moveTo>
                  <a:lnTo>
                    <a:pt x="907" y="0"/>
                  </a:lnTo>
                  <a:lnTo>
                    <a:pt x="622" y="972"/>
                  </a:lnTo>
                  <a:lnTo>
                    <a:pt x="337" y="0"/>
                  </a:lnTo>
                  <a:lnTo>
                    <a:pt x="0" y="0"/>
                  </a:lnTo>
                  <a:lnTo>
                    <a:pt x="467" y="1335"/>
                  </a:lnTo>
                  <a:lnTo>
                    <a:pt x="764" y="1335"/>
                  </a:lnTo>
                  <a:lnTo>
                    <a:pt x="1231"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1" name="Freeform 19">
              <a:extLst>
                <a:ext uri="{FF2B5EF4-FFF2-40B4-BE49-F238E27FC236}">
                  <a16:creationId xmlns:a16="http://schemas.microsoft.com/office/drawing/2014/main" id="{A0058526-396D-9942-BF56-9F40ED40439A}"/>
                </a:ext>
              </a:extLst>
            </p:cNvPr>
            <p:cNvSpPr>
              <a:spLocks noChangeArrowheads="1"/>
            </p:cNvSpPr>
            <p:nvPr/>
          </p:nvSpPr>
          <p:spPr bwMode="auto">
            <a:xfrm>
              <a:off x="3519304" y="810323"/>
              <a:ext cx="124800" cy="175881"/>
            </a:xfrm>
            <a:custGeom>
              <a:avLst/>
              <a:gdLst>
                <a:gd name="T0" fmla="*/ 907 w 947"/>
                <a:gd name="T1" fmla="*/ 0 h 1336"/>
                <a:gd name="T2" fmla="*/ 0 w 947"/>
                <a:gd name="T3" fmla="*/ 0 h 1336"/>
                <a:gd name="T4" fmla="*/ 0 w 947"/>
                <a:gd name="T5" fmla="*/ 1335 h 1336"/>
                <a:gd name="T6" fmla="*/ 946 w 947"/>
                <a:gd name="T7" fmla="*/ 1335 h 1336"/>
                <a:gd name="T8" fmla="*/ 946 w 947"/>
                <a:gd name="T9" fmla="*/ 1089 h 1336"/>
                <a:gd name="T10" fmla="*/ 311 w 947"/>
                <a:gd name="T11" fmla="*/ 1089 h 1336"/>
                <a:gd name="T12" fmla="*/ 311 w 947"/>
                <a:gd name="T13" fmla="*/ 791 h 1336"/>
                <a:gd name="T14" fmla="*/ 777 w 947"/>
                <a:gd name="T15" fmla="*/ 791 h 1336"/>
                <a:gd name="T16" fmla="*/ 803 w 947"/>
                <a:gd name="T17" fmla="*/ 531 h 1336"/>
                <a:gd name="T18" fmla="*/ 311 w 947"/>
                <a:gd name="T19" fmla="*/ 531 h 1336"/>
                <a:gd name="T20" fmla="*/ 311 w 947"/>
                <a:gd name="T21" fmla="*/ 246 h 1336"/>
                <a:gd name="T22" fmla="*/ 907 w 947"/>
                <a:gd name="T23" fmla="*/ 246 h 1336"/>
                <a:gd name="T24" fmla="*/ 907 w 94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336">
                  <a:moveTo>
                    <a:pt x="907" y="0"/>
                  </a:moveTo>
                  <a:lnTo>
                    <a:pt x="0" y="0"/>
                  </a:lnTo>
                  <a:lnTo>
                    <a:pt x="0" y="1335"/>
                  </a:lnTo>
                  <a:lnTo>
                    <a:pt x="946" y="1335"/>
                  </a:lnTo>
                  <a:lnTo>
                    <a:pt x="946" y="1089"/>
                  </a:lnTo>
                  <a:lnTo>
                    <a:pt x="311" y="1089"/>
                  </a:lnTo>
                  <a:lnTo>
                    <a:pt x="311" y="791"/>
                  </a:lnTo>
                  <a:lnTo>
                    <a:pt x="777" y="791"/>
                  </a:lnTo>
                  <a:lnTo>
                    <a:pt x="803" y="531"/>
                  </a:lnTo>
                  <a:lnTo>
                    <a:pt x="311" y="531"/>
                  </a:lnTo>
                  <a:lnTo>
                    <a:pt x="311" y="246"/>
                  </a:lnTo>
                  <a:lnTo>
                    <a:pt x="907" y="246"/>
                  </a:lnTo>
                  <a:lnTo>
                    <a:pt x="907"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2" name="Freeform 21">
              <a:extLst>
                <a:ext uri="{FF2B5EF4-FFF2-40B4-BE49-F238E27FC236}">
                  <a16:creationId xmlns:a16="http://schemas.microsoft.com/office/drawing/2014/main" id="{9B2B7FAF-87DF-2A41-A3D3-CC17E6160865}"/>
                </a:ext>
              </a:extLst>
            </p:cNvPr>
            <p:cNvSpPr>
              <a:spLocks noChangeArrowheads="1"/>
            </p:cNvSpPr>
            <p:nvPr/>
          </p:nvSpPr>
          <p:spPr bwMode="auto">
            <a:xfrm>
              <a:off x="3672547" y="810323"/>
              <a:ext cx="148599" cy="175881"/>
            </a:xfrm>
            <a:custGeom>
              <a:avLst/>
              <a:gdLst>
                <a:gd name="T0" fmla="*/ 298 w 1129"/>
                <a:gd name="T1" fmla="*/ 622 h 1336"/>
                <a:gd name="T2" fmla="*/ 298 w 1129"/>
                <a:gd name="T3" fmla="*/ 622 h 1336"/>
                <a:gd name="T4" fmla="*/ 298 w 1129"/>
                <a:gd name="T5" fmla="*/ 246 h 1336"/>
                <a:gd name="T6" fmla="*/ 467 w 1129"/>
                <a:gd name="T7" fmla="*/ 246 h 1336"/>
                <a:gd name="T8" fmla="*/ 623 w 1129"/>
                <a:gd name="T9" fmla="*/ 298 h 1336"/>
                <a:gd name="T10" fmla="*/ 675 w 1129"/>
                <a:gd name="T11" fmla="*/ 441 h 1336"/>
                <a:gd name="T12" fmla="*/ 623 w 1129"/>
                <a:gd name="T13" fmla="*/ 570 h 1336"/>
                <a:gd name="T14" fmla="*/ 467 w 1129"/>
                <a:gd name="T15" fmla="*/ 622 h 1336"/>
                <a:gd name="T16" fmla="*/ 298 w 1129"/>
                <a:gd name="T17" fmla="*/ 622 h 1336"/>
                <a:gd name="T18" fmla="*/ 519 w 1129"/>
                <a:gd name="T19" fmla="*/ 0 h 1336"/>
                <a:gd name="T20" fmla="*/ 519 w 1129"/>
                <a:gd name="T21" fmla="*/ 0 h 1336"/>
                <a:gd name="T22" fmla="*/ 0 w 1129"/>
                <a:gd name="T23" fmla="*/ 0 h 1336"/>
                <a:gd name="T24" fmla="*/ 0 w 1129"/>
                <a:gd name="T25" fmla="*/ 1335 h 1336"/>
                <a:gd name="T26" fmla="*/ 298 w 1129"/>
                <a:gd name="T27" fmla="*/ 1335 h 1336"/>
                <a:gd name="T28" fmla="*/ 298 w 1129"/>
                <a:gd name="T29" fmla="*/ 855 h 1336"/>
                <a:gd name="T30" fmla="*/ 480 w 1129"/>
                <a:gd name="T31" fmla="*/ 855 h 1336"/>
                <a:gd name="T32" fmla="*/ 752 w 1129"/>
                <a:gd name="T33" fmla="*/ 1335 h 1336"/>
                <a:gd name="T34" fmla="*/ 1128 w 1129"/>
                <a:gd name="T35" fmla="*/ 1335 h 1336"/>
                <a:gd name="T36" fmla="*/ 765 w 1129"/>
                <a:gd name="T37" fmla="*/ 804 h 1336"/>
                <a:gd name="T38" fmla="*/ 934 w 1129"/>
                <a:gd name="T39" fmla="*/ 648 h 1336"/>
                <a:gd name="T40" fmla="*/ 986 w 1129"/>
                <a:gd name="T41" fmla="*/ 428 h 1336"/>
                <a:gd name="T42" fmla="*/ 519 w 1129"/>
                <a:gd name="T43" fmla="*/ 0 h 1336"/>
                <a:gd name="T44" fmla="*/ 298 w 1129"/>
                <a:gd name="T45" fmla="*/ 62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1336">
                  <a:moveTo>
                    <a:pt x="298" y="622"/>
                  </a:moveTo>
                  <a:lnTo>
                    <a:pt x="298" y="622"/>
                  </a:lnTo>
                  <a:cubicBezTo>
                    <a:pt x="298" y="246"/>
                    <a:pt x="298" y="246"/>
                    <a:pt x="298" y="246"/>
                  </a:cubicBezTo>
                  <a:cubicBezTo>
                    <a:pt x="467" y="246"/>
                    <a:pt x="467" y="246"/>
                    <a:pt x="467" y="246"/>
                  </a:cubicBezTo>
                  <a:cubicBezTo>
                    <a:pt x="545" y="246"/>
                    <a:pt x="597" y="259"/>
                    <a:pt x="623" y="298"/>
                  </a:cubicBezTo>
                  <a:cubicBezTo>
                    <a:pt x="661" y="324"/>
                    <a:pt x="675" y="376"/>
                    <a:pt x="675" y="441"/>
                  </a:cubicBezTo>
                  <a:cubicBezTo>
                    <a:pt x="675" y="492"/>
                    <a:pt x="661" y="544"/>
                    <a:pt x="623" y="570"/>
                  </a:cubicBezTo>
                  <a:cubicBezTo>
                    <a:pt x="597" y="596"/>
                    <a:pt x="545" y="622"/>
                    <a:pt x="467" y="622"/>
                  </a:cubicBezTo>
                  <a:cubicBezTo>
                    <a:pt x="298" y="622"/>
                    <a:pt x="298" y="622"/>
                    <a:pt x="298" y="622"/>
                  </a:cubicBezTo>
                  <a:lnTo>
                    <a:pt x="519" y="0"/>
                  </a:lnTo>
                  <a:lnTo>
                    <a:pt x="519" y="0"/>
                  </a:lnTo>
                  <a:cubicBezTo>
                    <a:pt x="0" y="0"/>
                    <a:pt x="0" y="0"/>
                    <a:pt x="0" y="0"/>
                  </a:cubicBezTo>
                  <a:cubicBezTo>
                    <a:pt x="0" y="1335"/>
                    <a:pt x="0" y="1335"/>
                    <a:pt x="0" y="1335"/>
                  </a:cubicBezTo>
                  <a:cubicBezTo>
                    <a:pt x="298" y="1335"/>
                    <a:pt x="298" y="1335"/>
                    <a:pt x="298" y="1335"/>
                  </a:cubicBezTo>
                  <a:cubicBezTo>
                    <a:pt x="298" y="855"/>
                    <a:pt x="298" y="855"/>
                    <a:pt x="298" y="855"/>
                  </a:cubicBezTo>
                  <a:cubicBezTo>
                    <a:pt x="480" y="855"/>
                    <a:pt x="480" y="855"/>
                    <a:pt x="480" y="855"/>
                  </a:cubicBezTo>
                  <a:cubicBezTo>
                    <a:pt x="752" y="1335"/>
                    <a:pt x="752" y="1335"/>
                    <a:pt x="752" y="1335"/>
                  </a:cubicBezTo>
                  <a:cubicBezTo>
                    <a:pt x="1128" y="1335"/>
                    <a:pt x="1128" y="1335"/>
                    <a:pt x="1128" y="1335"/>
                  </a:cubicBezTo>
                  <a:cubicBezTo>
                    <a:pt x="765" y="804"/>
                    <a:pt x="765" y="804"/>
                    <a:pt x="765" y="804"/>
                  </a:cubicBezTo>
                  <a:cubicBezTo>
                    <a:pt x="843" y="765"/>
                    <a:pt x="895" y="713"/>
                    <a:pt x="934" y="648"/>
                  </a:cubicBezTo>
                  <a:cubicBezTo>
                    <a:pt x="972" y="596"/>
                    <a:pt x="986" y="519"/>
                    <a:pt x="986" y="428"/>
                  </a:cubicBezTo>
                  <a:cubicBezTo>
                    <a:pt x="986" y="142"/>
                    <a:pt x="830" y="0"/>
                    <a:pt x="519" y="0"/>
                  </a:cubicBezTo>
                  <a:lnTo>
                    <a:pt x="298" y="622"/>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3" name="Freeform 22">
              <a:extLst>
                <a:ext uri="{FF2B5EF4-FFF2-40B4-BE49-F238E27FC236}">
                  <a16:creationId xmlns:a16="http://schemas.microsoft.com/office/drawing/2014/main" id="{F952D9A6-79A4-2C47-95FA-45761C2F0D19}"/>
                </a:ext>
              </a:extLst>
            </p:cNvPr>
            <p:cNvSpPr>
              <a:spLocks noChangeArrowheads="1"/>
            </p:cNvSpPr>
            <p:nvPr/>
          </p:nvSpPr>
          <p:spPr bwMode="auto">
            <a:xfrm>
              <a:off x="3839721" y="810323"/>
              <a:ext cx="136409" cy="175881"/>
            </a:xfrm>
            <a:custGeom>
              <a:avLst/>
              <a:gdLst>
                <a:gd name="T0" fmla="*/ 985 w 1038"/>
                <a:gd name="T1" fmla="*/ 350 h 1336"/>
                <a:gd name="T2" fmla="*/ 985 w 1038"/>
                <a:gd name="T3" fmla="*/ 350 h 1336"/>
                <a:gd name="T4" fmla="*/ 933 w 1038"/>
                <a:gd name="T5" fmla="*/ 519 h 1336"/>
                <a:gd name="T6" fmla="*/ 790 w 1038"/>
                <a:gd name="T7" fmla="*/ 648 h 1336"/>
                <a:gd name="T8" fmla="*/ 972 w 1038"/>
                <a:gd name="T9" fmla="*/ 765 h 1336"/>
                <a:gd name="T10" fmla="*/ 1037 w 1038"/>
                <a:gd name="T11" fmla="*/ 972 h 1336"/>
                <a:gd name="T12" fmla="*/ 920 w 1038"/>
                <a:gd name="T13" fmla="*/ 1244 h 1336"/>
                <a:gd name="T14" fmla="*/ 609 w 1038"/>
                <a:gd name="T15" fmla="*/ 1335 h 1336"/>
                <a:gd name="T16" fmla="*/ 0 w 1038"/>
                <a:gd name="T17" fmla="*/ 1335 h 1336"/>
                <a:gd name="T18" fmla="*/ 0 w 1038"/>
                <a:gd name="T19" fmla="*/ 0 h 1336"/>
                <a:gd name="T20" fmla="*/ 583 w 1038"/>
                <a:gd name="T21" fmla="*/ 0 h 1336"/>
                <a:gd name="T22" fmla="*/ 868 w 1038"/>
                <a:gd name="T23" fmla="*/ 91 h 1336"/>
                <a:gd name="T24" fmla="*/ 985 w 1038"/>
                <a:gd name="T25" fmla="*/ 350 h 1336"/>
                <a:gd name="T26" fmla="*/ 311 w 1038"/>
                <a:gd name="T27" fmla="*/ 544 h 1336"/>
                <a:gd name="T28" fmla="*/ 311 w 1038"/>
                <a:gd name="T29" fmla="*/ 544 h 1336"/>
                <a:gd name="T30" fmla="*/ 505 w 1038"/>
                <a:gd name="T31" fmla="*/ 544 h 1336"/>
                <a:gd name="T32" fmla="*/ 674 w 1038"/>
                <a:gd name="T33" fmla="*/ 389 h 1336"/>
                <a:gd name="T34" fmla="*/ 635 w 1038"/>
                <a:gd name="T35" fmla="*/ 285 h 1336"/>
                <a:gd name="T36" fmla="*/ 518 w 1038"/>
                <a:gd name="T37" fmla="*/ 246 h 1336"/>
                <a:gd name="T38" fmla="*/ 311 w 1038"/>
                <a:gd name="T39" fmla="*/ 246 h 1336"/>
                <a:gd name="T40" fmla="*/ 311 w 1038"/>
                <a:gd name="T41" fmla="*/ 544 h 1336"/>
                <a:gd name="T42" fmla="*/ 311 w 1038"/>
                <a:gd name="T43" fmla="*/ 778 h 1336"/>
                <a:gd name="T44" fmla="*/ 311 w 1038"/>
                <a:gd name="T45" fmla="*/ 778 h 1336"/>
                <a:gd name="T46" fmla="*/ 311 w 1038"/>
                <a:gd name="T47" fmla="*/ 1102 h 1336"/>
                <a:gd name="T48" fmla="*/ 557 w 1038"/>
                <a:gd name="T49" fmla="*/ 1102 h 1336"/>
                <a:gd name="T50" fmla="*/ 687 w 1038"/>
                <a:gd name="T51" fmla="*/ 1063 h 1336"/>
                <a:gd name="T52" fmla="*/ 738 w 1038"/>
                <a:gd name="T53" fmla="*/ 933 h 1336"/>
                <a:gd name="T54" fmla="*/ 687 w 1038"/>
                <a:gd name="T55" fmla="*/ 816 h 1336"/>
                <a:gd name="T56" fmla="*/ 544 w 1038"/>
                <a:gd name="T57" fmla="*/ 778 h 1336"/>
                <a:gd name="T58" fmla="*/ 311 w 1038"/>
                <a:gd name="T59" fmla="*/ 77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1336">
                  <a:moveTo>
                    <a:pt x="985" y="350"/>
                  </a:moveTo>
                  <a:lnTo>
                    <a:pt x="985" y="350"/>
                  </a:lnTo>
                  <a:cubicBezTo>
                    <a:pt x="985" y="415"/>
                    <a:pt x="959" y="467"/>
                    <a:pt x="933" y="519"/>
                  </a:cubicBezTo>
                  <a:cubicBezTo>
                    <a:pt x="907" y="570"/>
                    <a:pt x="855" y="609"/>
                    <a:pt x="790" y="648"/>
                  </a:cubicBezTo>
                  <a:cubicBezTo>
                    <a:pt x="868" y="661"/>
                    <a:pt x="933" y="700"/>
                    <a:pt x="972" y="765"/>
                  </a:cubicBezTo>
                  <a:cubicBezTo>
                    <a:pt x="1011" y="816"/>
                    <a:pt x="1037" y="882"/>
                    <a:pt x="1037" y="972"/>
                  </a:cubicBezTo>
                  <a:cubicBezTo>
                    <a:pt x="1037" y="1089"/>
                    <a:pt x="998" y="1179"/>
                    <a:pt x="920" y="1244"/>
                  </a:cubicBezTo>
                  <a:cubicBezTo>
                    <a:pt x="842" y="1309"/>
                    <a:pt x="738" y="1335"/>
                    <a:pt x="609" y="1335"/>
                  </a:cubicBezTo>
                  <a:cubicBezTo>
                    <a:pt x="0" y="1335"/>
                    <a:pt x="0" y="1335"/>
                    <a:pt x="0" y="1335"/>
                  </a:cubicBezTo>
                  <a:cubicBezTo>
                    <a:pt x="0" y="0"/>
                    <a:pt x="0" y="0"/>
                    <a:pt x="0" y="0"/>
                  </a:cubicBezTo>
                  <a:cubicBezTo>
                    <a:pt x="583" y="0"/>
                    <a:pt x="583" y="0"/>
                    <a:pt x="583" y="0"/>
                  </a:cubicBezTo>
                  <a:cubicBezTo>
                    <a:pt x="713" y="0"/>
                    <a:pt x="803" y="39"/>
                    <a:pt x="868" y="91"/>
                  </a:cubicBezTo>
                  <a:cubicBezTo>
                    <a:pt x="946" y="155"/>
                    <a:pt x="985" y="233"/>
                    <a:pt x="985" y="350"/>
                  </a:cubicBezTo>
                  <a:close/>
                  <a:moveTo>
                    <a:pt x="311" y="544"/>
                  </a:moveTo>
                  <a:lnTo>
                    <a:pt x="311" y="544"/>
                  </a:lnTo>
                  <a:cubicBezTo>
                    <a:pt x="505" y="544"/>
                    <a:pt x="505" y="544"/>
                    <a:pt x="505" y="544"/>
                  </a:cubicBezTo>
                  <a:cubicBezTo>
                    <a:pt x="622" y="544"/>
                    <a:pt x="674" y="492"/>
                    <a:pt x="674" y="389"/>
                  </a:cubicBezTo>
                  <a:cubicBezTo>
                    <a:pt x="674" y="337"/>
                    <a:pt x="661" y="298"/>
                    <a:pt x="635" y="285"/>
                  </a:cubicBezTo>
                  <a:cubicBezTo>
                    <a:pt x="609" y="259"/>
                    <a:pt x="570" y="246"/>
                    <a:pt x="518" y="246"/>
                  </a:cubicBezTo>
                  <a:cubicBezTo>
                    <a:pt x="311" y="246"/>
                    <a:pt x="311" y="246"/>
                    <a:pt x="311" y="246"/>
                  </a:cubicBezTo>
                  <a:lnTo>
                    <a:pt x="311" y="544"/>
                  </a:lnTo>
                  <a:close/>
                  <a:moveTo>
                    <a:pt x="311" y="778"/>
                  </a:moveTo>
                  <a:lnTo>
                    <a:pt x="311" y="778"/>
                  </a:lnTo>
                  <a:cubicBezTo>
                    <a:pt x="311" y="1102"/>
                    <a:pt x="311" y="1102"/>
                    <a:pt x="311" y="1102"/>
                  </a:cubicBezTo>
                  <a:cubicBezTo>
                    <a:pt x="557" y="1102"/>
                    <a:pt x="557" y="1102"/>
                    <a:pt x="557" y="1102"/>
                  </a:cubicBezTo>
                  <a:cubicBezTo>
                    <a:pt x="622" y="1102"/>
                    <a:pt x="661" y="1089"/>
                    <a:pt x="687" y="1063"/>
                  </a:cubicBezTo>
                  <a:cubicBezTo>
                    <a:pt x="726" y="1037"/>
                    <a:pt x="738" y="998"/>
                    <a:pt x="738" y="933"/>
                  </a:cubicBezTo>
                  <a:cubicBezTo>
                    <a:pt x="738" y="882"/>
                    <a:pt x="713" y="843"/>
                    <a:pt x="687" y="816"/>
                  </a:cubicBezTo>
                  <a:cubicBezTo>
                    <a:pt x="661" y="791"/>
                    <a:pt x="609" y="778"/>
                    <a:pt x="544" y="778"/>
                  </a:cubicBezTo>
                  <a:lnTo>
                    <a:pt x="311" y="778"/>
                  </a:lnTo>
                  <a:close/>
                </a:path>
              </a:pathLst>
            </a:custGeom>
            <a:grpFill/>
            <a:ln>
              <a:noFill/>
            </a:ln>
            <a:effectLst/>
          </p:spPr>
          <p:txBody>
            <a:bodyPr wrap="none" anchor="ctr"/>
            <a:lstStyle/>
            <a:p>
              <a:endParaRPr lang="nl-NL">
                <a:solidFill>
                  <a:schemeClr val="bg1"/>
                </a:solidFill>
              </a:endParaRPr>
            </a:p>
          </p:txBody>
        </p:sp>
        <p:sp>
          <p:nvSpPr>
            <p:cNvPr id="34" name="Freeform 23">
              <a:extLst>
                <a:ext uri="{FF2B5EF4-FFF2-40B4-BE49-F238E27FC236}">
                  <a16:creationId xmlns:a16="http://schemas.microsoft.com/office/drawing/2014/main" id="{8A68F4E3-B28A-B246-B0D6-8E4A74F54D6A}"/>
                </a:ext>
              </a:extLst>
            </p:cNvPr>
            <p:cNvSpPr>
              <a:spLocks noChangeArrowheads="1"/>
            </p:cNvSpPr>
            <p:nvPr/>
          </p:nvSpPr>
          <p:spPr bwMode="auto">
            <a:xfrm>
              <a:off x="3986579" y="810323"/>
              <a:ext cx="170657" cy="175881"/>
            </a:xfrm>
            <a:custGeom>
              <a:avLst/>
              <a:gdLst>
                <a:gd name="T0" fmla="*/ 894 w 1297"/>
                <a:gd name="T1" fmla="*/ 1102 h 1336"/>
                <a:gd name="T2" fmla="*/ 414 w 1297"/>
                <a:gd name="T3" fmla="*/ 1102 h 1336"/>
                <a:gd name="T4" fmla="*/ 324 w 1297"/>
                <a:gd name="T5" fmla="*/ 1335 h 1336"/>
                <a:gd name="T6" fmla="*/ 0 w 1297"/>
                <a:gd name="T7" fmla="*/ 1335 h 1336"/>
                <a:gd name="T8" fmla="*/ 505 w 1297"/>
                <a:gd name="T9" fmla="*/ 130 h 1336"/>
                <a:gd name="T10" fmla="*/ 453 w 1297"/>
                <a:gd name="T11" fmla="*/ 0 h 1336"/>
                <a:gd name="T12" fmla="*/ 751 w 1297"/>
                <a:gd name="T13" fmla="*/ 0 h 1336"/>
                <a:gd name="T14" fmla="*/ 1296 w 1297"/>
                <a:gd name="T15" fmla="*/ 1335 h 1336"/>
                <a:gd name="T16" fmla="*/ 971 w 1297"/>
                <a:gd name="T17" fmla="*/ 1335 h 1336"/>
                <a:gd name="T18" fmla="*/ 894 w 1297"/>
                <a:gd name="T19" fmla="*/ 1102 h 1336"/>
                <a:gd name="T20" fmla="*/ 492 w 1297"/>
                <a:gd name="T21" fmla="*/ 868 h 1336"/>
                <a:gd name="T22" fmla="*/ 803 w 1297"/>
                <a:gd name="T23" fmla="*/ 868 h 1336"/>
                <a:gd name="T24" fmla="*/ 648 w 1297"/>
                <a:gd name="T25" fmla="*/ 415 h 1336"/>
                <a:gd name="T26" fmla="*/ 492 w 1297"/>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7" h="1336">
                  <a:moveTo>
                    <a:pt x="894" y="1102"/>
                  </a:moveTo>
                  <a:lnTo>
                    <a:pt x="414" y="1102"/>
                  </a:lnTo>
                  <a:lnTo>
                    <a:pt x="324" y="1335"/>
                  </a:lnTo>
                  <a:lnTo>
                    <a:pt x="0" y="1335"/>
                  </a:lnTo>
                  <a:lnTo>
                    <a:pt x="505" y="130"/>
                  </a:lnTo>
                  <a:lnTo>
                    <a:pt x="453" y="0"/>
                  </a:lnTo>
                  <a:lnTo>
                    <a:pt x="751" y="0"/>
                  </a:lnTo>
                  <a:lnTo>
                    <a:pt x="1296" y="1335"/>
                  </a:lnTo>
                  <a:lnTo>
                    <a:pt x="971" y="1335"/>
                  </a:lnTo>
                  <a:lnTo>
                    <a:pt x="894" y="1102"/>
                  </a:lnTo>
                  <a:close/>
                  <a:moveTo>
                    <a:pt x="492" y="868"/>
                  </a:moveTo>
                  <a:lnTo>
                    <a:pt x="803" y="868"/>
                  </a:lnTo>
                  <a:lnTo>
                    <a:pt x="648" y="415"/>
                  </a:lnTo>
                  <a:lnTo>
                    <a:pt x="492" y="868"/>
                  </a:lnTo>
                  <a:close/>
                </a:path>
              </a:pathLst>
            </a:custGeom>
            <a:grpFill/>
            <a:ln>
              <a:noFill/>
            </a:ln>
            <a:effectLst/>
          </p:spPr>
          <p:txBody>
            <a:bodyPr wrap="none" anchor="ctr"/>
            <a:lstStyle/>
            <a:p>
              <a:endParaRPr lang="nl-NL">
                <a:solidFill>
                  <a:schemeClr val="bg1"/>
                </a:solidFill>
              </a:endParaRPr>
            </a:p>
          </p:txBody>
        </p:sp>
        <p:sp>
          <p:nvSpPr>
            <p:cNvPr id="35" name="Freeform 24">
              <a:extLst>
                <a:ext uri="{FF2B5EF4-FFF2-40B4-BE49-F238E27FC236}">
                  <a16:creationId xmlns:a16="http://schemas.microsoft.com/office/drawing/2014/main" id="{2E4E6EFC-93AB-0245-B75A-76224E82B3FC}"/>
                </a:ext>
              </a:extLst>
            </p:cNvPr>
            <p:cNvSpPr>
              <a:spLocks noChangeArrowheads="1"/>
            </p:cNvSpPr>
            <p:nvPr/>
          </p:nvSpPr>
          <p:spPr bwMode="auto">
            <a:xfrm>
              <a:off x="4172328" y="810323"/>
              <a:ext cx="170657" cy="175881"/>
            </a:xfrm>
            <a:custGeom>
              <a:avLst/>
              <a:gdLst>
                <a:gd name="T0" fmla="*/ 882 w 1298"/>
                <a:gd name="T1" fmla="*/ 1102 h 1336"/>
                <a:gd name="T2" fmla="*/ 402 w 1298"/>
                <a:gd name="T3" fmla="*/ 1102 h 1336"/>
                <a:gd name="T4" fmla="*/ 324 w 1298"/>
                <a:gd name="T5" fmla="*/ 1335 h 1336"/>
                <a:gd name="T6" fmla="*/ 0 w 1298"/>
                <a:gd name="T7" fmla="*/ 1335 h 1336"/>
                <a:gd name="T8" fmla="*/ 493 w 1298"/>
                <a:gd name="T9" fmla="*/ 130 h 1336"/>
                <a:gd name="T10" fmla="*/ 454 w 1298"/>
                <a:gd name="T11" fmla="*/ 0 h 1336"/>
                <a:gd name="T12" fmla="*/ 752 w 1298"/>
                <a:gd name="T13" fmla="*/ 0 h 1336"/>
                <a:gd name="T14" fmla="*/ 1297 w 1298"/>
                <a:gd name="T15" fmla="*/ 1335 h 1336"/>
                <a:gd name="T16" fmla="*/ 959 w 1298"/>
                <a:gd name="T17" fmla="*/ 1335 h 1336"/>
                <a:gd name="T18" fmla="*/ 882 w 1298"/>
                <a:gd name="T19" fmla="*/ 1102 h 1336"/>
                <a:gd name="T20" fmla="*/ 480 w 1298"/>
                <a:gd name="T21" fmla="*/ 868 h 1336"/>
                <a:gd name="T22" fmla="*/ 804 w 1298"/>
                <a:gd name="T23" fmla="*/ 868 h 1336"/>
                <a:gd name="T24" fmla="*/ 648 w 1298"/>
                <a:gd name="T25" fmla="*/ 415 h 1336"/>
                <a:gd name="T26" fmla="*/ 480 w 1298"/>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1336">
                  <a:moveTo>
                    <a:pt x="882" y="1102"/>
                  </a:moveTo>
                  <a:lnTo>
                    <a:pt x="402" y="1102"/>
                  </a:lnTo>
                  <a:lnTo>
                    <a:pt x="324" y="1335"/>
                  </a:lnTo>
                  <a:lnTo>
                    <a:pt x="0" y="1335"/>
                  </a:lnTo>
                  <a:lnTo>
                    <a:pt x="493" y="130"/>
                  </a:lnTo>
                  <a:lnTo>
                    <a:pt x="454" y="0"/>
                  </a:lnTo>
                  <a:lnTo>
                    <a:pt x="752" y="0"/>
                  </a:lnTo>
                  <a:lnTo>
                    <a:pt x="1297" y="1335"/>
                  </a:lnTo>
                  <a:lnTo>
                    <a:pt x="959" y="1335"/>
                  </a:lnTo>
                  <a:lnTo>
                    <a:pt x="882" y="1102"/>
                  </a:lnTo>
                  <a:close/>
                  <a:moveTo>
                    <a:pt x="480" y="868"/>
                  </a:moveTo>
                  <a:lnTo>
                    <a:pt x="804" y="868"/>
                  </a:lnTo>
                  <a:lnTo>
                    <a:pt x="648" y="415"/>
                  </a:lnTo>
                  <a:lnTo>
                    <a:pt x="480" y="868"/>
                  </a:lnTo>
                  <a:close/>
                </a:path>
              </a:pathLst>
            </a:custGeom>
            <a:grpFill/>
            <a:ln>
              <a:noFill/>
            </a:ln>
            <a:effectLst/>
          </p:spPr>
          <p:txBody>
            <a:bodyPr wrap="none" anchor="ctr"/>
            <a:lstStyle/>
            <a:p>
              <a:endParaRPr lang="nl-NL">
                <a:solidFill>
                  <a:schemeClr val="bg1"/>
                </a:solidFill>
              </a:endParaRPr>
            </a:p>
          </p:txBody>
        </p:sp>
        <p:sp>
          <p:nvSpPr>
            <p:cNvPr id="36" name="Freeform 25">
              <a:extLst>
                <a:ext uri="{FF2B5EF4-FFF2-40B4-BE49-F238E27FC236}">
                  <a16:creationId xmlns:a16="http://schemas.microsoft.com/office/drawing/2014/main" id="{24A39E08-4F9A-8149-BE93-1EEBE73AB3A4}"/>
                </a:ext>
              </a:extLst>
            </p:cNvPr>
            <p:cNvSpPr>
              <a:spLocks noChangeArrowheads="1"/>
            </p:cNvSpPr>
            <p:nvPr/>
          </p:nvSpPr>
          <p:spPr bwMode="auto">
            <a:xfrm>
              <a:off x="4360399" y="806840"/>
              <a:ext cx="126541" cy="182846"/>
            </a:xfrm>
            <a:custGeom>
              <a:avLst/>
              <a:gdLst>
                <a:gd name="T0" fmla="*/ 325 w 961"/>
                <a:gd name="T1" fmla="*/ 389 h 1388"/>
                <a:gd name="T2" fmla="*/ 325 w 961"/>
                <a:gd name="T3" fmla="*/ 389 h 1388"/>
                <a:gd name="T4" fmla="*/ 350 w 961"/>
                <a:gd name="T5" fmla="*/ 479 h 1388"/>
                <a:gd name="T6" fmla="*/ 441 w 961"/>
                <a:gd name="T7" fmla="*/ 518 h 1388"/>
                <a:gd name="T8" fmla="*/ 570 w 961"/>
                <a:gd name="T9" fmla="*/ 557 h 1388"/>
                <a:gd name="T10" fmla="*/ 700 w 961"/>
                <a:gd name="T11" fmla="*/ 609 h 1388"/>
                <a:gd name="T12" fmla="*/ 830 w 961"/>
                <a:gd name="T13" fmla="*/ 674 h 1388"/>
                <a:gd name="T14" fmla="*/ 921 w 961"/>
                <a:gd name="T15" fmla="*/ 791 h 1388"/>
                <a:gd name="T16" fmla="*/ 960 w 961"/>
                <a:gd name="T17" fmla="*/ 972 h 1388"/>
                <a:gd name="T18" fmla="*/ 817 w 961"/>
                <a:gd name="T19" fmla="*/ 1283 h 1388"/>
                <a:gd name="T20" fmla="*/ 441 w 961"/>
                <a:gd name="T21" fmla="*/ 1387 h 1388"/>
                <a:gd name="T22" fmla="*/ 208 w 961"/>
                <a:gd name="T23" fmla="*/ 1374 h 1388"/>
                <a:gd name="T24" fmla="*/ 13 w 961"/>
                <a:gd name="T25" fmla="*/ 1296 h 1388"/>
                <a:gd name="T26" fmla="*/ 13 w 961"/>
                <a:gd name="T27" fmla="*/ 998 h 1388"/>
                <a:gd name="T28" fmla="*/ 208 w 961"/>
                <a:gd name="T29" fmla="*/ 1089 h 1388"/>
                <a:gd name="T30" fmla="*/ 415 w 961"/>
                <a:gd name="T31" fmla="*/ 1128 h 1388"/>
                <a:gd name="T32" fmla="*/ 584 w 961"/>
                <a:gd name="T33" fmla="*/ 1089 h 1388"/>
                <a:gd name="T34" fmla="*/ 636 w 961"/>
                <a:gd name="T35" fmla="*/ 998 h 1388"/>
                <a:gd name="T36" fmla="*/ 609 w 961"/>
                <a:gd name="T37" fmla="*/ 908 h 1388"/>
                <a:gd name="T38" fmla="*/ 519 w 961"/>
                <a:gd name="T39" fmla="*/ 856 h 1388"/>
                <a:gd name="T40" fmla="*/ 389 w 961"/>
                <a:gd name="T41" fmla="*/ 817 h 1388"/>
                <a:gd name="T42" fmla="*/ 259 w 961"/>
                <a:gd name="T43" fmla="*/ 765 h 1388"/>
                <a:gd name="T44" fmla="*/ 130 w 961"/>
                <a:gd name="T45" fmla="*/ 687 h 1388"/>
                <a:gd name="T46" fmla="*/ 39 w 961"/>
                <a:gd name="T47" fmla="*/ 583 h 1388"/>
                <a:gd name="T48" fmla="*/ 0 w 961"/>
                <a:gd name="T49" fmla="*/ 415 h 1388"/>
                <a:gd name="T50" fmla="*/ 143 w 961"/>
                <a:gd name="T51" fmla="*/ 117 h 1388"/>
                <a:gd name="T52" fmla="*/ 506 w 961"/>
                <a:gd name="T53" fmla="*/ 0 h 1388"/>
                <a:gd name="T54" fmla="*/ 895 w 961"/>
                <a:gd name="T55" fmla="*/ 91 h 1388"/>
                <a:gd name="T56" fmla="*/ 895 w 961"/>
                <a:gd name="T57" fmla="*/ 389 h 1388"/>
                <a:gd name="T58" fmla="*/ 532 w 961"/>
                <a:gd name="T59" fmla="*/ 259 h 1388"/>
                <a:gd name="T60" fmla="*/ 376 w 961"/>
                <a:gd name="T61" fmla="*/ 298 h 1388"/>
                <a:gd name="T62" fmla="*/ 325 w 961"/>
                <a:gd name="T63" fmla="*/ 389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1" h="1388">
                  <a:moveTo>
                    <a:pt x="325" y="389"/>
                  </a:moveTo>
                  <a:lnTo>
                    <a:pt x="325" y="389"/>
                  </a:lnTo>
                  <a:cubicBezTo>
                    <a:pt x="325" y="428"/>
                    <a:pt x="337" y="454"/>
                    <a:pt x="350" y="479"/>
                  </a:cubicBezTo>
                  <a:cubicBezTo>
                    <a:pt x="376" y="493"/>
                    <a:pt x="402" y="506"/>
                    <a:pt x="441" y="518"/>
                  </a:cubicBezTo>
                  <a:cubicBezTo>
                    <a:pt x="480" y="531"/>
                    <a:pt x="532" y="545"/>
                    <a:pt x="570" y="557"/>
                  </a:cubicBezTo>
                  <a:cubicBezTo>
                    <a:pt x="622" y="570"/>
                    <a:pt x="661" y="596"/>
                    <a:pt x="700" y="609"/>
                  </a:cubicBezTo>
                  <a:cubicBezTo>
                    <a:pt x="752" y="622"/>
                    <a:pt x="791" y="648"/>
                    <a:pt x="830" y="674"/>
                  </a:cubicBezTo>
                  <a:cubicBezTo>
                    <a:pt x="869" y="713"/>
                    <a:pt x="895" y="752"/>
                    <a:pt x="921" y="791"/>
                  </a:cubicBezTo>
                  <a:cubicBezTo>
                    <a:pt x="947" y="842"/>
                    <a:pt x="960" y="894"/>
                    <a:pt x="960" y="972"/>
                  </a:cubicBezTo>
                  <a:cubicBezTo>
                    <a:pt x="960" y="1102"/>
                    <a:pt x="908" y="1205"/>
                    <a:pt x="817" y="1283"/>
                  </a:cubicBezTo>
                  <a:cubicBezTo>
                    <a:pt x="726" y="1361"/>
                    <a:pt x="597" y="1387"/>
                    <a:pt x="441" y="1387"/>
                  </a:cubicBezTo>
                  <a:cubicBezTo>
                    <a:pt x="363" y="1387"/>
                    <a:pt x="286" y="1387"/>
                    <a:pt x="208" y="1374"/>
                  </a:cubicBezTo>
                  <a:cubicBezTo>
                    <a:pt x="143" y="1348"/>
                    <a:pt x="65" y="1335"/>
                    <a:pt x="13" y="1296"/>
                  </a:cubicBezTo>
                  <a:cubicBezTo>
                    <a:pt x="13" y="998"/>
                    <a:pt x="13" y="998"/>
                    <a:pt x="13" y="998"/>
                  </a:cubicBezTo>
                  <a:cubicBezTo>
                    <a:pt x="78" y="1037"/>
                    <a:pt x="143" y="1076"/>
                    <a:pt x="208" y="1089"/>
                  </a:cubicBezTo>
                  <a:cubicBezTo>
                    <a:pt x="286" y="1115"/>
                    <a:pt x="350" y="1128"/>
                    <a:pt x="415" y="1128"/>
                  </a:cubicBezTo>
                  <a:cubicBezTo>
                    <a:pt x="493" y="1128"/>
                    <a:pt x="545" y="1115"/>
                    <a:pt x="584" y="1089"/>
                  </a:cubicBezTo>
                  <a:cubicBezTo>
                    <a:pt x="622" y="1076"/>
                    <a:pt x="636" y="1037"/>
                    <a:pt x="636" y="998"/>
                  </a:cubicBezTo>
                  <a:cubicBezTo>
                    <a:pt x="636" y="959"/>
                    <a:pt x="622" y="933"/>
                    <a:pt x="609" y="908"/>
                  </a:cubicBezTo>
                  <a:cubicBezTo>
                    <a:pt x="584" y="894"/>
                    <a:pt x="545" y="869"/>
                    <a:pt x="519" y="856"/>
                  </a:cubicBezTo>
                  <a:cubicBezTo>
                    <a:pt x="480" y="842"/>
                    <a:pt x="428" y="830"/>
                    <a:pt x="389" y="817"/>
                  </a:cubicBezTo>
                  <a:cubicBezTo>
                    <a:pt x="337" y="804"/>
                    <a:pt x="298" y="778"/>
                    <a:pt x="259" y="765"/>
                  </a:cubicBezTo>
                  <a:cubicBezTo>
                    <a:pt x="208" y="752"/>
                    <a:pt x="169" y="726"/>
                    <a:pt x="130" y="687"/>
                  </a:cubicBezTo>
                  <a:cubicBezTo>
                    <a:pt x="91" y="661"/>
                    <a:pt x="65" y="622"/>
                    <a:pt x="39" y="583"/>
                  </a:cubicBezTo>
                  <a:cubicBezTo>
                    <a:pt x="13" y="531"/>
                    <a:pt x="0" y="479"/>
                    <a:pt x="0" y="415"/>
                  </a:cubicBezTo>
                  <a:cubicBezTo>
                    <a:pt x="0" y="285"/>
                    <a:pt x="52" y="181"/>
                    <a:pt x="143" y="117"/>
                  </a:cubicBezTo>
                  <a:cubicBezTo>
                    <a:pt x="234" y="39"/>
                    <a:pt x="350" y="0"/>
                    <a:pt x="506" y="0"/>
                  </a:cubicBezTo>
                  <a:cubicBezTo>
                    <a:pt x="648" y="0"/>
                    <a:pt x="778" y="26"/>
                    <a:pt x="895" y="91"/>
                  </a:cubicBezTo>
                  <a:cubicBezTo>
                    <a:pt x="895" y="389"/>
                    <a:pt x="895" y="389"/>
                    <a:pt x="895" y="389"/>
                  </a:cubicBezTo>
                  <a:cubicBezTo>
                    <a:pt x="778" y="311"/>
                    <a:pt x="661" y="259"/>
                    <a:pt x="532" y="259"/>
                  </a:cubicBezTo>
                  <a:cubicBezTo>
                    <a:pt x="467" y="259"/>
                    <a:pt x="415" y="272"/>
                    <a:pt x="376" y="298"/>
                  </a:cubicBezTo>
                  <a:cubicBezTo>
                    <a:pt x="337" y="324"/>
                    <a:pt x="325" y="350"/>
                    <a:pt x="325" y="389"/>
                  </a:cubicBezTo>
                </a:path>
              </a:pathLst>
            </a:custGeom>
            <a:grpFill/>
            <a:ln>
              <a:noFill/>
            </a:ln>
            <a:effectLst/>
          </p:spPr>
          <p:txBody>
            <a:bodyPr wrap="none" anchor="ctr"/>
            <a:lstStyle/>
            <a:p>
              <a:endParaRPr lang="nl-NL">
                <a:solidFill>
                  <a:schemeClr val="bg1"/>
                </a:solidFill>
              </a:endParaRPr>
            </a:p>
          </p:txBody>
        </p:sp>
        <p:sp>
          <p:nvSpPr>
            <p:cNvPr id="37" name="Freeform 26">
              <a:extLst>
                <a:ext uri="{FF2B5EF4-FFF2-40B4-BE49-F238E27FC236}">
                  <a16:creationId xmlns:a16="http://schemas.microsoft.com/office/drawing/2014/main" id="{0F9C8B8B-660E-A24B-8B0C-4E736B87EBC7}"/>
                </a:ext>
              </a:extLst>
            </p:cNvPr>
            <p:cNvSpPr>
              <a:spLocks noChangeArrowheads="1"/>
            </p:cNvSpPr>
            <p:nvPr/>
          </p:nvSpPr>
          <p:spPr bwMode="auto">
            <a:xfrm>
              <a:off x="3334716" y="1043670"/>
              <a:ext cx="106225" cy="179364"/>
            </a:xfrm>
            <a:custGeom>
              <a:avLst/>
              <a:gdLst>
                <a:gd name="T0" fmla="*/ 804 w 805"/>
                <a:gd name="T1" fmla="*/ 0 h 1362"/>
                <a:gd name="T2" fmla="*/ 804 w 805"/>
                <a:gd name="T3" fmla="*/ 0 h 1362"/>
                <a:gd name="T4" fmla="*/ 155 w 805"/>
                <a:gd name="T5" fmla="*/ 0 h 1362"/>
                <a:gd name="T6" fmla="*/ 155 w 805"/>
                <a:gd name="T7" fmla="*/ 272 h 1362"/>
                <a:gd name="T8" fmla="*/ 492 w 805"/>
                <a:gd name="T9" fmla="*/ 272 h 1362"/>
                <a:gd name="T10" fmla="*/ 492 w 805"/>
                <a:gd name="T11" fmla="*/ 829 h 1362"/>
                <a:gd name="T12" fmla="*/ 427 w 805"/>
                <a:gd name="T13" fmla="*/ 1037 h 1362"/>
                <a:gd name="T14" fmla="*/ 272 w 805"/>
                <a:gd name="T15" fmla="*/ 1101 h 1362"/>
                <a:gd name="T16" fmla="*/ 129 w 805"/>
                <a:gd name="T17" fmla="*/ 1076 h 1362"/>
                <a:gd name="T18" fmla="*/ 0 w 805"/>
                <a:gd name="T19" fmla="*/ 998 h 1362"/>
                <a:gd name="T20" fmla="*/ 0 w 805"/>
                <a:gd name="T21" fmla="*/ 1296 h 1362"/>
                <a:gd name="T22" fmla="*/ 155 w 805"/>
                <a:gd name="T23" fmla="*/ 1348 h 1362"/>
                <a:gd name="T24" fmla="*/ 311 w 805"/>
                <a:gd name="T25" fmla="*/ 1361 h 1362"/>
                <a:gd name="T26" fmla="*/ 804 w 805"/>
                <a:gd name="T27" fmla="*/ 829 h 1362"/>
                <a:gd name="T28" fmla="*/ 804 w 805"/>
                <a:gd name="T2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 h="1362">
                  <a:moveTo>
                    <a:pt x="804" y="0"/>
                  </a:moveTo>
                  <a:lnTo>
                    <a:pt x="804" y="0"/>
                  </a:lnTo>
                  <a:cubicBezTo>
                    <a:pt x="155" y="0"/>
                    <a:pt x="155" y="0"/>
                    <a:pt x="155" y="0"/>
                  </a:cubicBezTo>
                  <a:cubicBezTo>
                    <a:pt x="155" y="272"/>
                    <a:pt x="155" y="272"/>
                    <a:pt x="155" y="272"/>
                  </a:cubicBezTo>
                  <a:cubicBezTo>
                    <a:pt x="492" y="272"/>
                    <a:pt x="492" y="272"/>
                    <a:pt x="492" y="272"/>
                  </a:cubicBezTo>
                  <a:cubicBezTo>
                    <a:pt x="492" y="829"/>
                    <a:pt x="492" y="829"/>
                    <a:pt x="492" y="829"/>
                  </a:cubicBezTo>
                  <a:cubicBezTo>
                    <a:pt x="492" y="920"/>
                    <a:pt x="466" y="985"/>
                    <a:pt x="427" y="1037"/>
                  </a:cubicBezTo>
                  <a:cubicBezTo>
                    <a:pt x="402" y="1076"/>
                    <a:pt x="337" y="1101"/>
                    <a:pt x="272" y="1101"/>
                  </a:cubicBezTo>
                  <a:cubicBezTo>
                    <a:pt x="233" y="1101"/>
                    <a:pt x="181" y="1089"/>
                    <a:pt x="129" y="1076"/>
                  </a:cubicBezTo>
                  <a:cubicBezTo>
                    <a:pt x="90" y="1050"/>
                    <a:pt x="39" y="1024"/>
                    <a:pt x="0" y="998"/>
                  </a:cubicBezTo>
                  <a:cubicBezTo>
                    <a:pt x="0" y="1296"/>
                    <a:pt x="0" y="1296"/>
                    <a:pt x="0" y="1296"/>
                  </a:cubicBezTo>
                  <a:cubicBezTo>
                    <a:pt x="51" y="1322"/>
                    <a:pt x="103" y="1335"/>
                    <a:pt x="155" y="1348"/>
                  </a:cubicBezTo>
                  <a:cubicBezTo>
                    <a:pt x="194" y="1361"/>
                    <a:pt x="246" y="1361"/>
                    <a:pt x="311" y="1361"/>
                  </a:cubicBezTo>
                  <a:cubicBezTo>
                    <a:pt x="635" y="1361"/>
                    <a:pt x="804" y="1192"/>
                    <a:pt x="804" y="829"/>
                  </a:cubicBezTo>
                  <a:cubicBezTo>
                    <a:pt x="804" y="0"/>
                    <a:pt x="804" y="0"/>
                    <a:pt x="804" y="0"/>
                  </a:cubicBez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8" name="Freeform 27">
              <a:extLst>
                <a:ext uri="{FF2B5EF4-FFF2-40B4-BE49-F238E27FC236}">
                  <a16:creationId xmlns:a16="http://schemas.microsoft.com/office/drawing/2014/main" id="{797FC7B4-2886-E144-9ABF-F889A6654F0D}"/>
                </a:ext>
              </a:extLst>
            </p:cNvPr>
            <p:cNvSpPr>
              <a:spLocks noChangeArrowheads="1"/>
            </p:cNvSpPr>
            <p:nvPr/>
          </p:nvSpPr>
          <p:spPr bwMode="auto">
            <a:xfrm>
              <a:off x="3478091" y="1043670"/>
              <a:ext cx="124800" cy="175881"/>
            </a:xfrm>
            <a:custGeom>
              <a:avLst/>
              <a:gdLst>
                <a:gd name="T0" fmla="*/ 908 w 948"/>
                <a:gd name="T1" fmla="*/ 0 h 1336"/>
                <a:gd name="T2" fmla="*/ 0 w 948"/>
                <a:gd name="T3" fmla="*/ 0 h 1336"/>
                <a:gd name="T4" fmla="*/ 0 w 948"/>
                <a:gd name="T5" fmla="*/ 1335 h 1336"/>
                <a:gd name="T6" fmla="*/ 947 w 948"/>
                <a:gd name="T7" fmla="*/ 1335 h 1336"/>
                <a:gd name="T8" fmla="*/ 947 w 948"/>
                <a:gd name="T9" fmla="*/ 1089 h 1336"/>
                <a:gd name="T10" fmla="*/ 312 w 948"/>
                <a:gd name="T11" fmla="*/ 1089 h 1336"/>
                <a:gd name="T12" fmla="*/ 312 w 948"/>
                <a:gd name="T13" fmla="*/ 777 h 1336"/>
                <a:gd name="T14" fmla="*/ 778 w 948"/>
                <a:gd name="T15" fmla="*/ 777 h 1336"/>
                <a:gd name="T16" fmla="*/ 817 w 948"/>
                <a:gd name="T17" fmla="*/ 531 h 1336"/>
                <a:gd name="T18" fmla="*/ 312 w 948"/>
                <a:gd name="T19" fmla="*/ 531 h 1336"/>
                <a:gd name="T20" fmla="*/ 312 w 948"/>
                <a:gd name="T21" fmla="*/ 246 h 1336"/>
                <a:gd name="T22" fmla="*/ 908 w 948"/>
                <a:gd name="T23" fmla="*/ 246 h 1336"/>
                <a:gd name="T24" fmla="*/ 908 w 948"/>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1336">
                  <a:moveTo>
                    <a:pt x="908" y="0"/>
                  </a:moveTo>
                  <a:lnTo>
                    <a:pt x="0" y="0"/>
                  </a:lnTo>
                  <a:lnTo>
                    <a:pt x="0" y="1335"/>
                  </a:lnTo>
                  <a:lnTo>
                    <a:pt x="947" y="1335"/>
                  </a:lnTo>
                  <a:lnTo>
                    <a:pt x="947" y="1089"/>
                  </a:lnTo>
                  <a:lnTo>
                    <a:pt x="312" y="1089"/>
                  </a:lnTo>
                  <a:lnTo>
                    <a:pt x="312" y="777"/>
                  </a:lnTo>
                  <a:lnTo>
                    <a:pt x="778" y="777"/>
                  </a:lnTo>
                  <a:lnTo>
                    <a:pt x="817" y="531"/>
                  </a:lnTo>
                  <a:lnTo>
                    <a:pt x="312" y="531"/>
                  </a:lnTo>
                  <a:lnTo>
                    <a:pt x="312" y="246"/>
                  </a:lnTo>
                  <a:lnTo>
                    <a:pt x="908" y="246"/>
                  </a:lnTo>
                  <a:lnTo>
                    <a:pt x="908"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9" name="Freeform 29">
              <a:extLst>
                <a:ext uri="{FF2B5EF4-FFF2-40B4-BE49-F238E27FC236}">
                  <a16:creationId xmlns:a16="http://schemas.microsoft.com/office/drawing/2014/main" id="{53B343D4-5F2C-C441-A3AB-22DEBA471F9B}"/>
                </a:ext>
              </a:extLst>
            </p:cNvPr>
            <p:cNvSpPr>
              <a:spLocks noChangeArrowheads="1"/>
            </p:cNvSpPr>
            <p:nvPr/>
          </p:nvSpPr>
          <p:spPr bwMode="auto">
            <a:xfrm>
              <a:off x="3624949" y="1043670"/>
              <a:ext cx="139892" cy="175881"/>
            </a:xfrm>
            <a:custGeom>
              <a:avLst/>
              <a:gdLst>
                <a:gd name="T0" fmla="*/ 1038 w 1064"/>
                <a:gd name="T1" fmla="*/ 0 h 1336"/>
                <a:gd name="T2" fmla="*/ 39 w 1064"/>
                <a:gd name="T3" fmla="*/ 0 h 1336"/>
                <a:gd name="T4" fmla="*/ 39 w 1064"/>
                <a:gd name="T5" fmla="*/ 246 h 1336"/>
                <a:gd name="T6" fmla="*/ 636 w 1064"/>
                <a:gd name="T7" fmla="*/ 246 h 1336"/>
                <a:gd name="T8" fmla="*/ 0 w 1064"/>
                <a:gd name="T9" fmla="*/ 1179 h 1336"/>
                <a:gd name="T10" fmla="*/ 0 w 1064"/>
                <a:gd name="T11" fmla="*/ 1335 h 1336"/>
                <a:gd name="T12" fmla="*/ 1063 w 1064"/>
                <a:gd name="T13" fmla="*/ 1335 h 1336"/>
                <a:gd name="T14" fmla="*/ 1063 w 1064"/>
                <a:gd name="T15" fmla="*/ 1089 h 1336"/>
                <a:gd name="T16" fmla="*/ 402 w 1064"/>
                <a:gd name="T17" fmla="*/ 1089 h 1336"/>
                <a:gd name="T18" fmla="*/ 1038 w 1064"/>
                <a:gd name="T19" fmla="*/ 168 h 1336"/>
                <a:gd name="T20" fmla="*/ 1038 w 1064"/>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336">
                  <a:moveTo>
                    <a:pt x="1038" y="0"/>
                  </a:moveTo>
                  <a:lnTo>
                    <a:pt x="39" y="0"/>
                  </a:lnTo>
                  <a:lnTo>
                    <a:pt x="39" y="246"/>
                  </a:lnTo>
                  <a:lnTo>
                    <a:pt x="636" y="246"/>
                  </a:lnTo>
                  <a:lnTo>
                    <a:pt x="0" y="1179"/>
                  </a:lnTo>
                  <a:lnTo>
                    <a:pt x="0" y="1335"/>
                  </a:lnTo>
                  <a:lnTo>
                    <a:pt x="1063" y="1335"/>
                  </a:lnTo>
                  <a:lnTo>
                    <a:pt x="1063" y="1089"/>
                  </a:lnTo>
                  <a:lnTo>
                    <a:pt x="402" y="1089"/>
                  </a:lnTo>
                  <a:lnTo>
                    <a:pt x="1038" y="168"/>
                  </a:lnTo>
                  <a:lnTo>
                    <a:pt x="1038"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40" name="Freeform 31">
              <a:extLst>
                <a:ext uri="{FF2B5EF4-FFF2-40B4-BE49-F238E27FC236}">
                  <a16:creationId xmlns:a16="http://schemas.microsoft.com/office/drawing/2014/main" id="{2F7E9558-EE80-BE41-9EBB-1FAE6F24B897}"/>
                </a:ext>
              </a:extLst>
            </p:cNvPr>
            <p:cNvSpPr>
              <a:spLocks noChangeArrowheads="1"/>
            </p:cNvSpPr>
            <p:nvPr/>
          </p:nvSpPr>
          <p:spPr bwMode="auto">
            <a:xfrm>
              <a:off x="3793864" y="1043670"/>
              <a:ext cx="123059" cy="175881"/>
            </a:xfrm>
            <a:custGeom>
              <a:avLst/>
              <a:gdLst>
                <a:gd name="T0" fmla="*/ 895 w 935"/>
                <a:gd name="T1" fmla="*/ 0 h 1336"/>
                <a:gd name="T2" fmla="*/ 0 w 935"/>
                <a:gd name="T3" fmla="*/ 0 h 1336"/>
                <a:gd name="T4" fmla="*/ 0 w 935"/>
                <a:gd name="T5" fmla="*/ 1335 h 1336"/>
                <a:gd name="T6" fmla="*/ 934 w 935"/>
                <a:gd name="T7" fmla="*/ 1335 h 1336"/>
                <a:gd name="T8" fmla="*/ 934 w 935"/>
                <a:gd name="T9" fmla="*/ 1089 h 1336"/>
                <a:gd name="T10" fmla="*/ 299 w 935"/>
                <a:gd name="T11" fmla="*/ 1089 h 1336"/>
                <a:gd name="T12" fmla="*/ 299 w 935"/>
                <a:gd name="T13" fmla="*/ 777 h 1336"/>
                <a:gd name="T14" fmla="*/ 765 w 935"/>
                <a:gd name="T15" fmla="*/ 777 h 1336"/>
                <a:gd name="T16" fmla="*/ 804 w 935"/>
                <a:gd name="T17" fmla="*/ 531 h 1336"/>
                <a:gd name="T18" fmla="*/ 299 w 935"/>
                <a:gd name="T19" fmla="*/ 531 h 1336"/>
                <a:gd name="T20" fmla="*/ 299 w 935"/>
                <a:gd name="T21" fmla="*/ 246 h 1336"/>
                <a:gd name="T22" fmla="*/ 895 w 935"/>
                <a:gd name="T23" fmla="*/ 246 h 1336"/>
                <a:gd name="T24" fmla="*/ 895 w 935"/>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5" h="1336">
                  <a:moveTo>
                    <a:pt x="895" y="0"/>
                  </a:moveTo>
                  <a:lnTo>
                    <a:pt x="0" y="0"/>
                  </a:lnTo>
                  <a:lnTo>
                    <a:pt x="0" y="1335"/>
                  </a:lnTo>
                  <a:lnTo>
                    <a:pt x="934" y="1335"/>
                  </a:lnTo>
                  <a:lnTo>
                    <a:pt x="934" y="1089"/>
                  </a:lnTo>
                  <a:lnTo>
                    <a:pt x="299" y="1089"/>
                  </a:lnTo>
                  <a:lnTo>
                    <a:pt x="299" y="777"/>
                  </a:lnTo>
                  <a:lnTo>
                    <a:pt x="765" y="777"/>
                  </a:lnTo>
                  <a:lnTo>
                    <a:pt x="804" y="531"/>
                  </a:lnTo>
                  <a:lnTo>
                    <a:pt x="299" y="531"/>
                  </a:lnTo>
                  <a:lnTo>
                    <a:pt x="299" y="246"/>
                  </a:lnTo>
                  <a:lnTo>
                    <a:pt x="895" y="246"/>
                  </a:lnTo>
                  <a:lnTo>
                    <a:pt x="895"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41" name="Freeform 33">
              <a:extLst>
                <a:ext uri="{FF2B5EF4-FFF2-40B4-BE49-F238E27FC236}">
                  <a16:creationId xmlns:a16="http://schemas.microsoft.com/office/drawing/2014/main" id="{BE0B7F2F-412B-EA4D-BC3B-3F135203BF7C}"/>
                </a:ext>
              </a:extLst>
            </p:cNvPr>
            <p:cNvSpPr>
              <a:spLocks noChangeArrowheads="1"/>
            </p:cNvSpPr>
            <p:nvPr/>
          </p:nvSpPr>
          <p:spPr bwMode="auto">
            <a:xfrm>
              <a:off x="3945366" y="1043670"/>
              <a:ext cx="117834" cy="175881"/>
            </a:xfrm>
            <a:custGeom>
              <a:avLst/>
              <a:gdLst>
                <a:gd name="T0" fmla="*/ 324 w 896"/>
                <a:gd name="T1" fmla="*/ 0 h 1336"/>
                <a:gd name="T2" fmla="*/ 0 w 896"/>
                <a:gd name="T3" fmla="*/ 0 h 1336"/>
                <a:gd name="T4" fmla="*/ 0 w 896"/>
                <a:gd name="T5" fmla="*/ 1335 h 1336"/>
                <a:gd name="T6" fmla="*/ 895 w 896"/>
                <a:gd name="T7" fmla="*/ 1335 h 1336"/>
                <a:gd name="T8" fmla="*/ 895 w 896"/>
                <a:gd name="T9" fmla="*/ 1076 h 1336"/>
                <a:gd name="T10" fmla="*/ 324 w 896"/>
                <a:gd name="T11" fmla="*/ 1076 h 1336"/>
                <a:gd name="T12" fmla="*/ 324 w 896"/>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896" h="1336">
                  <a:moveTo>
                    <a:pt x="324" y="0"/>
                  </a:moveTo>
                  <a:lnTo>
                    <a:pt x="0" y="0"/>
                  </a:lnTo>
                  <a:lnTo>
                    <a:pt x="0" y="1335"/>
                  </a:lnTo>
                  <a:lnTo>
                    <a:pt x="895" y="1335"/>
                  </a:lnTo>
                  <a:lnTo>
                    <a:pt x="895" y="1076"/>
                  </a:lnTo>
                  <a:lnTo>
                    <a:pt x="324" y="1076"/>
                  </a:lnTo>
                  <a:lnTo>
                    <a:pt x="324"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42" name="Freeform 35">
              <a:extLst>
                <a:ext uri="{FF2B5EF4-FFF2-40B4-BE49-F238E27FC236}">
                  <a16:creationId xmlns:a16="http://schemas.microsoft.com/office/drawing/2014/main" id="{32212387-E62B-E64C-A736-560792682070}"/>
                </a:ext>
              </a:extLst>
            </p:cNvPr>
            <p:cNvSpPr>
              <a:spLocks noChangeArrowheads="1"/>
            </p:cNvSpPr>
            <p:nvPr/>
          </p:nvSpPr>
          <p:spPr bwMode="auto">
            <a:xfrm>
              <a:off x="4090482" y="1043670"/>
              <a:ext cx="117834" cy="175881"/>
            </a:xfrm>
            <a:custGeom>
              <a:avLst/>
              <a:gdLst>
                <a:gd name="T0" fmla="*/ 895 w 896"/>
                <a:gd name="T1" fmla="*/ 0 h 1336"/>
                <a:gd name="T2" fmla="*/ 0 w 896"/>
                <a:gd name="T3" fmla="*/ 0 h 1336"/>
                <a:gd name="T4" fmla="*/ 0 w 896"/>
                <a:gd name="T5" fmla="*/ 1335 h 1336"/>
                <a:gd name="T6" fmla="*/ 311 w 896"/>
                <a:gd name="T7" fmla="*/ 1335 h 1336"/>
                <a:gd name="T8" fmla="*/ 311 w 896"/>
                <a:gd name="T9" fmla="*/ 816 h 1336"/>
                <a:gd name="T10" fmla="*/ 752 w 896"/>
                <a:gd name="T11" fmla="*/ 816 h 1336"/>
                <a:gd name="T12" fmla="*/ 791 w 896"/>
                <a:gd name="T13" fmla="*/ 570 h 1336"/>
                <a:gd name="T14" fmla="*/ 311 w 896"/>
                <a:gd name="T15" fmla="*/ 570 h 1336"/>
                <a:gd name="T16" fmla="*/ 311 w 896"/>
                <a:gd name="T17" fmla="*/ 246 h 1336"/>
                <a:gd name="T18" fmla="*/ 895 w 896"/>
                <a:gd name="T19" fmla="*/ 246 h 1336"/>
                <a:gd name="T20" fmla="*/ 895 w 896"/>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1336">
                  <a:moveTo>
                    <a:pt x="895" y="0"/>
                  </a:moveTo>
                  <a:lnTo>
                    <a:pt x="0" y="0"/>
                  </a:lnTo>
                  <a:lnTo>
                    <a:pt x="0" y="1335"/>
                  </a:lnTo>
                  <a:lnTo>
                    <a:pt x="311" y="1335"/>
                  </a:lnTo>
                  <a:lnTo>
                    <a:pt x="311" y="816"/>
                  </a:lnTo>
                  <a:lnTo>
                    <a:pt x="752" y="816"/>
                  </a:lnTo>
                  <a:lnTo>
                    <a:pt x="791" y="570"/>
                  </a:lnTo>
                  <a:lnTo>
                    <a:pt x="311" y="570"/>
                  </a:lnTo>
                  <a:lnTo>
                    <a:pt x="311" y="246"/>
                  </a:lnTo>
                  <a:lnTo>
                    <a:pt x="895" y="246"/>
                  </a:lnTo>
                  <a:lnTo>
                    <a:pt x="895" y="0"/>
                  </a:lnTo>
                </a:path>
              </a:pathLst>
            </a:custGeom>
            <a:solidFill>
              <a:schemeClr val="bg1">
                <a:alpha val="70000"/>
              </a:schemeClr>
            </a:solidFill>
            <a:ln>
              <a:noFill/>
            </a:ln>
            <a:effectLst/>
          </p:spPr>
          <p:txBody>
            <a:bodyPr wrap="none" anchor="ctr"/>
            <a:lstStyle/>
            <a:p>
              <a:endParaRPr lang="nl-NL">
                <a:solidFill>
                  <a:schemeClr val="bg1"/>
                </a:solidFill>
              </a:endParaRPr>
            </a:p>
          </p:txBody>
        </p:sp>
      </p:grpSp>
      <p:sp>
        <p:nvSpPr>
          <p:cNvPr id="43" name="Title 1">
            <a:extLst>
              <a:ext uri="{FF2B5EF4-FFF2-40B4-BE49-F238E27FC236}">
                <a16:creationId xmlns:a16="http://schemas.microsoft.com/office/drawing/2014/main" id="{164F77C9-EC36-C042-A276-0E9B17B47279}"/>
              </a:ext>
            </a:extLst>
          </p:cNvPr>
          <p:cNvSpPr>
            <a:spLocks noGrp="1"/>
          </p:cNvSpPr>
          <p:nvPr>
            <p:ph type="title"/>
          </p:nvPr>
        </p:nvSpPr>
        <p:spPr>
          <a:xfrm>
            <a:off x="626570" y="974820"/>
            <a:ext cx="5181600" cy="989444"/>
          </a:xfrm>
        </p:spPr>
        <p:txBody>
          <a:bodyPr/>
          <a:lstStyle>
            <a:lvl1pPr>
              <a:defRPr>
                <a:solidFill>
                  <a:schemeClr val="accent2"/>
                </a:solidFill>
              </a:defRPr>
            </a:lvl1pPr>
          </a:lstStyle>
          <a:p>
            <a:r>
              <a:rPr lang="nl-NL"/>
              <a:t>Klik om de stijl te bewerken</a:t>
            </a:r>
            <a:endParaRPr lang="nl-NL" dirty="0"/>
          </a:p>
        </p:txBody>
      </p:sp>
      <p:sp>
        <p:nvSpPr>
          <p:cNvPr id="44" name="Content Placeholder 2">
            <a:extLst>
              <a:ext uri="{FF2B5EF4-FFF2-40B4-BE49-F238E27FC236}">
                <a16:creationId xmlns:a16="http://schemas.microsoft.com/office/drawing/2014/main" id="{D7CA983D-240E-AB49-BF7B-88627D689D52}"/>
              </a:ext>
            </a:extLst>
          </p:cNvPr>
          <p:cNvSpPr>
            <a:spLocks noGrp="1"/>
          </p:cNvSpPr>
          <p:nvPr>
            <p:ph sz="half" idx="10"/>
          </p:nvPr>
        </p:nvSpPr>
        <p:spPr>
          <a:xfrm>
            <a:off x="626570" y="2299544"/>
            <a:ext cx="5181600" cy="31782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47094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0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4DED-9D61-0A4C-810F-4198201C8D60}"/>
              </a:ext>
            </a:extLst>
          </p:cNvPr>
          <p:cNvSpPr>
            <a:spLocks noGrp="1"/>
          </p:cNvSpPr>
          <p:nvPr>
            <p:ph type="ctrTitle"/>
          </p:nvPr>
        </p:nvSpPr>
        <p:spPr>
          <a:xfrm>
            <a:off x="800985" y="1405522"/>
            <a:ext cx="7385619" cy="3715118"/>
          </a:xfrm>
        </p:spPr>
        <p:txBody>
          <a:bodyPr lIns="0" tIns="0" rIns="0" bIns="0" anchor="ctr">
            <a:normAutofit/>
          </a:bodyPr>
          <a:lstStyle>
            <a:lvl1pPr algn="l">
              <a:defRPr sz="3600">
                <a:solidFill>
                  <a:schemeClr val="bg1"/>
                </a:solidFill>
              </a:defRPr>
            </a:lvl1pPr>
          </a:lstStyle>
          <a:p>
            <a:r>
              <a:rPr lang="nl-NL"/>
              <a:t>Klik om de stijl te bewerken</a:t>
            </a:r>
            <a:endParaRPr lang="nl-NL" dirty="0"/>
          </a:p>
        </p:txBody>
      </p:sp>
      <p:grpSp>
        <p:nvGrpSpPr>
          <p:cNvPr id="9" name="Group 8">
            <a:extLst>
              <a:ext uri="{FF2B5EF4-FFF2-40B4-BE49-F238E27FC236}">
                <a16:creationId xmlns:a16="http://schemas.microsoft.com/office/drawing/2014/main" id="{59B1B73C-9A9F-BB45-B50B-CC764F3F09BC}"/>
              </a:ext>
            </a:extLst>
          </p:cNvPr>
          <p:cNvGrpSpPr/>
          <p:nvPr userDrawn="1"/>
        </p:nvGrpSpPr>
        <p:grpSpPr>
          <a:xfrm>
            <a:off x="6100073" y="4763"/>
            <a:ext cx="6091927" cy="6853237"/>
            <a:chOff x="1692275" y="4763"/>
            <a:chExt cx="6719888" cy="7559675"/>
          </a:xfrm>
        </p:grpSpPr>
        <p:sp>
          <p:nvSpPr>
            <p:cNvPr id="7" name="Freeform 3">
              <a:extLst>
                <a:ext uri="{FF2B5EF4-FFF2-40B4-BE49-F238E27FC236}">
                  <a16:creationId xmlns:a16="http://schemas.microsoft.com/office/drawing/2014/main" id="{DB4D1D85-7AF8-C147-8355-86F90E275F2F}"/>
                </a:ext>
              </a:extLst>
            </p:cNvPr>
            <p:cNvSpPr>
              <a:spLocks noChangeArrowheads="1"/>
            </p:cNvSpPr>
            <p:nvPr userDrawn="1"/>
          </p:nvSpPr>
          <p:spPr bwMode="auto">
            <a:xfrm>
              <a:off x="1692275" y="4763"/>
              <a:ext cx="6719888" cy="7559675"/>
            </a:xfrm>
            <a:custGeom>
              <a:avLst/>
              <a:gdLst>
                <a:gd name="T0" fmla="*/ 7612 w 18666"/>
                <a:gd name="T1" fmla="*/ 0 h 21000"/>
                <a:gd name="T2" fmla="*/ 12569 w 18666"/>
                <a:gd name="T3" fmla="*/ 10500 h 21000"/>
                <a:gd name="T4" fmla="*/ 0 w 18666"/>
                <a:gd name="T5" fmla="*/ 20999 h 21000"/>
                <a:gd name="T6" fmla="*/ 18665 w 18666"/>
                <a:gd name="T7" fmla="*/ 20999 h 21000"/>
                <a:gd name="T8" fmla="*/ 18665 w 18666"/>
                <a:gd name="T9" fmla="*/ 0 h 21000"/>
                <a:gd name="T10" fmla="*/ 7612 w 18666"/>
                <a:gd name="T11" fmla="*/ 0 h 21000"/>
              </a:gdLst>
              <a:ahLst/>
              <a:cxnLst>
                <a:cxn ang="0">
                  <a:pos x="T0" y="T1"/>
                </a:cxn>
                <a:cxn ang="0">
                  <a:pos x="T2" y="T3"/>
                </a:cxn>
                <a:cxn ang="0">
                  <a:pos x="T4" y="T5"/>
                </a:cxn>
                <a:cxn ang="0">
                  <a:pos x="T6" y="T7"/>
                </a:cxn>
                <a:cxn ang="0">
                  <a:pos x="T8" y="T9"/>
                </a:cxn>
                <a:cxn ang="0">
                  <a:pos x="T10" y="T11"/>
                </a:cxn>
              </a:cxnLst>
              <a:rect l="0" t="0" r="r" b="b"/>
              <a:pathLst>
                <a:path w="18666" h="21000">
                  <a:moveTo>
                    <a:pt x="7612" y="0"/>
                  </a:moveTo>
                  <a:lnTo>
                    <a:pt x="12569" y="10500"/>
                  </a:lnTo>
                  <a:lnTo>
                    <a:pt x="0" y="20999"/>
                  </a:lnTo>
                  <a:lnTo>
                    <a:pt x="18665" y="20999"/>
                  </a:lnTo>
                  <a:lnTo>
                    <a:pt x="18665" y="0"/>
                  </a:lnTo>
                  <a:lnTo>
                    <a:pt x="7612"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sp>
          <p:nvSpPr>
            <p:cNvPr id="8" name="Freeform 4">
              <a:extLst>
                <a:ext uri="{FF2B5EF4-FFF2-40B4-BE49-F238E27FC236}">
                  <a16:creationId xmlns:a16="http://schemas.microsoft.com/office/drawing/2014/main" id="{BF6FA36D-CDD3-2549-BF79-1A8F330C7345}"/>
                </a:ext>
              </a:extLst>
            </p:cNvPr>
            <p:cNvSpPr>
              <a:spLocks noChangeArrowheads="1"/>
            </p:cNvSpPr>
            <p:nvPr userDrawn="1"/>
          </p:nvSpPr>
          <p:spPr bwMode="auto">
            <a:xfrm>
              <a:off x="4029075" y="4763"/>
              <a:ext cx="2189163" cy="3779837"/>
            </a:xfrm>
            <a:custGeom>
              <a:avLst/>
              <a:gdLst>
                <a:gd name="T0" fmla="*/ 0 w 6080"/>
                <a:gd name="T1" fmla="*/ 0 h 10501"/>
                <a:gd name="T2" fmla="*/ 6079 w 6080"/>
                <a:gd name="T3" fmla="*/ 10500 h 10501"/>
                <a:gd name="T4" fmla="*/ 1166 w 6080"/>
                <a:gd name="T5" fmla="*/ 0 h 10501"/>
                <a:gd name="T6" fmla="*/ 0 w 6080"/>
                <a:gd name="T7" fmla="*/ 0 h 10501"/>
              </a:gdLst>
              <a:ahLst/>
              <a:cxnLst>
                <a:cxn ang="0">
                  <a:pos x="T0" y="T1"/>
                </a:cxn>
                <a:cxn ang="0">
                  <a:pos x="T2" y="T3"/>
                </a:cxn>
                <a:cxn ang="0">
                  <a:pos x="T4" y="T5"/>
                </a:cxn>
                <a:cxn ang="0">
                  <a:pos x="T6" y="T7"/>
                </a:cxn>
              </a:cxnLst>
              <a:rect l="0" t="0" r="r" b="b"/>
              <a:pathLst>
                <a:path w="6080" h="10501">
                  <a:moveTo>
                    <a:pt x="0" y="0"/>
                  </a:moveTo>
                  <a:lnTo>
                    <a:pt x="6079" y="10500"/>
                  </a:lnTo>
                  <a:lnTo>
                    <a:pt x="1166" y="0"/>
                  </a:lnTo>
                  <a:lnTo>
                    <a:pt x="0" y="0"/>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grpSp>
      <p:grpSp>
        <p:nvGrpSpPr>
          <p:cNvPr id="31" name="Group 30">
            <a:extLst>
              <a:ext uri="{FF2B5EF4-FFF2-40B4-BE49-F238E27FC236}">
                <a16:creationId xmlns:a16="http://schemas.microsoft.com/office/drawing/2014/main" id="{A0F463F7-D0F8-7549-BDFD-957E3F254408}"/>
              </a:ext>
            </a:extLst>
          </p:cNvPr>
          <p:cNvGrpSpPr/>
          <p:nvPr userDrawn="1"/>
        </p:nvGrpSpPr>
        <p:grpSpPr>
          <a:xfrm>
            <a:off x="827568" y="6049762"/>
            <a:ext cx="1996440" cy="339552"/>
            <a:chOff x="0" y="0"/>
            <a:chExt cx="10080625" cy="1714500"/>
          </a:xfrm>
          <a:solidFill>
            <a:schemeClr val="bg1"/>
          </a:solidFill>
        </p:grpSpPr>
        <p:sp>
          <p:nvSpPr>
            <p:cNvPr id="33" name="Freeform 3">
              <a:extLst>
                <a:ext uri="{FF2B5EF4-FFF2-40B4-BE49-F238E27FC236}">
                  <a16:creationId xmlns:a16="http://schemas.microsoft.com/office/drawing/2014/main" id="{4C4205DA-22A1-FE44-8D3F-E1F02D173895}"/>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35" name="Freeform 4">
              <a:extLst>
                <a:ext uri="{FF2B5EF4-FFF2-40B4-BE49-F238E27FC236}">
                  <a16:creationId xmlns:a16="http://schemas.microsoft.com/office/drawing/2014/main" id="{7A8E6BC2-B042-9D43-88DC-DEE372DCB111}"/>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37" name="Freeform 5">
              <a:extLst>
                <a:ext uri="{FF2B5EF4-FFF2-40B4-BE49-F238E27FC236}">
                  <a16:creationId xmlns:a16="http://schemas.microsoft.com/office/drawing/2014/main" id="{DE852849-E969-B64B-B539-FE907C24690D}"/>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39" name="Freeform 6">
              <a:extLst>
                <a:ext uri="{FF2B5EF4-FFF2-40B4-BE49-F238E27FC236}">
                  <a16:creationId xmlns:a16="http://schemas.microsoft.com/office/drawing/2014/main" id="{1371A9C8-8EE0-6F47-8D0B-E42FF234F08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41" name="Freeform 7">
              <a:extLst>
                <a:ext uri="{FF2B5EF4-FFF2-40B4-BE49-F238E27FC236}">
                  <a16:creationId xmlns:a16="http://schemas.microsoft.com/office/drawing/2014/main" id="{03A92C6A-2A45-6D46-AB24-C332225E8572}"/>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42" name="Freeform 8">
              <a:extLst>
                <a:ext uri="{FF2B5EF4-FFF2-40B4-BE49-F238E27FC236}">
                  <a16:creationId xmlns:a16="http://schemas.microsoft.com/office/drawing/2014/main" id="{4803F30F-A475-A94A-A67D-46EBA21384C5}"/>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43" name="Freeform 9">
              <a:extLst>
                <a:ext uri="{FF2B5EF4-FFF2-40B4-BE49-F238E27FC236}">
                  <a16:creationId xmlns:a16="http://schemas.microsoft.com/office/drawing/2014/main" id="{6E9D8F2D-313F-6443-9C2E-8F0CD7B70544}"/>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Tree>
    <p:extLst>
      <p:ext uri="{BB962C8B-B14F-4D97-AF65-F5344CB8AC3E}">
        <p14:creationId xmlns:p14="http://schemas.microsoft.com/office/powerpoint/2010/main" val="106729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0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4DED-9D61-0A4C-810F-4198201C8D60}"/>
              </a:ext>
            </a:extLst>
          </p:cNvPr>
          <p:cNvSpPr>
            <a:spLocks noGrp="1"/>
          </p:cNvSpPr>
          <p:nvPr>
            <p:ph type="ctrTitle"/>
          </p:nvPr>
        </p:nvSpPr>
        <p:spPr>
          <a:xfrm>
            <a:off x="4174105" y="1405522"/>
            <a:ext cx="7385619" cy="3715118"/>
          </a:xfrm>
        </p:spPr>
        <p:txBody>
          <a:bodyPr lIns="0" tIns="0" rIns="0" bIns="0" anchor="ctr">
            <a:normAutofit/>
          </a:bodyPr>
          <a:lstStyle>
            <a:lvl1pPr algn="l">
              <a:defRPr sz="3600" baseline="0">
                <a:solidFill>
                  <a:schemeClr val="bg1"/>
                </a:solidFill>
              </a:defRPr>
            </a:lvl1pPr>
          </a:lstStyle>
          <a:p>
            <a:r>
              <a:rPr lang="nl-NL"/>
              <a:t>Klik om de stijl te bewerken</a:t>
            </a:r>
            <a:endParaRPr lang="nl-NL" dirty="0"/>
          </a:p>
        </p:txBody>
      </p:sp>
      <p:grpSp>
        <p:nvGrpSpPr>
          <p:cNvPr id="9" name="Group 8">
            <a:extLst>
              <a:ext uri="{FF2B5EF4-FFF2-40B4-BE49-F238E27FC236}">
                <a16:creationId xmlns:a16="http://schemas.microsoft.com/office/drawing/2014/main" id="{59B1B73C-9A9F-BB45-B50B-CC764F3F09BC}"/>
              </a:ext>
            </a:extLst>
          </p:cNvPr>
          <p:cNvGrpSpPr/>
          <p:nvPr userDrawn="1"/>
        </p:nvGrpSpPr>
        <p:grpSpPr>
          <a:xfrm flipH="1">
            <a:off x="4073" y="4763"/>
            <a:ext cx="6091927" cy="6853237"/>
            <a:chOff x="1692275" y="4763"/>
            <a:chExt cx="6719888" cy="7559675"/>
          </a:xfrm>
        </p:grpSpPr>
        <p:sp>
          <p:nvSpPr>
            <p:cNvPr id="7" name="Freeform 3">
              <a:extLst>
                <a:ext uri="{FF2B5EF4-FFF2-40B4-BE49-F238E27FC236}">
                  <a16:creationId xmlns:a16="http://schemas.microsoft.com/office/drawing/2014/main" id="{DB4D1D85-7AF8-C147-8355-86F90E275F2F}"/>
                </a:ext>
              </a:extLst>
            </p:cNvPr>
            <p:cNvSpPr>
              <a:spLocks noChangeArrowheads="1"/>
            </p:cNvSpPr>
            <p:nvPr userDrawn="1"/>
          </p:nvSpPr>
          <p:spPr bwMode="auto">
            <a:xfrm>
              <a:off x="1692275" y="4763"/>
              <a:ext cx="6719888" cy="7559675"/>
            </a:xfrm>
            <a:custGeom>
              <a:avLst/>
              <a:gdLst>
                <a:gd name="T0" fmla="*/ 7612 w 18666"/>
                <a:gd name="T1" fmla="*/ 0 h 21000"/>
                <a:gd name="T2" fmla="*/ 12569 w 18666"/>
                <a:gd name="T3" fmla="*/ 10500 h 21000"/>
                <a:gd name="T4" fmla="*/ 0 w 18666"/>
                <a:gd name="T5" fmla="*/ 20999 h 21000"/>
                <a:gd name="T6" fmla="*/ 18665 w 18666"/>
                <a:gd name="T7" fmla="*/ 20999 h 21000"/>
                <a:gd name="T8" fmla="*/ 18665 w 18666"/>
                <a:gd name="T9" fmla="*/ 0 h 21000"/>
                <a:gd name="T10" fmla="*/ 7612 w 18666"/>
                <a:gd name="T11" fmla="*/ 0 h 21000"/>
              </a:gdLst>
              <a:ahLst/>
              <a:cxnLst>
                <a:cxn ang="0">
                  <a:pos x="T0" y="T1"/>
                </a:cxn>
                <a:cxn ang="0">
                  <a:pos x="T2" y="T3"/>
                </a:cxn>
                <a:cxn ang="0">
                  <a:pos x="T4" y="T5"/>
                </a:cxn>
                <a:cxn ang="0">
                  <a:pos x="T6" y="T7"/>
                </a:cxn>
                <a:cxn ang="0">
                  <a:pos x="T8" y="T9"/>
                </a:cxn>
                <a:cxn ang="0">
                  <a:pos x="T10" y="T11"/>
                </a:cxn>
              </a:cxnLst>
              <a:rect l="0" t="0" r="r" b="b"/>
              <a:pathLst>
                <a:path w="18666" h="21000">
                  <a:moveTo>
                    <a:pt x="7612" y="0"/>
                  </a:moveTo>
                  <a:lnTo>
                    <a:pt x="12569" y="10500"/>
                  </a:lnTo>
                  <a:lnTo>
                    <a:pt x="0" y="20999"/>
                  </a:lnTo>
                  <a:lnTo>
                    <a:pt x="18665" y="20999"/>
                  </a:lnTo>
                  <a:lnTo>
                    <a:pt x="18665" y="0"/>
                  </a:lnTo>
                  <a:lnTo>
                    <a:pt x="7612"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sp>
          <p:nvSpPr>
            <p:cNvPr id="8" name="Freeform 4">
              <a:extLst>
                <a:ext uri="{FF2B5EF4-FFF2-40B4-BE49-F238E27FC236}">
                  <a16:creationId xmlns:a16="http://schemas.microsoft.com/office/drawing/2014/main" id="{BF6FA36D-CDD3-2549-BF79-1A8F330C7345}"/>
                </a:ext>
              </a:extLst>
            </p:cNvPr>
            <p:cNvSpPr>
              <a:spLocks noChangeArrowheads="1"/>
            </p:cNvSpPr>
            <p:nvPr userDrawn="1"/>
          </p:nvSpPr>
          <p:spPr bwMode="auto">
            <a:xfrm>
              <a:off x="4029075" y="4763"/>
              <a:ext cx="2189163" cy="3779837"/>
            </a:xfrm>
            <a:custGeom>
              <a:avLst/>
              <a:gdLst>
                <a:gd name="T0" fmla="*/ 0 w 6080"/>
                <a:gd name="T1" fmla="*/ 0 h 10501"/>
                <a:gd name="T2" fmla="*/ 6079 w 6080"/>
                <a:gd name="T3" fmla="*/ 10500 h 10501"/>
                <a:gd name="T4" fmla="*/ 1166 w 6080"/>
                <a:gd name="T5" fmla="*/ 0 h 10501"/>
                <a:gd name="T6" fmla="*/ 0 w 6080"/>
                <a:gd name="T7" fmla="*/ 0 h 10501"/>
              </a:gdLst>
              <a:ahLst/>
              <a:cxnLst>
                <a:cxn ang="0">
                  <a:pos x="T0" y="T1"/>
                </a:cxn>
                <a:cxn ang="0">
                  <a:pos x="T2" y="T3"/>
                </a:cxn>
                <a:cxn ang="0">
                  <a:pos x="T4" y="T5"/>
                </a:cxn>
                <a:cxn ang="0">
                  <a:pos x="T6" y="T7"/>
                </a:cxn>
              </a:cxnLst>
              <a:rect l="0" t="0" r="r" b="b"/>
              <a:pathLst>
                <a:path w="6080" h="10501">
                  <a:moveTo>
                    <a:pt x="0" y="0"/>
                  </a:moveTo>
                  <a:lnTo>
                    <a:pt x="6079" y="10500"/>
                  </a:lnTo>
                  <a:lnTo>
                    <a:pt x="1166" y="0"/>
                  </a:lnTo>
                  <a:lnTo>
                    <a:pt x="0"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grpSp>
      <p:grpSp>
        <p:nvGrpSpPr>
          <p:cNvPr id="31" name="Group 30">
            <a:extLst>
              <a:ext uri="{FF2B5EF4-FFF2-40B4-BE49-F238E27FC236}">
                <a16:creationId xmlns:a16="http://schemas.microsoft.com/office/drawing/2014/main" id="{A0F463F7-D0F8-7549-BDFD-957E3F254408}"/>
              </a:ext>
            </a:extLst>
          </p:cNvPr>
          <p:cNvGrpSpPr/>
          <p:nvPr userDrawn="1"/>
        </p:nvGrpSpPr>
        <p:grpSpPr>
          <a:xfrm>
            <a:off x="827568" y="6049762"/>
            <a:ext cx="1996440" cy="339552"/>
            <a:chOff x="0" y="0"/>
            <a:chExt cx="10080625" cy="1714500"/>
          </a:xfrm>
          <a:solidFill>
            <a:schemeClr val="bg1"/>
          </a:solidFill>
        </p:grpSpPr>
        <p:sp>
          <p:nvSpPr>
            <p:cNvPr id="33" name="Freeform 3">
              <a:extLst>
                <a:ext uri="{FF2B5EF4-FFF2-40B4-BE49-F238E27FC236}">
                  <a16:creationId xmlns:a16="http://schemas.microsoft.com/office/drawing/2014/main" id="{4C4205DA-22A1-FE44-8D3F-E1F02D173895}"/>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35" name="Freeform 4">
              <a:extLst>
                <a:ext uri="{FF2B5EF4-FFF2-40B4-BE49-F238E27FC236}">
                  <a16:creationId xmlns:a16="http://schemas.microsoft.com/office/drawing/2014/main" id="{7A8E6BC2-B042-9D43-88DC-DEE372DCB111}"/>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37" name="Freeform 5">
              <a:extLst>
                <a:ext uri="{FF2B5EF4-FFF2-40B4-BE49-F238E27FC236}">
                  <a16:creationId xmlns:a16="http://schemas.microsoft.com/office/drawing/2014/main" id="{DE852849-E969-B64B-B539-FE907C24690D}"/>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39" name="Freeform 6">
              <a:extLst>
                <a:ext uri="{FF2B5EF4-FFF2-40B4-BE49-F238E27FC236}">
                  <a16:creationId xmlns:a16="http://schemas.microsoft.com/office/drawing/2014/main" id="{1371A9C8-8EE0-6F47-8D0B-E42FF234F08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41" name="Freeform 7">
              <a:extLst>
                <a:ext uri="{FF2B5EF4-FFF2-40B4-BE49-F238E27FC236}">
                  <a16:creationId xmlns:a16="http://schemas.microsoft.com/office/drawing/2014/main" id="{03A92C6A-2A45-6D46-AB24-C332225E8572}"/>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42" name="Freeform 8">
              <a:extLst>
                <a:ext uri="{FF2B5EF4-FFF2-40B4-BE49-F238E27FC236}">
                  <a16:creationId xmlns:a16="http://schemas.microsoft.com/office/drawing/2014/main" id="{4803F30F-A475-A94A-A67D-46EBA21384C5}"/>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43" name="Freeform 9">
              <a:extLst>
                <a:ext uri="{FF2B5EF4-FFF2-40B4-BE49-F238E27FC236}">
                  <a16:creationId xmlns:a16="http://schemas.microsoft.com/office/drawing/2014/main" id="{6E9D8F2D-313F-6443-9C2E-8F0CD7B70544}"/>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Tree>
    <p:extLst>
      <p:ext uri="{BB962C8B-B14F-4D97-AF65-F5344CB8AC3E}">
        <p14:creationId xmlns:p14="http://schemas.microsoft.com/office/powerpoint/2010/main" val="16679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blad zonder beeld 0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9B1B73C-9A9F-BB45-B50B-CC764F3F09BC}"/>
              </a:ext>
            </a:extLst>
          </p:cNvPr>
          <p:cNvGrpSpPr/>
          <p:nvPr userDrawn="1"/>
        </p:nvGrpSpPr>
        <p:grpSpPr>
          <a:xfrm>
            <a:off x="6100073" y="4763"/>
            <a:ext cx="6091927" cy="6853237"/>
            <a:chOff x="1692275" y="4763"/>
            <a:chExt cx="6719888" cy="7559675"/>
          </a:xfrm>
        </p:grpSpPr>
        <p:sp>
          <p:nvSpPr>
            <p:cNvPr id="7" name="Freeform 3">
              <a:extLst>
                <a:ext uri="{FF2B5EF4-FFF2-40B4-BE49-F238E27FC236}">
                  <a16:creationId xmlns:a16="http://schemas.microsoft.com/office/drawing/2014/main" id="{DB4D1D85-7AF8-C147-8355-86F90E275F2F}"/>
                </a:ext>
              </a:extLst>
            </p:cNvPr>
            <p:cNvSpPr>
              <a:spLocks noChangeArrowheads="1"/>
            </p:cNvSpPr>
            <p:nvPr userDrawn="1"/>
          </p:nvSpPr>
          <p:spPr bwMode="auto">
            <a:xfrm>
              <a:off x="1692275" y="4763"/>
              <a:ext cx="6719888" cy="7559675"/>
            </a:xfrm>
            <a:custGeom>
              <a:avLst/>
              <a:gdLst>
                <a:gd name="T0" fmla="*/ 7612 w 18666"/>
                <a:gd name="T1" fmla="*/ 0 h 21000"/>
                <a:gd name="T2" fmla="*/ 12569 w 18666"/>
                <a:gd name="T3" fmla="*/ 10500 h 21000"/>
                <a:gd name="T4" fmla="*/ 0 w 18666"/>
                <a:gd name="T5" fmla="*/ 20999 h 21000"/>
                <a:gd name="T6" fmla="*/ 18665 w 18666"/>
                <a:gd name="T7" fmla="*/ 20999 h 21000"/>
                <a:gd name="T8" fmla="*/ 18665 w 18666"/>
                <a:gd name="T9" fmla="*/ 0 h 21000"/>
                <a:gd name="T10" fmla="*/ 7612 w 18666"/>
                <a:gd name="T11" fmla="*/ 0 h 21000"/>
              </a:gdLst>
              <a:ahLst/>
              <a:cxnLst>
                <a:cxn ang="0">
                  <a:pos x="T0" y="T1"/>
                </a:cxn>
                <a:cxn ang="0">
                  <a:pos x="T2" y="T3"/>
                </a:cxn>
                <a:cxn ang="0">
                  <a:pos x="T4" y="T5"/>
                </a:cxn>
                <a:cxn ang="0">
                  <a:pos x="T6" y="T7"/>
                </a:cxn>
                <a:cxn ang="0">
                  <a:pos x="T8" y="T9"/>
                </a:cxn>
                <a:cxn ang="0">
                  <a:pos x="T10" y="T11"/>
                </a:cxn>
              </a:cxnLst>
              <a:rect l="0" t="0" r="r" b="b"/>
              <a:pathLst>
                <a:path w="18666" h="21000">
                  <a:moveTo>
                    <a:pt x="7612" y="0"/>
                  </a:moveTo>
                  <a:lnTo>
                    <a:pt x="12569" y="10500"/>
                  </a:lnTo>
                  <a:lnTo>
                    <a:pt x="0" y="20999"/>
                  </a:lnTo>
                  <a:lnTo>
                    <a:pt x="18665" y="20999"/>
                  </a:lnTo>
                  <a:lnTo>
                    <a:pt x="18665" y="0"/>
                  </a:lnTo>
                  <a:lnTo>
                    <a:pt x="7612"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sp>
          <p:nvSpPr>
            <p:cNvPr id="8" name="Freeform 4">
              <a:extLst>
                <a:ext uri="{FF2B5EF4-FFF2-40B4-BE49-F238E27FC236}">
                  <a16:creationId xmlns:a16="http://schemas.microsoft.com/office/drawing/2014/main" id="{BF6FA36D-CDD3-2549-BF79-1A8F330C7345}"/>
                </a:ext>
              </a:extLst>
            </p:cNvPr>
            <p:cNvSpPr>
              <a:spLocks noChangeArrowheads="1"/>
            </p:cNvSpPr>
            <p:nvPr userDrawn="1"/>
          </p:nvSpPr>
          <p:spPr bwMode="auto">
            <a:xfrm>
              <a:off x="4029075" y="4763"/>
              <a:ext cx="2189163" cy="3779837"/>
            </a:xfrm>
            <a:custGeom>
              <a:avLst/>
              <a:gdLst>
                <a:gd name="T0" fmla="*/ 0 w 6080"/>
                <a:gd name="T1" fmla="*/ 0 h 10501"/>
                <a:gd name="T2" fmla="*/ 6079 w 6080"/>
                <a:gd name="T3" fmla="*/ 10500 h 10501"/>
                <a:gd name="T4" fmla="*/ 1166 w 6080"/>
                <a:gd name="T5" fmla="*/ 0 h 10501"/>
                <a:gd name="T6" fmla="*/ 0 w 6080"/>
                <a:gd name="T7" fmla="*/ 0 h 10501"/>
              </a:gdLst>
              <a:ahLst/>
              <a:cxnLst>
                <a:cxn ang="0">
                  <a:pos x="T0" y="T1"/>
                </a:cxn>
                <a:cxn ang="0">
                  <a:pos x="T2" y="T3"/>
                </a:cxn>
                <a:cxn ang="0">
                  <a:pos x="T4" y="T5"/>
                </a:cxn>
                <a:cxn ang="0">
                  <a:pos x="T6" y="T7"/>
                </a:cxn>
              </a:cxnLst>
              <a:rect l="0" t="0" r="r" b="b"/>
              <a:pathLst>
                <a:path w="6080" h="10501">
                  <a:moveTo>
                    <a:pt x="0" y="0"/>
                  </a:moveTo>
                  <a:lnTo>
                    <a:pt x="6079" y="10500"/>
                  </a:lnTo>
                  <a:lnTo>
                    <a:pt x="1166" y="0"/>
                  </a:lnTo>
                  <a:lnTo>
                    <a:pt x="0" y="0"/>
                  </a:lnTo>
                </a:path>
              </a:pathLst>
            </a:custGeom>
            <a:solidFill>
              <a:srgbClr val="C1E1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dirty="0"/>
            </a:p>
          </p:txBody>
        </p:sp>
      </p:grpSp>
      <p:sp>
        <p:nvSpPr>
          <p:cNvPr id="2" name="Title 1">
            <a:extLst>
              <a:ext uri="{FF2B5EF4-FFF2-40B4-BE49-F238E27FC236}">
                <a16:creationId xmlns:a16="http://schemas.microsoft.com/office/drawing/2014/main" id="{35444DED-9D61-0A4C-810F-4198201C8D60}"/>
              </a:ext>
            </a:extLst>
          </p:cNvPr>
          <p:cNvSpPr>
            <a:spLocks noGrp="1"/>
          </p:cNvSpPr>
          <p:nvPr>
            <p:ph type="ctrTitle"/>
          </p:nvPr>
        </p:nvSpPr>
        <p:spPr>
          <a:xfrm>
            <a:off x="800985" y="1405522"/>
            <a:ext cx="7385619" cy="2387600"/>
          </a:xfrm>
        </p:spPr>
        <p:txBody>
          <a:bodyPr lIns="0" tIns="0" rIns="0" bIns="0" anchor="b">
            <a:normAutofit/>
          </a:bodyPr>
          <a:lstStyle>
            <a:lvl1pPr algn="l">
              <a:defRPr sz="4800">
                <a:solidFill>
                  <a:schemeClr val="bg1"/>
                </a:solidFill>
              </a:defRPr>
            </a:lvl1pPr>
          </a:lstStyle>
          <a:p>
            <a:r>
              <a:rPr lang="nl-NL"/>
              <a:t>Klik om de stijl te bewerken</a:t>
            </a:r>
            <a:endParaRPr lang="nl-NL" dirty="0"/>
          </a:p>
        </p:txBody>
      </p:sp>
      <p:sp>
        <p:nvSpPr>
          <p:cNvPr id="3" name="Subtitle 2">
            <a:extLst>
              <a:ext uri="{FF2B5EF4-FFF2-40B4-BE49-F238E27FC236}">
                <a16:creationId xmlns:a16="http://schemas.microsoft.com/office/drawing/2014/main" id="{1BEDC573-93D6-7F41-B56F-BB3FF4BF9F5A}"/>
              </a:ext>
            </a:extLst>
          </p:cNvPr>
          <p:cNvSpPr>
            <a:spLocks noGrp="1"/>
          </p:cNvSpPr>
          <p:nvPr>
            <p:ph type="subTitle" idx="1"/>
          </p:nvPr>
        </p:nvSpPr>
        <p:spPr>
          <a:xfrm>
            <a:off x="800985" y="4198509"/>
            <a:ext cx="7385619" cy="134245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Date Placeholder 3">
            <a:extLst>
              <a:ext uri="{FF2B5EF4-FFF2-40B4-BE49-F238E27FC236}">
                <a16:creationId xmlns:a16="http://schemas.microsoft.com/office/drawing/2014/main" id="{B253E18A-C0CB-1F48-80BB-3D770B9E955B}"/>
              </a:ext>
            </a:extLst>
          </p:cNvPr>
          <p:cNvSpPr>
            <a:spLocks noGrp="1"/>
          </p:cNvSpPr>
          <p:nvPr>
            <p:ph type="dt" sz="half" idx="10"/>
          </p:nvPr>
        </p:nvSpPr>
        <p:spPr>
          <a:xfrm>
            <a:off x="800985" y="5735637"/>
            <a:ext cx="2215686" cy="365125"/>
          </a:xfrm>
          <a:prstGeom prst="rect">
            <a:avLst/>
          </a:prstGeom>
        </p:spPr>
        <p:txBody>
          <a:bodyPr lIns="0" tIns="0" rIns="0" bIns="0"/>
          <a:lstStyle>
            <a:lvl1pPr>
              <a:defRPr>
                <a:solidFill>
                  <a:schemeClr val="bg1"/>
                </a:solidFill>
              </a:defRPr>
            </a:lvl1pPr>
          </a:lstStyle>
          <a:p>
            <a:fld id="{3D57CC0B-8C23-054A-B94C-2A64F353B40B}" type="datetime3">
              <a:rPr lang="en-US" smtClean="0"/>
              <a:t>2 June 2023</a:t>
            </a:fld>
            <a:endParaRPr lang="nl-NL"/>
          </a:p>
        </p:txBody>
      </p:sp>
      <p:grpSp>
        <p:nvGrpSpPr>
          <p:cNvPr id="40" name="Group 39">
            <a:extLst>
              <a:ext uri="{FF2B5EF4-FFF2-40B4-BE49-F238E27FC236}">
                <a16:creationId xmlns:a16="http://schemas.microsoft.com/office/drawing/2014/main" id="{47B3EBE0-E6CC-2F44-99C0-F0E36E38DB87}"/>
              </a:ext>
            </a:extLst>
          </p:cNvPr>
          <p:cNvGrpSpPr/>
          <p:nvPr userDrawn="1"/>
        </p:nvGrpSpPr>
        <p:grpSpPr>
          <a:xfrm>
            <a:off x="800985" y="806840"/>
            <a:ext cx="3685955" cy="421418"/>
            <a:chOff x="800985" y="806840"/>
            <a:chExt cx="3685955" cy="421418"/>
          </a:xfrm>
          <a:solidFill>
            <a:schemeClr val="bg1"/>
          </a:solidFill>
        </p:grpSpPr>
        <p:sp>
          <p:nvSpPr>
            <p:cNvPr id="13" name="Freeform 10">
              <a:extLst>
                <a:ext uri="{FF2B5EF4-FFF2-40B4-BE49-F238E27FC236}">
                  <a16:creationId xmlns:a16="http://schemas.microsoft.com/office/drawing/2014/main" id="{A5C1FCFB-F0AE-064A-8B5D-9A528FD7138B}"/>
                </a:ext>
              </a:extLst>
            </p:cNvPr>
            <p:cNvSpPr>
              <a:spLocks noChangeArrowheads="1"/>
            </p:cNvSpPr>
            <p:nvPr/>
          </p:nvSpPr>
          <p:spPr bwMode="auto">
            <a:xfrm>
              <a:off x="800985" y="810323"/>
              <a:ext cx="344796" cy="409228"/>
            </a:xfrm>
            <a:custGeom>
              <a:avLst/>
              <a:gdLst>
                <a:gd name="T0" fmla="*/ 2294 w 2619"/>
                <a:gd name="T1" fmla="*/ 985 h 3111"/>
                <a:gd name="T2" fmla="*/ 2294 w 2619"/>
                <a:gd name="T3" fmla="*/ 985 h 3111"/>
                <a:gd name="T4" fmla="*/ 2165 w 2619"/>
                <a:gd name="T5" fmla="*/ 1517 h 3111"/>
                <a:gd name="T6" fmla="*/ 1776 w 2619"/>
                <a:gd name="T7" fmla="*/ 1852 h 3111"/>
                <a:gd name="T8" fmla="*/ 2618 w 2619"/>
                <a:gd name="T9" fmla="*/ 3110 h 3111"/>
                <a:gd name="T10" fmla="*/ 1763 w 2619"/>
                <a:gd name="T11" fmla="*/ 3110 h 3111"/>
                <a:gd name="T12" fmla="*/ 1115 w 2619"/>
                <a:gd name="T13" fmla="*/ 1995 h 3111"/>
                <a:gd name="T14" fmla="*/ 700 w 2619"/>
                <a:gd name="T15" fmla="*/ 1995 h 3111"/>
                <a:gd name="T16" fmla="*/ 700 w 2619"/>
                <a:gd name="T17" fmla="*/ 3110 h 3111"/>
                <a:gd name="T18" fmla="*/ 0 w 2619"/>
                <a:gd name="T19" fmla="*/ 3110 h 3111"/>
                <a:gd name="T20" fmla="*/ 0 w 2619"/>
                <a:gd name="T21" fmla="*/ 0 h 3111"/>
                <a:gd name="T22" fmla="*/ 1205 w 2619"/>
                <a:gd name="T23" fmla="*/ 0 h 3111"/>
                <a:gd name="T24" fmla="*/ 2294 w 2619"/>
                <a:gd name="T25" fmla="*/ 985 h 3111"/>
                <a:gd name="T26" fmla="*/ 700 w 2619"/>
                <a:gd name="T27" fmla="*/ 1439 h 3111"/>
                <a:gd name="T28" fmla="*/ 700 w 2619"/>
                <a:gd name="T29" fmla="*/ 1439 h 3111"/>
                <a:gd name="T30" fmla="*/ 1102 w 2619"/>
                <a:gd name="T31" fmla="*/ 1439 h 3111"/>
                <a:gd name="T32" fmla="*/ 1465 w 2619"/>
                <a:gd name="T33" fmla="*/ 1335 h 3111"/>
                <a:gd name="T34" fmla="*/ 1581 w 2619"/>
                <a:gd name="T35" fmla="*/ 1011 h 3111"/>
                <a:gd name="T36" fmla="*/ 1465 w 2619"/>
                <a:gd name="T37" fmla="*/ 687 h 3111"/>
                <a:gd name="T38" fmla="*/ 1102 w 2619"/>
                <a:gd name="T39" fmla="*/ 583 h 3111"/>
                <a:gd name="T40" fmla="*/ 700 w 2619"/>
                <a:gd name="T41" fmla="*/ 583 h 3111"/>
                <a:gd name="T42" fmla="*/ 700 w 2619"/>
                <a:gd name="T43" fmla="*/ 143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9" h="3111">
                  <a:moveTo>
                    <a:pt x="2294" y="985"/>
                  </a:moveTo>
                  <a:lnTo>
                    <a:pt x="2294" y="985"/>
                  </a:lnTo>
                  <a:cubicBezTo>
                    <a:pt x="2294" y="1193"/>
                    <a:pt x="2255" y="1374"/>
                    <a:pt x="2165" y="1517"/>
                  </a:cubicBezTo>
                  <a:cubicBezTo>
                    <a:pt x="2074" y="1671"/>
                    <a:pt x="1944" y="1775"/>
                    <a:pt x="1776" y="1852"/>
                  </a:cubicBezTo>
                  <a:cubicBezTo>
                    <a:pt x="2618" y="3110"/>
                    <a:pt x="2618" y="3110"/>
                    <a:pt x="2618" y="3110"/>
                  </a:cubicBezTo>
                  <a:cubicBezTo>
                    <a:pt x="1763" y="3110"/>
                    <a:pt x="1763" y="3110"/>
                    <a:pt x="1763" y="3110"/>
                  </a:cubicBezTo>
                  <a:cubicBezTo>
                    <a:pt x="1115" y="1995"/>
                    <a:pt x="1115" y="1995"/>
                    <a:pt x="1115" y="1995"/>
                  </a:cubicBezTo>
                  <a:cubicBezTo>
                    <a:pt x="700" y="1995"/>
                    <a:pt x="700" y="1995"/>
                    <a:pt x="700" y="1995"/>
                  </a:cubicBezTo>
                  <a:cubicBezTo>
                    <a:pt x="700" y="3110"/>
                    <a:pt x="700" y="3110"/>
                    <a:pt x="700" y="3110"/>
                  </a:cubicBezTo>
                  <a:cubicBezTo>
                    <a:pt x="0" y="3110"/>
                    <a:pt x="0" y="3110"/>
                    <a:pt x="0" y="3110"/>
                  </a:cubicBezTo>
                  <a:cubicBezTo>
                    <a:pt x="0" y="0"/>
                    <a:pt x="0" y="0"/>
                    <a:pt x="0" y="0"/>
                  </a:cubicBezTo>
                  <a:cubicBezTo>
                    <a:pt x="1205" y="0"/>
                    <a:pt x="1205" y="0"/>
                    <a:pt x="1205" y="0"/>
                  </a:cubicBezTo>
                  <a:cubicBezTo>
                    <a:pt x="1931" y="0"/>
                    <a:pt x="2294" y="337"/>
                    <a:pt x="2294" y="985"/>
                  </a:cubicBezTo>
                  <a:close/>
                  <a:moveTo>
                    <a:pt x="700" y="1439"/>
                  </a:moveTo>
                  <a:lnTo>
                    <a:pt x="700" y="1439"/>
                  </a:lnTo>
                  <a:cubicBezTo>
                    <a:pt x="1102" y="1439"/>
                    <a:pt x="1102" y="1439"/>
                    <a:pt x="1102" y="1439"/>
                  </a:cubicBezTo>
                  <a:cubicBezTo>
                    <a:pt x="1257" y="1439"/>
                    <a:pt x="1387" y="1400"/>
                    <a:pt x="1465" y="1335"/>
                  </a:cubicBezTo>
                  <a:cubicBezTo>
                    <a:pt x="1543" y="1257"/>
                    <a:pt x="1581" y="1154"/>
                    <a:pt x="1581" y="1011"/>
                  </a:cubicBezTo>
                  <a:cubicBezTo>
                    <a:pt x="1581" y="868"/>
                    <a:pt x="1543" y="752"/>
                    <a:pt x="1465" y="687"/>
                  </a:cubicBezTo>
                  <a:cubicBezTo>
                    <a:pt x="1387" y="609"/>
                    <a:pt x="1257" y="583"/>
                    <a:pt x="1102" y="583"/>
                  </a:cubicBezTo>
                  <a:cubicBezTo>
                    <a:pt x="700" y="583"/>
                    <a:pt x="700" y="583"/>
                    <a:pt x="700" y="583"/>
                  </a:cubicBezTo>
                  <a:lnTo>
                    <a:pt x="700" y="1439"/>
                  </a:lnTo>
                  <a:close/>
                </a:path>
              </a:pathLst>
            </a:custGeom>
            <a:grpFill/>
            <a:ln>
              <a:noFill/>
            </a:ln>
            <a:effectLst/>
          </p:spPr>
          <p:txBody>
            <a:bodyPr wrap="none" anchor="ctr"/>
            <a:lstStyle/>
            <a:p>
              <a:endParaRPr lang="nl-NL">
                <a:solidFill>
                  <a:schemeClr val="bg1"/>
                </a:solidFill>
              </a:endParaRPr>
            </a:p>
          </p:txBody>
        </p:sp>
        <p:sp>
          <p:nvSpPr>
            <p:cNvPr id="14" name="Freeform 11">
              <a:extLst>
                <a:ext uri="{FF2B5EF4-FFF2-40B4-BE49-F238E27FC236}">
                  <a16:creationId xmlns:a16="http://schemas.microsoft.com/office/drawing/2014/main" id="{2A441636-348D-EC45-85DB-922938833B46}"/>
                </a:ext>
              </a:extLst>
            </p:cNvPr>
            <p:cNvSpPr>
              <a:spLocks noChangeArrowheads="1"/>
            </p:cNvSpPr>
            <p:nvPr/>
          </p:nvSpPr>
          <p:spPr bwMode="auto">
            <a:xfrm>
              <a:off x="1582291" y="810323"/>
              <a:ext cx="366854" cy="409228"/>
            </a:xfrm>
            <a:custGeom>
              <a:avLst/>
              <a:gdLst>
                <a:gd name="T0" fmla="*/ 2216 w 2788"/>
                <a:gd name="T1" fmla="*/ 3110 h 3111"/>
                <a:gd name="T2" fmla="*/ 868 w 2788"/>
                <a:gd name="T3" fmla="*/ 1231 h 3111"/>
                <a:gd name="T4" fmla="*/ 868 w 2788"/>
                <a:gd name="T5" fmla="*/ 3110 h 3111"/>
                <a:gd name="T6" fmla="*/ 194 w 2788"/>
                <a:gd name="T7" fmla="*/ 3110 h 3111"/>
                <a:gd name="T8" fmla="*/ 194 w 2788"/>
                <a:gd name="T9" fmla="*/ 285 h 3111"/>
                <a:gd name="T10" fmla="*/ 0 w 2788"/>
                <a:gd name="T11" fmla="*/ 0 h 3111"/>
                <a:gd name="T12" fmla="*/ 791 w 2788"/>
                <a:gd name="T13" fmla="*/ 0 h 3111"/>
                <a:gd name="T14" fmla="*/ 2113 w 2788"/>
                <a:gd name="T15" fmla="*/ 1852 h 3111"/>
                <a:gd name="T16" fmla="*/ 2113 w 2788"/>
                <a:gd name="T17" fmla="*/ 0 h 3111"/>
                <a:gd name="T18" fmla="*/ 2787 w 2788"/>
                <a:gd name="T19" fmla="*/ 0 h 3111"/>
                <a:gd name="T20" fmla="*/ 2787 w 2788"/>
                <a:gd name="T21" fmla="*/ 3110 h 3111"/>
                <a:gd name="T22" fmla="*/ 2216 w 2788"/>
                <a:gd name="T23"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8" h="3111">
                  <a:moveTo>
                    <a:pt x="2216" y="3110"/>
                  </a:moveTo>
                  <a:lnTo>
                    <a:pt x="868" y="1231"/>
                  </a:lnTo>
                  <a:lnTo>
                    <a:pt x="868" y="3110"/>
                  </a:lnTo>
                  <a:lnTo>
                    <a:pt x="194" y="3110"/>
                  </a:lnTo>
                  <a:lnTo>
                    <a:pt x="194" y="285"/>
                  </a:lnTo>
                  <a:lnTo>
                    <a:pt x="0" y="0"/>
                  </a:lnTo>
                  <a:lnTo>
                    <a:pt x="791" y="0"/>
                  </a:lnTo>
                  <a:lnTo>
                    <a:pt x="2113" y="1852"/>
                  </a:lnTo>
                  <a:lnTo>
                    <a:pt x="2113" y="0"/>
                  </a:lnTo>
                  <a:lnTo>
                    <a:pt x="2787" y="0"/>
                  </a:lnTo>
                  <a:lnTo>
                    <a:pt x="2787" y="3110"/>
                  </a:lnTo>
                  <a:lnTo>
                    <a:pt x="2216" y="3110"/>
                  </a:lnTo>
                </a:path>
              </a:pathLst>
            </a:custGeom>
            <a:grpFill/>
            <a:ln>
              <a:noFill/>
            </a:ln>
            <a:effectLst/>
          </p:spPr>
          <p:txBody>
            <a:bodyPr wrap="none" anchor="ctr"/>
            <a:lstStyle/>
            <a:p>
              <a:endParaRPr lang="nl-NL">
                <a:solidFill>
                  <a:schemeClr val="bg1"/>
                </a:solidFill>
              </a:endParaRPr>
            </a:p>
          </p:txBody>
        </p:sp>
        <p:sp>
          <p:nvSpPr>
            <p:cNvPr id="15" name="Freeform 12">
              <a:extLst>
                <a:ext uri="{FF2B5EF4-FFF2-40B4-BE49-F238E27FC236}">
                  <a16:creationId xmlns:a16="http://schemas.microsoft.com/office/drawing/2014/main" id="{92EA1DFA-292A-F044-AB17-15324FDAFA9C}"/>
                </a:ext>
              </a:extLst>
            </p:cNvPr>
            <p:cNvSpPr>
              <a:spLocks noChangeArrowheads="1"/>
            </p:cNvSpPr>
            <p:nvPr/>
          </p:nvSpPr>
          <p:spPr bwMode="auto">
            <a:xfrm>
              <a:off x="2036215" y="810323"/>
              <a:ext cx="351762" cy="409228"/>
            </a:xfrm>
            <a:custGeom>
              <a:avLst/>
              <a:gdLst>
                <a:gd name="T0" fmla="*/ 2670 w 2671"/>
                <a:gd name="T1" fmla="*/ 1556 h 3111"/>
                <a:gd name="T2" fmla="*/ 2670 w 2671"/>
                <a:gd name="T3" fmla="*/ 1556 h 3111"/>
                <a:gd name="T4" fmla="*/ 2307 w 2671"/>
                <a:gd name="T5" fmla="*/ 2721 h 3111"/>
                <a:gd name="T6" fmla="*/ 1218 w 2671"/>
                <a:gd name="T7" fmla="*/ 3110 h 3111"/>
                <a:gd name="T8" fmla="*/ 0 w 2671"/>
                <a:gd name="T9" fmla="*/ 3110 h 3111"/>
                <a:gd name="T10" fmla="*/ 0 w 2671"/>
                <a:gd name="T11" fmla="*/ 0 h 3111"/>
                <a:gd name="T12" fmla="*/ 1218 w 2671"/>
                <a:gd name="T13" fmla="*/ 0 h 3111"/>
                <a:gd name="T14" fmla="*/ 2307 w 2671"/>
                <a:gd name="T15" fmla="*/ 389 h 3111"/>
                <a:gd name="T16" fmla="*/ 2670 w 2671"/>
                <a:gd name="T17" fmla="*/ 1556 h 3111"/>
                <a:gd name="T18" fmla="*/ 739 w 2671"/>
                <a:gd name="T19" fmla="*/ 2501 h 3111"/>
                <a:gd name="T20" fmla="*/ 739 w 2671"/>
                <a:gd name="T21" fmla="*/ 2501 h 3111"/>
                <a:gd name="T22" fmla="*/ 1205 w 2671"/>
                <a:gd name="T23" fmla="*/ 2501 h 3111"/>
                <a:gd name="T24" fmla="*/ 1737 w 2671"/>
                <a:gd name="T25" fmla="*/ 2267 h 3111"/>
                <a:gd name="T26" fmla="*/ 1919 w 2671"/>
                <a:gd name="T27" fmla="*/ 1556 h 3111"/>
                <a:gd name="T28" fmla="*/ 1737 w 2671"/>
                <a:gd name="T29" fmla="*/ 843 h 3111"/>
                <a:gd name="T30" fmla="*/ 1205 w 2671"/>
                <a:gd name="T31" fmla="*/ 622 h 3111"/>
                <a:gd name="T32" fmla="*/ 739 w 2671"/>
                <a:gd name="T33" fmla="*/ 2501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1" h="3111">
                  <a:moveTo>
                    <a:pt x="2670" y="1556"/>
                  </a:moveTo>
                  <a:lnTo>
                    <a:pt x="2670" y="1556"/>
                  </a:lnTo>
                  <a:cubicBezTo>
                    <a:pt x="2670" y="2060"/>
                    <a:pt x="2554" y="2449"/>
                    <a:pt x="2307" y="2721"/>
                  </a:cubicBezTo>
                  <a:cubicBezTo>
                    <a:pt x="2061" y="2980"/>
                    <a:pt x="1698" y="3110"/>
                    <a:pt x="1218" y="3110"/>
                  </a:cubicBezTo>
                  <a:cubicBezTo>
                    <a:pt x="0" y="3110"/>
                    <a:pt x="0" y="3110"/>
                    <a:pt x="0" y="3110"/>
                  </a:cubicBezTo>
                  <a:cubicBezTo>
                    <a:pt x="0" y="0"/>
                    <a:pt x="0" y="0"/>
                    <a:pt x="0" y="0"/>
                  </a:cubicBezTo>
                  <a:cubicBezTo>
                    <a:pt x="1218" y="0"/>
                    <a:pt x="1218" y="0"/>
                    <a:pt x="1218" y="0"/>
                  </a:cubicBezTo>
                  <a:cubicBezTo>
                    <a:pt x="1698" y="0"/>
                    <a:pt x="2074" y="130"/>
                    <a:pt x="2307" y="389"/>
                  </a:cubicBezTo>
                  <a:cubicBezTo>
                    <a:pt x="2554" y="648"/>
                    <a:pt x="2670" y="1037"/>
                    <a:pt x="2670" y="1556"/>
                  </a:cubicBezTo>
                  <a:close/>
                  <a:moveTo>
                    <a:pt x="739" y="2501"/>
                  </a:moveTo>
                  <a:lnTo>
                    <a:pt x="739" y="2501"/>
                  </a:lnTo>
                  <a:cubicBezTo>
                    <a:pt x="1205" y="2501"/>
                    <a:pt x="1205" y="2501"/>
                    <a:pt x="1205" y="2501"/>
                  </a:cubicBezTo>
                  <a:cubicBezTo>
                    <a:pt x="1452" y="2501"/>
                    <a:pt x="1633" y="2423"/>
                    <a:pt x="1737" y="2267"/>
                  </a:cubicBezTo>
                  <a:cubicBezTo>
                    <a:pt x="1854" y="2112"/>
                    <a:pt x="1919" y="1878"/>
                    <a:pt x="1919" y="1556"/>
                  </a:cubicBezTo>
                  <a:cubicBezTo>
                    <a:pt x="1919" y="1231"/>
                    <a:pt x="1854" y="998"/>
                    <a:pt x="1737" y="843"/>
                  </a:cubicBezTo>
                  <a:cubicBezTo>
                    <a:pt x="1633" y="700"/>
                    <a:pt x="1452" y="622"/>
                    <a:pt x="1205" y="622"/>
                  </a:cubicBezTo>
                  <a:lnTo>
                    <a:pt x="739" y="2501"/>
                  </a:lnTo>
                  <a:close/>
                </a:path>
              </a:pathLst>
            </a:custGeom>
            <a:grpFill/>
            <a:ln>
              <a:noFill/>
            </a:ln>
            <a:effectLst/>
          </p:spPr>
          <p:txBody>
            <a:bodyPr wrap="none" anchor="ctr"/>
            <a:lstStyle/>
            <a:p>
              <a:endParaRPr lang="nl-NL">
                <a:solidFill>
                  <a:schemeClr val="bg1"/>
                </a:solidFill>
              </a:endParaRPr>
            </a:p>
          </p:txBody>
        </p:sp>
        <p:sp>
          <p:nvSpPr>
            <p:cNvPr id="16" name="Freeform 13">
              <a:extLst>
                <a:ext uri="{FF2B5EF4-FFF2-40B4-BE49-F238E27FC236}">
                  <a16:creationId xmlns:a16="http://schemas.microsoft.com/office/drawing/2014/main" id="{6EDB5485-604F-BA46-801B-E7EA479E256C}"/>
                </a:ext>
              </a:extLst>
            </p:cNvPr>
            <p:cNvSpPr>
              <a:spLocks noChangeArrowheads="1"/>
            </p:cNvSpPr>
            <p:nvPr/>
          </p:nvSpPr>
          <p:spPr bwMode="auto">
            <a:xfrm>
              <a:off x="2403069" y="810323"/>
              <a:ext cx="397619" cy="409228"/>
            </a:xfrm>
            <a:custGeom>
              <a:avLst/>
              <a:gdLst>
                <a:gd name="T0" fmla="*/ 1866 w 3020"/>
                <a:gd name="T1" fmla="*/ 2034 h 3111"/>
                <a:gd name="T2" fmla="*/ 752 w 3020"/>
                <a:gd name="T3" fmla="*/ 3110 h 3111"/>
                <a:gd name="T4" fmla="*/ 0 w 3020"/>
                <a:gd name="T5" fmla="*/ 3110 h 3111"/>
                <a:gd name="T6" fmla="*/ 1167 w 3020"/>
                <a:gd name="T7" fmla="*/ 311 h 3111"/>
                <a:gd name="T8" fmla="*/ 1063 w 3020"/>
                <a:gd name="T9" fmla="*/ 0 h 3111"/>
                <a:gd name="T10" fmla="*/ 1750 w 3020"/>
                <a:gd name="T11" fmla="*/ 0 h 3111"/>
                <a:gd name="T12" fmla="*/ 3019 w 3020"/>
                <a:gd name="T13" fmla="*/ 3110 h 3111"/>
                <a:gd name="T14" fmla="*/ 2254 w 3020"/>
                <a:gd name="T15" fmla="*/ 3110 h 3111"/>
                <a:gd name="T16" fmla="*/ 1866 w 3020"/>
                <a:gd name="T17" fmla="*/ 2034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0" h="3111">
                  <a:moveTo>
                    <a:pt x="1866" y="2034"/>
                  </a:moveTo>
                  <a:lnTo>
                    <a:pt x="752" y="3110"/>
                  </a:lnTo>
                  <a:lnTo>
                    <a:pt x="0" y="3110"/>
                  </a:lnTo>
                  <a:lnTo>
                    <a:pt x="1167" y="311"/>
                  </a:lnTo>
                  <a:lnTo>
                    <a:pt x="1063" y="0"/>
                  </a:lnTo>
                  <a:lnTo>
                    <a:pt x="1750" y="0"/>
                  </a:lnTo>
                  <a:lnTo>
                    <a:pt x="3019" y="3110"/>
                  </a:lnTo>
                  <a:lnTo>
                    <a:pt x="2254" y="3110"/>
                  </a:lnTo>
                  <a:lnTo>
                    <a:pt x="1866" y="2034"/>
                  </a:lnTo>
                </a:path>
              </a:pathLst>
            </a:custGeom>
            <a:grpFill/>
            <a:ln>
              <a:noFill/>
            </a:ln>
            <a:effectLst/>
          </p:spPr>
          <p:txBody>
            <a:bodyPr wrap="none" anchor="ctr"/>
            <a:lstStyle/>
            <a:p>
              <a:endParaRPr lang="nl-NL">
                <a:solidFill>
                  <a:schemeClr val="bg1"/>
                </a:solidFill>
              </a:endParaRPr>
            </a:p>
          </p:txBody>
        </p:sp>
        <p:sp>
          <p:nvSpPr>
            <p:cNvPr id="17" name="Freeform 14">
              <a:extLst>
                <a:ext uri="{FF2B5EF4-FFF2-40B4-BE49-F238E27FC236}">
                  <a16:creationId xmlns:a16="http://schemas.microsoft.com/office/drawing/2014/main" id="{B100D362-17F1-5D4F-98B5-780AD3C8B525}"/>
                </a:ext>
              </a:extLst>
            </p:cNvPr>
            <p:cNvSpPr>
              <a:spLocks noChangeArrowheads="1"/>
            </p:cNvSpPr>
            <p:nvPr/>
          </p:nvSpPr>
          <p:spPr bwMode="auto">
            <a:xfrm>
              <a:off x="1184673" y="810323"/>
              <a:ext cx="97518" cy="189812"/>
            </a:xfrm>
            <a:custGeom>
              <a:avLst/>
              <a:gdLst>
                <a:gd name="T0" fmla="*/ 738 w 739"/>
                <a:gd name="T1" fmla="*/ 0 h 1440"/>
                <a:gd name="T2" fmla="*/ 0 w 739"/>
                <a:gd name="T3" fmla="*/ 0 h 1440"/>
                <a:gd name="T4" fmla="*/ 0 w 739"/>
                <a:gd name="T5" fmla="*/ 1439 h 1440"/>
                <a:gd name="T6" fmla="*/ 738 w 739"/>
                <a:gd name="T7" fmla="*/ 1439 h 1440"/>
                <a:gd name="T8" fmla="*/ 738 w 739"/>
                <a:gd name="T9" fmla="*/ 0 h 1440"/>
              </a:gdLst>
              <a:ahLst/>
              <a:cxnLst>
                <a:cxn ang="0">
                  <a:pos x="T0" y="T1"/>
                </a:cxn>
                <a:cxn ang="0">
                  <a:pos x="T2" y="T3"/>
                </a:cxn>
                <a:cxn ang="0">
                  <a:pos x="T4" y="T5"/>
                </a:cxn>
                <a:cxn ang="0">
                  <a:pos x="T6" y="T7"/>
                </a:cxn>
                <a:cxn ang="0">
                  <a:pos x="T8" y="T9"/>
                </a:cxn>
              </a:cxnLst>
              <a:rect l="0" t="0" r="r" b="b"/>
              <a:pathLst>
                <a:path w="739" h="1440">
                  <a:moveTo>
                    <a:pt x="738" y="0"/>
                  </a:moveTo>
                  <a:lnTo>
                    <a:pt x="0" y="0"/>
                  </a:lnTo>
                  <a:lnTo>
                    <a:pt x="0" y="1439"/>
                  </a:lnTo>
                  <a:lnTo>
                    <a:pt x="738" y="1439"/>
                  </a:lnTo>
                  <a:lnTo>
                    <a:pt x="738" y="0"/>
                  </a:lnTo>
                </a:path>
              </a:pathLst>
            </a:custGeom>
            <a:grpFill/>
            <a:ln>
              <a:noFill/>
            </a:ln>
            <a:effectLst/>
          </p:spPr>
          <p:txBody>
            <a:bodyPr wrap="none" anchor="ctr"/>
            <a:lstStyle/>
            <a:p>
              <a:endParaRPr lang="nl-NL">
                <a:solidFill>
                  <a:schemeClr val="bg1"/>
                </a:solidFill>
              </a:endParaRPr>
            </a:p>
          </p:txBody>
        </p:sp>
        <p:sp>
          <p:nvSpPr>
            <p:cNvPr id="18" name="Freeform 15">
              <a:extLst>
                <a:ext uri="{FF2B5EF4-FFF2-40B4-BE49-F238E27FC236}">
                  <a16:creationId xmlns:a16="http://schemas.microsoft.com/office/drawing/2014/main" id="{C52ECB34-AA42-BC40-9A61-B36209FF46D3}"/>
                </a:ext>
              </a:extLst>
            </p:cNvPr>
            <p:cNvSpPr>
              <a:spLocks noChangeArrowheads="1"/>
            </p:cNvSpPr>
            <p:nvPr/>
          </p:nvSpPr>
          <p:spPr bwMode="auto">
            <a:xfrm>
              <a:off x="1184673" y="810323"/>
              <a:ext cx="336089" cy="417935"/>
            </a:xfrm>
            <a:custGeom>
              <a:avLst/>
              <a:gdLst>
                <a:gd name="T0" fmla="*/ 1270 w 2554"/>
                <a:gd name="T1" fmla="*/ 0 h 3176"/>
                <a:gd name="T2" fmla="*/ 1270 w 2554"/>
                <a:gd name="T3" fmla="*/ 0 h 3176"/>
                <a:gd name="T4" fmla="*/ 1270 w 2554"/>
                <a:gd name="T5" fmla="*/ 570 h 3176"/>
                <a:gd name="T6" fmla="*/ 1814 w 2554"/>
                <a:gd name="T7" fmla="*/ 570 h 3176"/>
                <a:gd name="T8" fmla="*/ 1814 w 2554"/>
                <a:gd name="T9" fmla="*/ 1943 h 3176"/>
                <a:gd name="T10" fmla="*/ 1684 w 2554"/>
                <a:gd name="T11" fmla="*/ 2410 h 3176"/>
                <a:gd name="T12" fmla="*/ 1270 w 2554"/>
                <a:gd name="T13" fmla="*/ 2565 h 3176"/>
                <a:gd name="T14" fmla="*/ 868 w 2554"/>
                <a:gd name="T15" fmla="*/ 2410 h 3176"/>
                <a:gd name="T16" fmla="*/ 738 w 2554"/>
                <a:gd name="T17" fmla="*/ 1995 h 3176"/>
                <a:gd name="T18" fmla="*/ 0 w 2554"/>
                <a:gd name="T19" fmla="*/ 1995 h 3176"/>
                <a:gd name="T20" fmla="*/ 311 w 2554"/>
                <a:gd name="T21" fmla="*/ 2876 h 3176"/>
                <a:gd name="T22" fmla="*/ 1270 w 2554"/>
                <a:gd name="T23" fmla="*/ 3175 h 3176"/>
                <a:gd name="T24" fmla="*/ 2229 w 2554"/>
                <a:gd name="T25" fmla="*/ 2864 h 3176"/>
                <a:gd name="T26" fmla="*/ 2553 w 2554"/>
                <a:gd name="T27" fmla="*/ 1930 h 3176"/>
                <a:gd name="T28" fmla="*/ 2553 w 2554"/>
                <a:gd name="T29" fmla="*/ 0 h 3176"/>
                <a:gd name="T30" fmla="*/ 1270 w 2554"/>
                <a:gd name="T31"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4" h="3176">
                  <a:moveTo>
                    <a:pt x="1270" y="0"/>
                  </a:moveTo>
                  <a:lnTo>
                    <a:pt x="1270" y="0"/>
                  </a:lnTo>
                  <a:cubicBezTo>
                    <a:pt x="1270" y="570"/>
                    <a:pt x="1270" y="570"/>
                    <a:pt x="1270" y="570"/>
                  </a:cubicBezTo>
                  <a:cubicBezTo>
                    <a:pt x="1814" y="570"/>
                    <a:pt x="1814" y="570"/>
                    <a:pt x="1814" y="570"/>
                  </a:cubicBezTo>
                  <a:cubicBezTo>
                    <a:pt x="1814" y="1943"/>
                    <a:pt x="1814" y="1943"/>
                    <a:pt x="1814" y="1943"/>
                  </a:cubicBezTo>
                  <a:cubicBezTo>
                    <a:pt x="1814" y="2151"/>
                    <a:pt x="1775" y="2306"/>
                    <a:pt x="1684" y="2410"/>
                  </a:cubicBezTo>
                  <a:cubicBezTo>
                    <a:pt x="1594" y="2513"/>
                    <a:pt x="1451" y="2565"/>
                    <a:pt x="1270" y="2565"/>
                  </a:cubicBezTo>
                  <a:cubicBezTo>
                    <a:pt x="1101" y="2565"/>
                    <a:pt x="959" y="2513"/>
                    <a:pt x="868" y="2410"/>
                  </a:cubicBezTo>
                  <a:cubicBezTo>
                    <a:pt x="790" y="2306"/>
                    <a:pt x="738" y="2177"/>
                    <a:pt x="738" y="1995"/>
                  </a:cubicBezTo>
                  <a:cubicBezTo>
                    <a:pt x="0" y="1995"/>
                    <a:pt x="0" y="1995"/>
                    <a:pt x="0" y="1995"/>
                  </a:cubicBezTo>
                  <a:cubicBezTo>
                    <a:pt x="12" y="2384"/>
                    <a:pt x="116" y="2682"/>
                    <a:pt x="311" y="2876"/>
                  </a:cubicBezTo>
                  <a:cubicBezTo>
                    <a:pt x="518" y="3071"/>
                    <a:pt x="842" y="3175"/>
                    <a:pt x="1270" y="3175"/>
                  </a:cubicBezTo>
                  <a:cubicBezTo>
                    <a:pt x="1698" y="3175"/>
                    <a:pt x="2009" y="3071"/>
                    <a:pt x="2229" y="2864"/>
                  </a:cubicBezTo>
                  <a:cubicBezTo>
                    <a:pt x="2449" y="2643"/>
                    <a:pt x="2553" y="2345"/>
                    <a:pt x="2553" y="1930"/>
                  </a:cubicBezTo>
                  <a:cubicBezTo>
                    <a:pt x="2553" y="0"/>
                    <a:pt x="2553" y="0"/>
                    <a:pt x="2553" y="0"/>
                  </a:cubicBezTo>
                  <a:lnTo>
                    <a:pt x="1270" y="0"/>
                  </a:lnTo>
                </a:path>
              </a:pathLst>
            </a:custGeom>
            <a:grpFill/>
            <a:ln>
              <a:noFill/>
            </a:ln>
            <a:effectLst/>
          </p:spPr>
          <p:txBody>
            <a:bodyPr wrap="none" anchor="ctr"/>
            <a:lstStyle/>
            <a:p>
              <a:endParaRPr lang="nl-NL">
                <a:solidFill>
                  <a:schemeClr val="bg1"/>
                </a:solidFill>
              </a:endParaRPr>
            </a:p>
          </p:txBody>
        </p:sp>
        <p:sp>
          <p:nvSpPr>
            <p:cNvPr id="19" name="Freeform 16">
              <a:extLst>
                <a:ext uri="{FF2B5EF4-FFF2-40B4-BE49-F238E27FC236}">
                  <a16:creationId xmlns:a16="http://schemas.microsoft.com/office/drawing/2014/main" id="{8187E063-09F8-1046-8830-80FF11E417A4}"/>
                </a:ext>
              </a:extLst>
            </p:cNvPr>
            <p:cNvSpPr>
              <a:spLocks noChangeArrowheads="1"/>
            </p:cNvSpPr>
            <p:nvPr/>
          </p:nvSpPr>
          <p:spPr bwMode="auto">
            <a:xfrm>
              <a:off x="2860476" y="810323"/>
              <a:ext cx="397619" cy="409228"/>
            </a:xfrm>
            <a:custGeom>
              <a:avLst/>
              <a:gdLst>
                <a:gd name="T0" fmla="*/ 674 w 3021"/>
                <a:gd name="T1" fmla="*/ 3110 h 3111"/>
                <a:gd name="T2" fmla="*/ 0 w 3021"/>
                <a:gd name="T3" fmla="*/ 3110 h 3111"/>
                <a:gd name="T4" fmla="*/ 0 w 3021"/>
                <a:gd name="T5" fmla="*/ 0 h 3111"/>
                <a:gd name="T6" fmla="*/ 544 w 3021"/>
                <a:gd name="T7" fmla="*/ 0 h 3111"/>
                <a:gd name="T8" fmla="*/ 1919 w 3021"/>
                <a:gd name="T9" fmla="*/ 816 h 3111"/>
                <a:gd name="T10" fmla="*/ 2450 w 3021"/>
                <a:gd name="T11" fmla="*/ 0 h 3111"/>
                <a:gd name="T12" fmla="*/ 3020 w 3021"/>
                <a:gd name="T13" fmla="*/ 0 h 3111"/>
                <a:gd name="T14" fmla="*/ 3020 w 3021"/>
                <a:gd name="T15" fmla="*/ 3110 h 3111"/>
                <a:gd name="T16" fmla="*/ 2346 w 3021"/>
                <a:gd name="T17" fmla="*/ 3110 h 3111"/>
                <a:gd name="T18" fmla="*/ 2346 w 3021"/>
                <a:gd name="T19" fmla="*/ 1426 h 3111"/>
                <a:gd name="T20" fmla="*/ 1504 w 3021"/>
                <a:gd name="T21" fmla="*/ 2721 h 3111"/>
                <a:gd name="T22" fmla="*/ 674 w 3021"/>
                <a:gd name="T23" fmla="*/ 1426 h 3111"/>
                <a:gd name="T24" fmla="*/ 674 w 3021"/>
                <a:gd name="T25" fmla="*/ 3110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1" h="3111">
                  <a:moveTo>
                    <a:pt x="674" y="3110"/>
                  </a:moveTo>
                  <a:lnTo>
                    <a:pt x="0" y="3110"/>
                  </a:lnTo>
                  <a:lnTo>
                    <a:pt x="0" y="0"/>
                  </a:lnTo>
                  <a:lnTo>
                    <a:pt x="544" y="0"/>
                  </a:lnTo>
                  <a:lnTo>
                    <a:pt x="1919" y="816"/>
                  </a:lnTo>
                  <a:lnTo>
                    <a:pt x="2450" y="0"/>
                  </a:lnTo>
                  <a:lnTo>
                    <a:pt x="3020" y="0"/>
                  </a:lnTo>
                  <a:lnTo>
                    <a:pt x="3020" y="3110"/>
                  </a:lnTo>
                  <a:lnTo>
                    <a:pt x="2346" y="3110"/>
                  </a:lnTo>
                  <a:lnTo>
                    <a:pt x="2346" y="1426"/>
                  </a:lnTo>
                  <a:lnTo>
                    <a:pt x="1504" y="2721"/>
                  </a:lnTo>
                  <a:lnTo>
                    <a:pt x="674" y="1426"/>
                  </a:lnTo>
                  <a:lnTo>
                    <a:pt x="674" y="3110"/>
                  </a:lnTo>
                </a:path>
              </a:pathLst>
            </a:custGeom>
            <a:grpFill/>
            <a:ln>
              <a:noFill/>
            </a:ln>
            <a:effectLst/>
          </p:spPr>
          <p:txBody>
            <a:bodyPr wrap="none" anchor="ctr"/>
            <a:lstStyle/>
            <a:p>
              <a:endParaRPr lang="nl-NL">
                <a:solidFill>
                  <a:schemeClr val="bg1"/>
                </a:solidFill>
              </a:endParaRPr>
            </a:p>
          </p:txBody>
        </p:sp>
        <p:sp>
          <p:nvSpPr>
            <p:cNvPr id="20" name="Freeform 17">
              <a:extLst>
                <a:ext uri="{FF2B5EF4-FFF2-40B4-BE49-F238E27FC236}">
                  <a16:creationId xmlns:a16="http://schemas.microsoft.com/office/drawing/2014/main" id="{5FF86071-2DA5-BA49-BAC3-CBE9C1234048}"/>
                </a:ext>
              </a:extLst>
            </p:cNvPr>
            <p:cNvSpPr>
              <a:spLocks noChangeArrowheads="1"/>
            </p:cNvSpPr>
            <p:nvPr/>
          </p:nvSpPr>
          <p:spPr bwMode="auto">
            <a:xfrm>
              <a:off x="3331234" y="810323"/>
              <a:ext cx="161950" cy="175881"/>
            </a:xfrm>
            <a:custGeom>
              <a:avLst/>
              <a:gdLst>
                <a:gd name="T0" fmla="*/ 1231 w 1232"/>
                <a:gd name="T1" fmla="*/ 0 h 1336"/>
                <a:gd name="T2" fmla="*/ 907 w 1232"/>
                <a:gd name="T3" fmla="*/ 0 h 1336"/>
                <a:gd name="T4" fmla="*/ 622 w 1232"/>
                <a:gd name="T5" fmla="*/ 972 h 1336"/>
                <a:gd name="T6" fmla="*/ 337 w 1232"/>
                <a:gd name="T7" fmla="*/ 0 h 1336"/>
                <a:gd name="T8" fmla="*/ 0 w 1232"/>
                <a:gd name="T9" fmla="*/ 0 h 1336"/>
                <a:gd name="T10" fmla="*/ 467 w 1232"/>
                <a:gd name="T11" fmla="*/ 1335 h 1336"/>
                <a:gd name="T12" fmla="*/ 764 w 1232"/>
                <a:gd name="T13" fmla="*/ 1335 h 1336"/>
                <a:gd name="T14" fmla="*/ 1231 w 1232"/>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2" h="1336">
                  <a:moveTo>
                    <a:pt x="1231" y="0"/>
                  </a:moveTo>
                  <a:lnTo>
                    <a:pt x="907" y="0"/>
                  </a:lnTo>
                  <a:lnTo>
                    <a:pt x="622" y="972"/>
                  </a:lnTo>
                  <a:lnTo>
                    <a:pt x="337" y="0"/>
                  </a:lnTo>
                  <a:lnTo>
                    <a:pt x="0" y="0"/>
                  </a:lnTo>
                  <a:lnTo>
                    <a:pt x="467" y="1335"/>
                  </a:lnTo>
                  <a:lnTo>
                    <a:pt x="764" y="1335"/>
                  </a:lnTo>
                  <a:lnTo>
                    <a:pt x="1231"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22" name="Freeform 19">
              <a:extLst>
                <a:ext uri="{FF2B5EF4-FFF2-40B4-BE49-F238E27FC236}">
                  <a16:creationId xmlns:a16="http://schemas.microsoft.com/office/drawing/2014/main" id="{A0058526-396D-9942-BF56-9F40ED40439A}"/>
                </a:ext>
              </a:extLst>
            </p:cNvPr>
            <p:cNvSpPr>
              <a:spLocks noChangeArrowheads="1"/>
            </p:cNvSpPr>
            <p:nvPr/>
          </p:nvSpPr>
          <p:spPr bwMode="auto">
            <a:xfrm>
              <a:off x="3519304" y="810323"/>
              <a:ext cx="124800" cy="175881"/>
            </a:xfrm>
            <a:custGeom>
              <a:avLst/>
              <a:gdLst>
                <a:gd name="T0" fmla="*/ 907 w 947"/>
                <a:gd name="T1" fmla="*/ 0 h 1336"/>
                <a:gd name="T2" fmla="*/ 0 w 947"/>
                <a:gd name="T3" fmla="*/ 0 h 1336"/>
                <a:gd name="T4" fmla="*/ 0 w 947"/>
                <a:gd name="T5" fmla="*/ 1335 h 1336"/>
                <a:gd name="T6" fmla="*/ 946 w 947"/>
                <a:gd name="T7" fmla="*/ 1335 h 1336"/>
                <a:gd name="T8" fmla="*/ 946 w 947"/>
                <a:gd name="T9" fmla="*/ 1089 h 1336"/>
                <a:gd name="T10" fmla="*/ 311 w 947"/>
                <a:gd name="T11" fmla="*/ 1089 h 1336"/>
                <a:gd name="T12" fmla="*/ 311 w 947"/>
                <a:gd name="T13" fmla="*/ 791 h 1336"/>
                <a:gd name="T14" fmla="*/ 777 w 947"/>
                <a:gd name="T15" fmla="*/ 791 h 1336"/>
                <a:gd name="T16" fmla="*/ 803 w 947"/>
                <a:gd name="T17" fmla="*/ 531 h 1336"/>
                <a:gd name="T18" fmla="*/ 311 w 947"/>
                <a:gd name="T19" fmla="*/ 531 h 1336"/>
                <a:gd name="T20" fmla="*/ 311 w 947"/>
                <a:gd name="T21" fmla="*/ 246 h 1336"/>
                <a:gd name="T22" fmla="*/ 907 w 947"/>
                <a:gd name="T23" fmla="*/ 246 h 1336"/>
                <a:gd name="T24" fmla="*/ 907 w 94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336">
                  <a:moveTo>
                    <a:pt x="907" y="0"/>
                  </a:moveTo>
                  <a:lnTo>
                    <a:pt x="0" y="0"/>
                  </a:lnTo>
                  <a:lnTo>
                    <a:pt x="0" y="1335"/>
                  </a:lnTo>
                  <a:lnTo>
                    <a:pt x="946" y="1335"/>
                  </a:lnTo>
                  <a:lnTo>
                    <a:pt x="946" y="1089"/>
                  </a:lnTo>
                  <a:lnTo>
                    <a:pt x="311" y="1089"/>
                  </a:lnTo>
                  <a:lnTo>
                    <a:pt x="311" y="791"/>
                  </a:lnTo>
                  <a:lnTo>
                    <a:pt x="777" y="791"/>
                  </a:lnTo>
                  <a:lnTo>
                    <a:pt x="803" y="531"/>
                  </a:lnTo>
                  <a:lnTo>
                    <a:pt x="311" y="531"/>
                  </a:lnTo>
                  <a:lnTo>
                    <a:pt x="311" y="246"/>
                  </a:lnTo>
                  <a:lnTo>
                    <a:pt x="907" y="246"/>
                  </a:lnTo>
                  <a:lnTo>
                    <a:pt x="907"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24" name="Freeform 21">
              <a:extLst>
                <a:ext uri="{FF2B5EF4-FFF2-40B4-BE49-F238E27FC236}">
                  <a16:creationId xmlns:a16="http://schemas.microsoft.com/office/drawing/2014/main" id="{9B2B7FAF-87DF-2A41-A3D3-CC17E6160865}"/>
                </a:ext>
              </a:extLst>
            </p:cNvPr>
            <p:cNvSpPr>
              <a:spLocks noChangeArrowheads="1"/>
            </p:cNvSpPr>
            <p:nvPr/>
          </p:nvSpPr>
          <p:spPr bwMode="auto">
            <a:xfrm>
              <a:off x="3672547" y="810323"/>
              <a:ext cx="148599" cy="175881"/>
            </a:xfrm>
            <a:custGeom>
              <a:avLst/>
              <a:gdLst>
                <a:gd name="T0" fmla="*/ 298 w 1129"/>
                <a:gd name="T1" fmla="*/ 622 h 1336"/>
                <a:gd name="T2" fmla="*/ 298 w 1129"/>
                <a:gd name="T3" fmla="*/ 622 h 1336"/>
                <a:gd name="T4" fmla="*/ 298 w 1129"/>
                <a:gd name="T5" fmla="*/ 246 h 1336"/>
                <a:gd name="T6" fmla="*/ 467 w 1129"/>
                <a:gd name="T7" fmla="*/ 246 h 1336"/>
                <a:gd name="T8" fmla="*/ 623 w 1129"/>
                <a:gd name="T9" fmla="*/ 298 h 1336"/>
                <a:gd name="T10" fmla="*/ 675 w 1129"/>
                <a:gd name="T11" fmla="*/ 441 h 1336"/>
                <a:gd name="T12" fmla="*/ 623 w 1129"/>
                <a:gd name="T13" fmla="*/ 570 h 1336"/>
                <a:gd name="T14" fmla="*/ 467 w 1129"/>
                <a:gd name="T15" fmla="*/ 622 h 1336"/>
                <a:gd name="T16" fmla="*/ 298 w 1129"/>
                <a:gd name="T17" fmla="*/ 622 h 1336"/>
                <a:gd name="T18" fmla="*/ 519 w 1129"/>
                <a:gd name="T19" fmla="*/ 0 h 1336"/>
                <a:gd name="T20" fmla="*/ 519 w 1129"/>
                <a:gd name="T21" fmla="*/ 0 h 1336"/>
                <a:gd name="T22" fmla="*/ 0 w 1129"/>
                <a:gd name="T23" fmla="*/ 0 h 1336"/>
                <a:gd name="T24" fmla="*/ 0 w 1129"/>
                <a:gd name="T25" fmla="*/ 1335 h 1336"/>
                <a:gd name="T26" fmla="*/ 298 w 1129"/>
                <a:gd name="T27" fmla="*/ 1335 h 1336"/>
                <a:gd name="T28" fmla="*/ 298 w 1129"/>
                <a:gd name="T29" fmla="*/ 855 h 1336"/>
                <a:gd name="T30" fmla="*/ 480 w 1129"/>
                <a:gd name="T31" fmla="*/ 855 h 1336"/>
                <a:gd name="T32" fmla="*/ 752 w 1129"/>
                <a:gd name="T33" fmla="*/ 1335 h 1336"/>
                <a:gd name="T34" fmla="*/ 1128 w 1129"/>
                <a:gd name="T35" fmla="*/ 1335 h 1336"/>
                <a:gd name="T36" fmla="*/ 765 w 1129"/>
                <a:gd name="T37" fmla="*/ 804 h 1336"/>
                <a:gd name="T38" fmla="*/ 934 w 1129"/>
                <a:gd name="T39" fmla="*/ 648 h 1336"/>
                <a:gd name="T40" fmla="*/ 986 w 1129"/>
                <a:gd name="T41" fmla="*/ 428 h 1336"/>
                <a:gd name="T42" fmla="*/ 519 w 1129"/>
                <a:gd name="T43" fmla="*/ 0 h 1336"/>
                <a:gd name="T44" fmla="*/ 298 w 1129"/>
                <a:gd name="T45" fmla="*/ 62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1336">
                  <a:moveTo>
                    <a:pt x="298" y="622"/>
                  </a:moveTo>
                  <a:lnTo>
                    <a:pt x="298" y="622"/>
                  </a:lnTo>
                  <a:cubicBezTo>
                    <a:pt x="298" y="246"/>
                    <a:pt x="298" y="246"/>
                    <a:pt x="298" y="246"/>
                  </a:cubicBezTo>
                  <a:cubicBezTo>
                    <a:pt x="467" y="246"/>
                    <a:pt x="467" y="246"/>
                    <a:pt x="467" y="246"/>
                  </a:cubicBezTo>
                  <a:cubicBezTo>
                    <a:pt x="545" y="246"/>
                    <a:pt x="597" y="259"/>
                    <a:pt x="623" y="298"/>
                  </a:cubicBezTo>
                  <a:cubicBezTo>
                    <a:pt x="661" y="324"/>
                    <a:pt x="675" y="376"/>
                    <a:pt x="675" y="441"/>
                  </a:cubicBezTo>
                  <a:cubicBezTo>
                    <a:pt x="675" y="492"/>
                    <a:pt x="661" y="544"/>
                    <a:pt x="623" y="570"/>
                  </a:cubicBezTo>
                  <a:cubicBezTo>
                    <a:pt x="597" y="596"/>
                    <a:pt x="545" y="622"/>
                    <a:pt x="467" y="622"/>
                  </a:cubicBezTo>
                  <a:cubicBezTo>
                    <a:pt x="298" y="622"/>
                    <a:pt x="298" y="622"/>
                    <a:pt x="298" y="622"/>
                  </a:cubicBezTo>
                  <a:lnTo>
                    <a:pt x="519" y="0"/>
                  </a:lnTo>
                  <a:lnTo>
                    <a:pt x="519" y="0"/>
                  </a:lnTo>
                  <a:cubicBezTo>
                    <a:pt x="0" y="0"/>
                    <a:pt x="0" y="0"/>
                    <a:pt x="0" y="0"/>
                  </a:cubicBezTo>
                  <a:cubicBezTo>
                    <a:pt x="0" y="1335"/>
                    <a:pt x="0" y="1335"/>
                    <a:pt x="0" y="1335"/>
                  </a:cubicBezTo>
                  <a:cubicBezTo>
                    <a:pt x="298" y="1335"/>
                    <a:pt x="298" y="1335"/>
                    <a:pt x="298" y="1335"/>
                  </a:cubicBezTo>
                  <a:cubicBezTo>
                    <a:pt x="298" y="855"/>
                    <a:pt x="298" y="855"/>
                    <a:pt x="298" y="855"/>
                  </a:cubicBezTo>
                  <a:cubicBezTo>
                    <a:pt x="480" y="855"/>
                    <a:pt x="480" y="855"/>
                    <a:pt x="480" y="855"/>
                  </a:cubicBezTo>
                  <a:cubicBezTo>
                    <a:pt x="752" y="1335"/>
                    <a:pt x="752" y="1335"/>
                    <a:pt x="752" y="1335"/>
                  </a:cubicBezTo>
                  <a:cubicBezTo>
                    <a:pt x="1128" y="1335"/>
                    <a:pt x="1128" y="1335"/>
                    <a:pt x="1128" y="1335"/>
                  </a:cubicBezTo>
                  <a:cubicBezTo>
                    <a:pt x="765" y="804"/>
                    <a:pt x="765" y="804"/>
                    <a:pt x="765" y="804"/>
                  </a:cubicBezTo>
                  <a:cubicBezTo>
                    <a:pt x="843" y="765"/>
                    <a:pt x="895" y="713"/>
                    <a:pt x="934" y="648"/>
                  </a:cubicBezTo>
                  <a:cubicBezTo>
                    <a:pt x="972" y="596"/>
                    <a:pt x="986" y="519"/>
                    <a:pt x="986" y="428"/>
                  </a:cubicBezTo>
                  <a:cubicBezTo>
                    <a:pt x="986" y="142"/>
                    <a:pt x="830" y="0"/>
                    <a:pt x="519" y="0"/>
                  </a:cubicBezTo>
                  <a:lnTo>
                    <a:pt x="298" y="622"/>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25" name="Freeform 22">
              <a:extLst>
                <a:ext uri="{FF2B5EF4-FFF2-40B4-BE49-F238E27FC236}">
                  <a16:creationId xmlns:a16="http://schemas.microsoft.com/office/drawing/2014/main" id="{F952D9A6-79A4-2C47-95FA-45761C2F0D19}"/>
                </a:ext>
              </a:extLst>
            </p:cNvPr>
            <p:cNvSpPr>
              <a:spLocks noChangeArrowheads="1"/>
            </p:cNvSpPr>
            <p:nvPr/>
          </p:nvSpPr>
          <p:spPr bwMode="auto">
            <a:xfrm>
              <a:off x="3839721" y="810323"/>
              <a:ext cx="136409" cy="175881"/>
            </a:xfrm>
            <a:custGeom>
              <a:avLst/>
              <a:gdLst>
                <a:gd name="T0" fmla="*/ 985 w 1038"/>
                <a:gd name="T1" fmla="*/ 350 h 1336"/>
                <a:gd name="T2" fmla="*/ 985 w 1038"/>
                <a:gd name="T3" fmla="*/ 350 h 1336"/>
                <a:gd name="T4" fmla="*/ 933 w 1038"/>
                <a:gd name="T5" fmla="*/ 519 h 1336"/>
                <a:gd name="T6" fmla="*/ 790 w 1038"/>
                <a:gd name="T7" fmla="*/ 648 h 1336"/>
                <a:gd name="T8" fmla="*/ 972 w 1038"/>
                <a:gd name="T9" fmla="*/ 765 h 1336"/>
                <a:gd name="T10" fmla="*/ 1037 w 1038"/>
                <a:gd name="T11" fmla="*/ 972 h 1336"/>
                <a:gd name="T12" fmla="*/ 920 w 1038"/>
                <a:gd name="T13" fmla="*/ 1244 h 1336"/>
                <a:gd name="T14" fmla="*/ 609 w 1038"/>
                <a:gd name="T15" fmla="*/ 1335 h 1336"/>
                <a:gd name="T16" fmla="*/ 0 w 1038"/>
                <a:gd name="T17" fmla="*/ 1335 h 1336"/>
                <a:gd name="T18" fmla="*/ 0 w 1038"/>
                <a:gd name="T19" fmla="*/ 0 h 1336"/>
                <a:gd name="T20" fmla="*/ 583 w 1038"/>
                <a:gd name="T21" fmla="*/ 0 h 1336"/>
                <a:gd name="T22" fmla="*/ 868 w 1038"/>
                <a:gd name="T23" fmla="*/ 91 h 1336"/>
                <a:gd name="T24" fmla="*/ 985 w 1038"/>
                <a:gd name="T25" fmla="*/ 350 h 1336"/>
                <a:gd name="T26" fmla="*/ 311 w 1038"/>
                <a:gd name="T27" fmla="*/ 544 h 1336"/>
                <a:gd name="T28" fmla="*/ 311 w 1038"/>
                <a:gd name="T29" fmla="*/ 544 h 1336"/>
                <a:gd name="T30" fmla="*/ 505 w 1038"/>
                <a:gd name="T31" fmla="*/ 544 h 1336"/>
                <a:gd name="T32" fmla="*/ 674 w 1038"/>
                <a:gd name="T33" fmla="*/ 389 h 1336"/>
                <a:gd name="T34" fmla="*/ 635 w 1038"/>
                <a:gd name="T35" fmla="*/ 285 h 1336"/>
                <a:gd name="T36" fmla="*/ 518 w 1038"/>
                <a:gd name="T37" fmla="*/ 246 h 1336"/>
                <a:gd name="T38" fmla="*/ 311 w 1038"/>
                <a:gd name="T39" fmla="*/ 246 h 1336"/>
                <a:gd name="T40" fmla="*/ 311 w 1038"/>
                <a:gd name="T41" fmla="*/ 544 h 1336"/>
                <a:gd name="T42" fmla="*/ 311 w 1038"/>
                <a:gd name="T43" fmla="*/ 778 h 1336"/>
                <a:gd name="T44" fmla="*/ 311 w 1038"/>
                <a:gd name="T45" fmla="*/ 778 h 1336"/>
                <a:gd name="T46" fmla="*/ 311 w 1038"/>
                <a:gd name="T47" fmla="*/ 1102 h 1336"/>
                <a:gd name="T48" fmla="*/ 557 w 1038"/>
                <a:gd name="T49" fmla="*/ 1102 h 1336"/>
                <a:gd name="T50" fmla="*/ 687 w 1038"/>
                <a:gd name="T51" fmla="*/ 1063 h 1336"/>
                <a:gd name="T52" fmla="*/ 738 w 1038"/>
                <a:gd name="T53" fmla="*/ 933 h 1336"/>
                <a:gd name="T54" fmla="*/ 687 w 1038"/>
                <a:gd name="T55" fmla="*/ 816 h 1336"/>
                <a:gd name="T56" fmla="*/ 544 w 1038"/>
                <a:gd name="T57" fmla="*/ 778 h 1336"/>
                <a:gd name="T58" fmla="*/ 311 w 1038"/>
                <a:gd name="T59" fmla="*/ 77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1336">
                  <a:moveTo>
                    <a:pt x="985" y="350"/>
                  </a:moveTo>
                  <a:lnTo>
                    <a:pt x="985" y="350"/>
                  </a:lnTo>
                  <a:cubicBezTo>
                    <a:pt x="985" y="415"/>
                    <a:pt x="959" y="467"/>
                    <a:pt x="933" y="519"/>
                  </a:cubicBezTo>
                  <a:cubicBezTo>
                    <a:pt x="907" y="570"/>
                    <a:pt x="855" y="609"/>
                    <a:pt x="790" y="648"/>
                  </a:cubicBezTo>
                  <a:cubicBezTo>
                    <a:pt x="868" y="661"/>
                    <a:pt x="933" y="700"/>
                    <a:pt x="972" y="765"/>
                  </a:cubicBezTo>
                  <a:cubicBezTo>
                    <a:pt x="1011" y="816"/>
                    <a:pt x="1037" y="882"/>
                    <a:pt x="1037" y="972"/>
                  </a:cubicBezTo>
                  <a:cubicBezTo>
                    <a:pt x="1037" y="1089"/>
                    <a:pt x="998" y="1179"/>
                    <a:pt x="920" y="1244"/>
                  </a:cubicBezTo>
                  <a:cubicBezTo>
                    <a:pt x="842" y="1309"/>
                    <a:pt x="738" y="1335"/>
                    <a:pt x="609" y="1335"/>
                  </a:cubicBezTo>
                  <a:cubicBezTo>
                    <a:pt x="0" y="1335"/>
                    <a:pt x="0" y="1335"/>
                    <a:pt x="0" y="1335"/>
                  </a:cubicBezTo>
                  <a:cubicBezTo>
                    <a:pt x="0" y="0"/>
                    <a:pt x="0" y="0"/>
                    <a:pt x="0" y="0"/>
                  </a:cubicBezTo>
                  <a:cubicBezTo>
                    <a:pt x="583" y="0"/>
                    <a:pt x="583" y="0"/>
                    <a:pt x="583" y="0"/>
                  </a:cubicBezTo>
                  <a:cubicBezTo>
                    <a:pt x="713" y="0"/>
                    <a:pt x="803" y="39"/>
                    <a:pt x="868" y="91"/>
                  </a:cubicBezTo>
                  <a:cubicBezTo>
                    <a:pt x="946" y="155"/>
                    <a:pt x="985" y="233"/>
                    <a:pt x="985" y="350"/>
                  </a:cubicBezTo>
                  <a:close/>
                  <a:moveTo>
                    <a:pt x="311" y="544"/>
                  </a:moveTo>
                  <a:lnTo>
                    <a:pt x="311" y="544"/>
                  </a:lnTo>
                  <a:cubicBezTo>
                    <a:pt x="505" y="544"/>
                    <a:pt x="505" y="544"/>
                    <a:pt x="505" y="544"/>
                  </a:cubicBezTo>
                  <a:cubicBezTo>
                    <a:pt x="622" y="544"/>
                    <a:pt x="674" y="492"/>
                    <a:pt x="674" y="389"/>
                  </a:cubicBezTo>
                  <a:cubicBezTo>
                    <a:pt x="674" y="337"/>
                    <a:pt x="661" y="298"/>
                    <a:pt x="635" y="285"/>
                  </a:cubicBezTo>
                  <a:cubicBezTo>
                    <a:pt x="609" y="259"/>
                    <a:pt x="570" y="246"/>
                    <a:pt x="518" y="246"/>
                  </a:cubicBezTo>
                  <a:cubicBezTo>
                    <a:pt x="311" y="246"/>
                    <a:pt x="311" y="246"/>
                    <a:pt x="311" y="246"/>
                  </a:cubicBezTo>
                  <a:lnTo>
                    <a:pt x="311" y="544"/>
                  </a:lnTo>
                  <a:close/>
                  <a:moveTo>
                    <a:pt x="311" y="778"/>
                  </a:moveTo>
                  <a:lnTo>
                    <a:pt x="311" y="778"/>
                  </a:lnTo>
                  <a:cubicBezTo>
                    <a:pt x="311" y="1102"/>
                    <a:pt x="311" y="1102"/>
                    <a:pt x="311" y="1102"/>
                  </a:cubicBezTo>
                  <a:cubicBezTo>
                    <a:pt x="557" y="1102"/>
                    <a:pt x="557" y="1102"/>
                    <a:pt x="557" y="1102"/>
                  </a:cubicBezTo>
                  <a:cubicBezTo>
                    <a:pt x="622" y="1102"/>
                    <a:pt x="661" y="1089"/>
                    <a:pt x="687" y="1063"/>
                  </a:cubicBezTo>
                  <a:cubicBezTo>
                    <a:pt x="726" y="1037"/>
                    <a:pt x="738" y="998"/>
                    <a:pt x="738" y="933"/>
                  </a:cubicBezTo>
                  <a:cubicBezTo>
                    <a:pt x="738" y="882"/>
                    <a:pt x="713" y="843"/>
                    <a:pt x="687" y="816"/>
                  </a:cubicBezTo>
                  <a:cubicBezTo>
                    <a:pt x="661" y="791"/>
                    <a:pt x="609" y="778"/>
                    <a:pt x="544" y="778"/>
                  </a:cubicBezTo>
                  <a:lnTo>
                    <a:pt x="311" y="778"/>
                  </a:lnTo>
                  <a:close/>
                </a:path>
              </a:pathLst>
            </a:custGeom>
            <a:grpFill/>
            <a:ln>
              <a:noFill/>
            </a:ln>
            <a:effectLst/>
          </p:spPr>
          <p:txBody>
            <a:bodyPr wrap="none" anchor="ctr"/>
            <a:lstStyle/>
            <a:p>
              <a:endParaRPr lang="nl-NL">
                <a:solidFill>
                  <a:schemeClr val="bg1"/>
                </a:solidFill>
              </a:endParaRPr>
            </a:p>
          </p:txBody>
        </p:sp>
        <p:sp>
          <p:nvSpPr>
            <p:cNvPr id="26" name="Freeform 23">
              <a:extLst>
                <a:ext uri="{FF2B5EF4-FFF2-40B4-BE49-F238E27FC236}">
                  <a16:creationId xmlns:a16="http://schemas.microsoft.com/office/drawing/2014/main" id="{8A68F4E3-B28A-B246-B0D6-8E4A74F54D6A}"/>
                </a:ext>
              </a:extLst>
            </p:cNvPr>
            <p:cNvSpPr>
              <a:spLocks noChangeArrowheads="1"/>
            </p:cNvSpPr>
            <p:nvPr/>
          </p:nvSpPr>
          <p:spPr bwMode="auto">
            <a:xfrm>
              <a:off x="3986579" y="810323"/>
              <a:ext cx="170657" cy="175881"/>
            </a:xfrm>
            <a:custGeom>
              <a:avLst/>
              <a:gdLst>
                <a:gd name="T0" fmla="*/ 894 w 1297"/>
                <a:gd name="T1" fmla="*/ 1102 h 1336"/>
                <a:gd name="T2" fmla="*/ 414 w 1297"/>
                <a:gd name="T3" fmla="*/ 1102 h 1336"/>
                <a:gd name="T4" fmla="*/ 324 w 1297"/>
                <a:gd name="T5" fmla="*/ 1335 h 1336"/>
                <a:gd name="T6" fmla="*/ 0 w 1297"/>
                <a:gd name="T7" fmla="*/ 1335 h 1336"/>
                <a:gd name="T8" fmla="*/ 505 w 1297"/>
                <a:gd name="T9" fmla="*/ 130 h 1336"/>
                <a:gd name="T10" fmla="*/ 453 w 1297"/>
                <a:gd name="T11" fmla="*/ 0 h 1336"/>
                <a:gd name="T12" fmla="*/ 751 w 1297"/>
                <a:gd name="T13" fmla="*/ 0 h 1336"/>
                <a:gd name="T14" fmla="*/ 1296 w 1297"/>
                <a:gd name="T15" fmla="*/ 1335 h 1336"/>
                <a:gd name="T16" fmla="*/ 971 w 1297"/>
                <a:gd name="T17" fmla="*/ 1335 h 1336"/>
                <a:gd name="T18" fmla="*/ 894 w 1297"/>
                <a:gd name="T19" fmla="*/ 1102 h 1336"/>
                <a:gd name="T20" fmla="*/ 492 w 1297"/>
                <a:gd name="T21" fmla="*/ 868 h 1336"/>
                <a:gd name="T22" fmla="*/ 803 w 1297"/>
                <a:gd name="T23" fmla="*/ 868 h 1336"/>
                <a:gd name="T24" fmla="*/ 648 w 1297"/>
                <a:gd name="T25" fmla="*/ 415 h 1336"/>
                <a:gd name="T26" fmla="*/ 492 w 1297"/>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7" h="1336">
                  <a:moveTo>
                    <a:pt x="894" y="1102"/>
                  </a:moveTo>
                  <a:lnTo>
                    <a:pt x="414" y="1102"/>
                  </a:lnTo>
                  <a:lnTo>
                    <a:pt x="324" y="1335"/>
                  </a:lnTo>
                  <a:lnTo>
                    <a:pt x="0" y="1335"/>
                  </a:lnTo>
                  <a:lnTo>
                    <a:pt x="505" y="130"/>
                  </a:lnTo>
                  <a:lnTo>
                    <a:pt x="453" y="0"/>
                  </a:lnTo>
                  <a:lnTo>
                    <a:pt x="751" y="0"/>
                  </a:lnTo>
                  <a:lnTo>
                    <a:pt x="1296" y="1335"/>
                  </a:lnTo>
                  <a:lnTo>
                    <a:pt x="971" y="1335"/>
                  </a:lnTo>
                  <a:lnTo>
                    <a:pt x="894" y="1102"/>
                  </a:lnTo>
                  <a:close/>
                  <a:moveTo>
                    <a:pt x="492" y="868"/>
                  </a:moveTo>
                  <a:lnTo>
                    <a:pt x="803" y="868"/>
                  </a:lnTo>
                  <a:lnTo>
                    <a:pt x="648" y="415"/>
                  </a:lnTo>
                  <a:lnTo>
                    <a:pt x="492" y="868"/>
                  </a:lnTo>
                  <a:close/>
                </a:path>
              </a:pathLst>
            </a:custGeom>
            <a:grpFill/>
            <a:ln>
              <a:noFill/>
            </a:ln>
            <a:effectLst/>
          </p:spPr>
          <p:txBody>
            <a:bodyPr wrap="none" anchor="ctr"/>
            <a:lstStyle/>
            <a:p>
              <a:endParaRPr lang="nl-NL">
                <a:solidFill>
                  <a:schemeClr val="bg1"/>
                </a:solidFill>
              </a:endParaRPr>
            </a:p>
          </p:txBody>
        </p:sp>
        <p:sp>
          <p:nvSpPr>
            <p:cNvPr id="27" name="Freeform 24">
              <a:extLst>
                <a:ext uri="{FF2B5EF4-FFF2-40B4-BE49-F238E27FC236}">
                  <a16:creationId xmlns:a16="http://schemas.microsoft.com/office/drawing/2014/main" id="{2E4E6EFC-93AB-0245-B75A-76224E82B3FC}"/>
                </a:ext>
              </a:extLst>
            </p:cNvPr>
            <p:cNvSpPr>
              <a:spLocks noChangeArrowheads="1"/>
            </p:cNvSpPr>
            <p:nvPr/>
          </p:nvSpPr>
          <p:spPr bwMode="auto">
            <a:xfrm>
              <a:off x="4172328" y="810323"/>
              <a:ext cx="170657" cy="175881"/>
            </a:xfrm>
            <a:custGeom>
              <a:avLst/>
              <a:gdLst>
                <a:gd name="T0" fmla="*/ 882 w 1298"/>
                <a:gd name="T1" fmla="*/ 1102 h 1336"/>
                <a:gd name="T2" fmla="*/ 402 w 1298"/>
                <a:gd name="T3" fmla="*/ 1102 h 1336"/>
                <a:gd name="T4" fmla="*/ 324 w 1298"/>
                <a:gd name="T5" fmla="*/ 1335 h 1336"/>
                <a:gd name="T6" fmla="*/ 0 w 1298"/>
                <a:gd name="T7" fmla="*/ 1335 h 1336"/>
                <a:gd name="T8" fmla="*/ 493 w 1298"/>
                <a:gd name="T9" fmla="*/ 130 h 1336"/>
                <a:gd name="T10" fmla="*/ 454 w 1298"/>
                <a:gd name="T11" fmla="*/ 0 h 1336"/>
                <a:gd name="T12" fmla="*/ 752 w 1298"/>
                <a:gd name="T13" fmla="*/ 0 h 1336"/>
                <a:gd name="T14" fmla="*/ 1297 w 1298"/>
                <a:gd name="T15" fmla="*/ 1335 h 1336"/>
                <a:gd name="T16" fmla="*/ 959 w 1298"/>
                <a:gd name="T17" fmla="*/ 1335 h 1336"/>
                <a:gd name="T18" fmla="*/ 882 w 1298"/>
                <a:gd name="T19" fmla="*/ 1102 h 1336"/>
                <a:gd name="T20" fmla="*/ 480 w 1298"/>
                <a:gd name="T21" fmla="*/ 868 h 1336"/>
                <a:gd name="T22" fmla="*/ 804 w 1298"/>
                <a:gd name="T23" fmla="*/ 868 h 1336"/>
                <a:gd name="T24" fmla="*/ 648 w 1298"/>
                <a:gd name="T25" fmla="*/ 415 h 1336"/>
                <a:gd name="T26" fmla="*/ 480 w 1298"/>
                <a:gd name="T27" fmla="*/ 86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1336">
                  <a:moveTo>
                    <a:pt x="882" y="1102"/>
                  </a:moveTo>
                  <a:lnTo>
                    <a:pt x="402" y="1102"/>
                  </a:lnTo>
                  <a:lnTo>
                    <a:pt x="324" y="1335"/>
                  </a:lnTo>
                  <a:lnTo>
                    <a:pt x="0" y="1335"/>
                  </a:lnTo>
                  <a:lnTo>
                    <a:pt x="493" y="130"/>
                  </a:lnTo>
                  <a:lnTo>
                    <a:pt x="454" y="0"/>
                  </a:lnTo>
                  <a:lnTo>
                    <a:pt x="752" y="0"/>
                  </a:lnTo>
                  <a:lnTo>
                    <a:pt x="1297" y="1335"/>
                  </a:lnTo>
                  <a:lnTo>
                    <a:pt x="959" y="1335"/>
                  </a:lnTo>
                  <a:lnTo>
                    <a:pt x="882" y="1102"/>
                  </a:lnTo>
                  <a:close/>
                  <a:moveTo>
                    <a:pt x="480" y="868"/>
                  </a:moveTo>
                  <a:lnTo>
                    <a:pt x="804" y="868"/>
                  </a:lnTo>
                  <a:lnTo>
                    <a:pt x="648" y="415"/>
                  </a:lnTo>
                  <a:lnTo>
                    <a:pt x="480" y="868"/>
                  </a:lnTo>
                  <a:close/>
                </a:path>
              </a:pathLst>
            </a:custGeom>
            <a:grpFill/>
            <a:ln>
              <a:noFill/>
            </a:ln>
            <a:effectLst/>
          </p:spPr>
          <p:txBody>
            <a:bodyPr wrap="none" anchor="ctr"/>
            <a:lstStyle/>
            <a:p>
              <a:endParaRPr lang="nl-NL">
                <a:solidFill>
                  <a:schemeClr val="bg1"/>
                </a:solidFill>
              </a:endParaRPr>
            </a:p>
          </p:txBody>
        </p:sp>
        <p:sp>
          <p:nvSpPr>
            <p:cNvPr id="28" name="Freeform 25">
              <a:extLst>
                <a:ext uri="{FF2B5EF4-FFF2-40B4-BE49-F238E27FC236}">
                  <a16:creationId xmlns:a16="http://schemas.microsoft.com/office/drawing/2014/main" id="{24A39E08-4F9A-8149-BE93-1EEBE73AB3A4}"/>
                </a:ext>
              </a:extLst>
            </p:cNvPr>
            <p:cNvSpPr>
              <a:spLocks noChangeArrowheads="1"/>
            </p:cNvSpPr>
            <p:nvPr/>
          </p:nvSpPr>
          <p:spPr bwMode="auto">
            <a:xfrm>
              <a:off x="4360399" y="806840"/>
              <a:ext cx="126541" cy="182846"/>
            </a:xfrm>
            <a:custGeom>
              <a:avLst/>
              <a:gdLst>
                <a:gd name="T0" fmla="*/ 325 w 961"/>
                <a:gd name="T1" fmla="*/ 389 h 1388"/>
                <a:gd name="T2" fmla="*/ 325 w 961"/>
                <a:gd name="T3" fmla="*/ 389 h 1388"/>
                <a:gd name="T4" fmla="*/ 350 w 961"/>
                <a:gd name="T5" fmla="*/ 479 h 1388"/>
                <a:gd name="T6" fmla="*/ 441 w 961"/>
                <a:gd name="T7" fmla="*/ 518 h 1388"/>
                <a:gd name="T8" fmla="*/ 570 w 961"/>
                <a:gd name="T9" fmla="*/ 557 h 1388"/>
                <a:gd name="T10" fmla="*/ 700 w 961"/>
                <a:gd name="T11" fmla="*/ 609 h 1388"/>
                <a:gd name="T12" fmla="*/ 830 w 961"/>
                <a:gd name="T13" fmla="*/ 674 h 1388"/>
                <a:gd name="T14" fmla="*/ 921 w 961"/>
                <a:gd name="T15" fmla="*/ 791 h 1388"/>
                <a:gd name="T16" fmla="*/ 960 w 961"/>
                <a:gd name="T17" fmla="*/ 972 h 1388"/>
                <a:gd name="T18" fmla="*/ 817 w 961"/>
                <a:gd name="T19" fmla="*/ 1283 h 1388"/>
                <a:gd name="T20" fmla="*/ 441 w 961"/>
                <a:gd name="T21" fmla="*/ 1387 h 1388"/>
                <a:gd name="T22" fmla="*/ 208 w 961"/>
                <a:gd name="T23" fmla="*/ 1374 h 1388"/>
                <a:gd name="T24" fmla="*/ 13 w 961"/>
                <a:gd name="T25" fmla="*/ 1296 h 1388"/>
                <a:gd name="T26" fmla="*/ 13 w 961"/>
                <a:gd name="T27" fmla="*/ 998 h 1388"/>
                <a:gd name="T28" fmla="*/ 208 w 961"/>
                <a:gd name="T29" fmla="*/ 1089 h 1388"/>
                <a:gd name="T30" fmla="*/ 415 w 961"/>
                <a:gd name="T31" fmla="*/ 1128 h 1388"/>
                <a:gd name="T32" fmla="*/ 584 w 961"/>
                <a:gd name="T33" fmla="*/ 1089 h 1388"/>
                <a:gd name="T34" fmla="*/ 636 w 961"/>
                <a:gd name="T35" fmla="*/ 998 h 1388"/>
                <a:gd name="T36" fmla="*/ 609 w 961"/>
                <a:gd name="T37" fmla="*/ 908 h 1388"/>
                <a:gd name="T38" fmla="*/ 519 w 961"/>
                <a:gd name="T39" fmla="*/ 856 h 1388"/>
                <a:gd name="T40" fmla="*/ 389 w 961"/>
                <a:gd name="T41" fmla="*/ 817 h 1388"/>
                <a:gd name="T42" fmla="*/ 259 w 961"/>
                <a:gd name="T43" fmla="*/ 765 h 1388"/>
                <a:gd name="T44" fmla="*/ 130 w 961"/>
                <a:gd name="T45" fmla="*/ 687 h 1388"/>
                <a:gd name="T46" fmla="*/ 39 w 961"/>
                <a:gd name="T47" fmla="*/ 583 h 1388"/>
                <a:gd name="T48" fmla="*/ 0 w 961"/>
                <a:gd name="T49" fmla="*/ 415 h 1388"/>
                <a:gd name="T50" fmla="*/ 143 w 961"/>
                <a:gd name="T51" fmla="*/ 117 h 1388"/>
                <a:gd name="T52" fmla="*/ 506 w 961"/>
                <a:gd name="T53" fmla="*/ 0 h 1388"/>
                <a:gd name="T54" fmla="*/ 895 w 961"/>
                <a:gd name="T55" fmla="*/ 91 h 1388"/>
                <a:gd name="T56" fmla="*/ 895 w 961"/>
                <a:gd name="T57" fmla="*/ 389 h 1388"/>
                <a:gd name="T58" fmla="*/ 532 w 961"/>
                <a:gd name="T59" fmla="*/ 259 h 1388"/>
                <a:gd name="T60" fmla="*/ 376 w 961"/>
                <a:gd name="T61" fmla="*/ 298 h 1388"/>
                <a:gd name="T62" fmla="*/ 325 w 961"/>
                <a:gd name="T63" fmla="*/ 389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1" h="1388">
                  <a:moveTo>
                    <a:pt x="325" y="389"/>
                  </a:moveTo>
                  <a:lnTo>
                    <a:pt x="325" y="389"/>
                  </a:lnTo>
                  <a:cubicBezTo>
                    <a:pt x="325" y="428"/>
                    <a:pt x="337" y="454"/>
                    <a:pt x="350" y="479"/>
                  </a:cubicBezTo>
                  <a:cubicBezTo>
                    <a:pt x="376" y="493"/>
                    <a:pt x="402" y="506"/>
                    <a:pt x="441" y="518"/>
                  </a:cubicBezTo>
                  <a:cubicBezTo>
                    <a:pt x="480" y="531"/>
                    <a:pt x="532" y="545"/>
                    <a:pt x="570" y="557"/>
                  </a:cubicBezTo>
                  <a:cubicBezTo>
                    <a:pt x="622" y="570"/>
                    <a:pt x="661" y="596"/>
                    <a:pt x="700" y="609"/>
                  </a:cubicBezTo>
                  <a:cubicBezTo>
                    <a:pt x="752" y="622"/>
                    <a:pt x="791" y="648"/>
                    <a:pt x="830" y="674"/>
                  </a:cubicBezTo>
                  <a:cubicBezTo>
                    <a:pt x="869" y="713"/>
                    <a:pt x="895" y="752"/>
                    <a:pt x="921" y="791"/>
                  </a:cubicBezTo>
                  <a:cubicBezTo>
                    <a:pt x="947" y="842"/>
                    <a:pt x="960" y="894"/>
                    <a:pt x="960" y="972"/>
                  </a:cubicBezTo>
                  <a:cubicBezTo>
                    <a:pt x="960" y="1102"/>
                    <a:pt x="908" y="1205"/>
                    <a:pt x="817" y="1283"/>
                  </a:cubicBezTo>
                  <a:cubicBezTo>
                    <a:pt x="726" y="1361"/>
                    <a:pt x="597" y="1387"/>
                    <a:pt x="441" y="1387"/>
                  </a:cubicBezTo>
                  <a:cubicBezTo>
                    <a:pt x="363" y="1387"/>
                    <a:pt x="286" y="1387"/>
                    <a:pt x="208" y="1374"/>
                  </a:cubicBezTo>
                  <a:cubicBezTo>
                    <a:pt x="143" y="1348"/>
                    <a:pt x="65" y="1335"/>
                    <a:pt x="13" y="1296"/>
                  </a:cubicBezTo>
                  <a:cubicBezTo>
                    <a:pt x="13" y="998"/>
                    <a:pt x="13" y="998"/>
                    <a:pt x="13" y="998"/>
                  </a:cubicBezTo>
                  <a:cubicBezTo>
                    <a:pt x="78" y="1037"/>
                    <a:pt x="143" y="1076"/>
                    <a:pt x="208" y="1089"/>
                  </a:cubicBezTo>
                  <a:cubicBezTo>
                    <a:pt x="286" y="1115"/>
                    <a:pt x="350" y="1128"/>
                    <a:pt x="415" y="1128"/>
                  </a:cubicBezTo>
                  <a:cubicBezTo>
                    <a:pt x="493" y="1128"/>
                    <a:pt x="545" y="1115"/>
                    <a:pt x="584" y="1089"/>
                  </a:cubicBezTo>
                  <a:cubicBezTo>
                    <a:pt x="622" y="1076"/>
                    <a:pt x="636" y="1037"/>
                    <a:pt x="636" y="998"/>
                  </a:cubicBezTo>
                  <a:cubicBezTo>
                    <a:pt x="636" y="959"/>
                    <a:pt x="622" y="933"/>
                    <a:pt x="609" y="908"/>
                  </a:cubicBezTo>
                  <a:cubicBezTo>
                    <a:pt x="584" y="894"/>
                    <a:pt x="545" y="869"/>
                    <a:pt x="519" y="856"/>
                  </a:cubicBezTo>
                  <a:cubicBezTo>
                    <a:pt x="480" y="842"/>
                    <a:pt x="428" y="830"/>
                    <a:pt x="389" y="817"/>
                  </a:cubicBezTo>
                  <a:cubicBezTo>
                    <a:pt x="337" y="804"/>
                    <a:pt x="298" y="778"/>
                    <a:pt x="259" y="765"/>
                  </a:cubicBezTo>
                  <a:cubicBezTo>
                    <a:pt x="208" y="752"/>
                    <a:pt x="169" y="726"/>
                    <a:pt x="130" y="687"/>
                  </a:cubicBezTo>
                  <a:cubicBezTo>
                    <a:pt x="91" y="661"/>
                    <a:pt x="65" y="622"/>
                    <a:pt x="39" y="583"/>
                  </a:cubicBezTo>
                  <a:cubicBezTo>
                    <a:pt x="13" y="531"/>
                    <a:pt x="0" y="479"/>
                    <a:pt x="0" y="415"/>
                  </a:cubicBezTo>
                  <a:cubicBezTo>
                    <a:pt x="0" y="285"/>
                    <a:pt x="52" y="181"/>
                    <a:pt x="143" y="117"/>
                  </a:cubicBezTo>
                  <a:cubicBezTo>
                    <a:pt x="234" y="39"/>
                    <a:pt x="350" y="0"/>
                    <a:pt x="506" y="0"/>
                  </a:cubicBezTo>
                  <a:cubicBezTo>
                    <a:pt x="648" y="0"/>
                    <a:pt x="778" y="26"/>
                    <a:pt x="895" y="91"/>
                  </a:cubicBezTo>
                  <a:cubicBezTo>
                    <a:pt x="895" y="389"/>
                    <a:pt x="895" y="389"/>
                    <a:pt x="895" y="389"/>
                  </a:cubicBezTo>
                  <a:cubicBezTo>
                    <a:pt x="778" y="311"/>
                    <a:pt x="661" y="259"/>
                    <a:pt x="532" y="259"/>
                  </a:cubicBezTo>
                  <a:cubicBezTo>
                    <a:pt x="467" y="259"/>
                    <a:pt x="415" y="272"/>
                    <a:pt x="376" y="298"/>
                  </a:cubicBezTo>
                  <a:cubicBezTo>
                    <a:pt x="337" y="324"/>
                    <a:pt x="325" y="350"/>
                    <a:pt x="325" y="389"/>
                  </a:cubicBezTo>
                </a:path>
              </a:pathLst>
            </a:custGeom>
            <a:grpFill/>
            <a:ln>
              <a:noFill/>
            </a:ln>
            <a:effectLst/>
          </p:spPr>
          <p:txBody>
            <a:bodyPr wrap="none" anchor="ctr"/>
            <a:lstStyle/>
            <a:p>
              <a:endParaRPr lang="nl-NL">
                <a:solidFill>
                  <a:schemeClr val="bg1"/>
                </a:solidFill>
              </a:endParaRPr>
            </a:p>
          </p:txBody>
        </p:sp>
        <p:sp>
          <p:nvSpPr>
            <p:cNvPr id="29" name="Freeform 26">
              <a:extLst>
                <a:ext uri="{FF2B5EF4-FFF2-40B4-BE49-F238E27FC236}">
                  <a16:creationId xmlns:a16="http://schemas.microsoft.com/office/drawing/2014/main" id="{0F9C8B8B-660E-A24B-8B0C-4E736B87EBC7}"/>
                </a:ext>
              </a:extLst>
            </p:cNvPr>
            <p:cNvSpPr>
              <a:spLocks noChangeArrowheads="1"/>
            </p:cNvSpPr>
            <p:nvPr/>
          </p:nvSpPr>
          <p:spPr bwMode="auto">
            <a:xfrm>
              <a:off x="3334716" y="1043670"/>
              <a:ext cx="106225" cy="179364"/>
            </a:xfrm>
            <a:custGeom>
              <a:avLst/>
              <a:gdLst>
                <a:gd name="T0" fmla="*/ 804 w 805"/>
                <a:gd name="T1" fmla="*/ 0 h 1362"/>
                <a:gd name="T2" fmla="*/ 804 w 805"/>
                <a:gd name="T3" fmla="*/ 0 h 1362"/>
                <a:gd name="T4" fmla="*/ 155 w 805"/>
                <a:gd name="T5" fmla="*/ 0 h 1362"/>
                <a:gd name="T6" fmla="*/ 155 w 805"/>
                <a:gd name="T7" fmla="*/ 272 h 1362"/>
                <a:gd name="T8" fmla="*/ 492 w 805"/>
                <a:gd name="T9" fmla="*/ 272 h 1362"/>
                <a:gd name="T10" fmla="*/ 492 w 805"/>
                <a:gd name="T11" fmla="*/ 829 h 1362"/>
                <a:gd name="T12" fmla="*/ 427 w 805"/>
                <a:gd name="T13" fmla="*/ 1037 h 1362"/>
                <a:gd name="T14" fmla="*/ 272 w 805"/>
                <a:gd name="T15" fmla="*/ 1101 h 1362"/>
                <a:gd name="T16" fmla="*/ 129 w 805"/>
                <a:gd name="T17" fmla="*/ 1076 h 1362"/>
                <a:gd name="T18" fmla="*/ 0 w 805"/>
                <a:gd name="T19" fmla="*/ 998 h 1362"/>
                <a:gd name="T20" fmla="*/ 0 w 805"/>
                <a:gd name="T21" fmla="*/ 1296 h 1362"/>
                <a:gd name="T22" fmla="*/ 155 w 805"/>
                <a:gd name="T23" fmla="*/ 1348 h 1362"/>
                <a:gd name="T24" fmla="*/ 311 w 805"/>
                <a:gd name="T25" fmla="*/ 1361 h 1362"/>
                <a:gd name="T26" fmla="*/ 804 w 805"/>
                <a:gd name="T27" fmla="*/ 829 h 1362"/>
                <a:gd name="T28" fmla="*/ 804 w 805"/>
                <a:gd name="T2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 h="1362">
                  <a:moveTo>
                    <a:pt x="804" y="0"/>
                  </a:moveTo>
                  <a:lnTo>
                    <a:pt x="804" y="0"/>
                  </a:lnTo>
                  <a:cubicBezTo>
                    <a:pt x="155" y="0"/>
                    <a:pt x="155" y="0"/>
                    <a:pt x="155" y="0"/>
                  </a:cubicBezTo>
                  <a:cubicBezTo>
                    <a:pt x="155" y="272"/>
                    <a:pt x="155" y="272"/>
                    <a:pt x="155" y="272"/>
                  </a:cubicBezTo>
                  <a:cubicBezTo>
                    <a:pt x="492" y="272"/>
                    <a:pt x="492" y="272"/>
                    <a:pt x="492" y="272"/>
                  </a:cubicBezTo>
                  <a:cubicBezTo>
                    <a:pt x="492" y="829"/>
                    <a:pt x="492" y="829"/>
                    <a:pt x="492" y="829"/>
                  </a:cubicBezTo>
                  <a:cubicBezTo>
                    <a:pt x="492" y="920"/>
                    <a:pt x="466" y="985"/>
                    <a:pt x="427" y="1037"/>
                  </a:cubicBezTo>
                  <a:cubicBezTo>
                    <a:pt x="402" y="1076"/>
                    <a:pt x="337" y="1101"/>
                    <a:pt x="272" y="1101"/>
                  </a:cubicBezTo>
                  <a:cubicBezTo>
                    <a:pt x="233" y="1101"/>
                    <a:pt x="181" y="1089"/>
                    <a:pt x="129" y="1076"/>
                  </a:cubicBezTo>
                  <a:cubicBezTo>
                    <a:pt x="90" y="1050"/>
                    <a:pt x="39" y="1024"/>
                    <a:pt x="0" y="998"/>
                  </a:cubicBezTo>
                  <a:cubicBezTo>
                    <a:pt x="0" y="1296"/>
                    <a:pt x="0" y="1296"/>
                    <a:pt x="0" y="1296"/>
                  </a:cubicBezTo>
                  <a:cubicBezTo>
                    <a:pt x="51" y="1322"/>
                    <a:pt x="103" y="1335"/>
                    <a:pt x="155" y="1348"/>
                  </a:cubicBezTo>
                  <a:cubicBezTo>
                    <a:pt x="194" y="1361"/>
                    <a:pt x="246" y="1361"/>
                    <a:pt x="311" y="1361"/>
                  </a:cubicBezTo>
                  <a:cubicBezTo>
                    <a:pt x="635" y="1361"/>
                    <a:pt x="804" y="1192"/>
                    <a:pt x="804" y="829"/>
                  </a:cubicBezTo>
                  <a:cubicBezTo>
                    <a:pt x="804" y="0"/>
                    <a:pt x="804" y="0"/>
                    <a:pt x="804" y="0"/>
                  </a:cubicBez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0" name="Freeform 27">
              <a:extLst>
                <a:ext uri="{FF2B5EF4-FFF2-40B4-BE49-F238E27FC236}">
                  <a16:creationId xmlns:a16="http://schemas.microsoft.com/office/drawing/2014/main" id="{797FC7B4-2886-E144-9ABF-F889A6654F0D}"/>
                </a:ext>
              </a:extLst>
            </p:cNvPr>
            <p:cNvSpPr>
              <a:spLocks noChangeArrowheads="1"/>
            </p:cNvSpPr>
            <p:nvPr/>
          </p:nvSpPr>
          <p:spPr bwMode="auto">
            <a:xfrm>
              <a:off x="3478091" y="1043670"/>
              <a:ext cx="124800" cy="175881"/>
            </a:xfrm>
            <a:custGeom>
              <a:avLst/>
              <a:gdLst>
                <a:gd name="T0" fmla="*/ 908 w 948"/>
                <a:gd name="T1" fmla="*/ 0 h 1336"/>
                <a:gd name="T2" fmla="*/ 0 w 948"/>
                <a:gd name="T3" fmla="*/ 0 h 1336"/>
                <a:gd name="T4" fmla="*/ 0 w 948"/>
                <a:gd name="T5" fmla="*/ 1335 h 1336"/>
                <a:gd name="T6" fmla="*/ 947 w 948"/>
                <a:gd name="T7" fmla="*/ 1335 h 1336"/>
                <a:gd name="T8" fmla="*/ 947 w 948"/>
                <a:gd name="T9" fmla="*/ 1089 h 1336"/>
                <a:gd name="T10" fmla="*/ 312 w 948"/>
                <a:gd name="T11" fmla="*/ 1089 h 1336"/>
                <a:gd name="T12" fmla="*/ 312 w 948"/>
                <a:gd name="T13" fmla="*/ 777 h 1336"/>
                <a:gd name="T14" fmla="*/ 778 w 948"/>
                <a:gd name="T15" fmla="*/ 777 h 1336"/>
                <a:gd name="T16" fmla="*/ 817 w 948"/>
                <a:gd name="T17" fmla="*/ 531 h 1336"/>
                <a:gd name="T18" fmla="*/ 312 w 948"/>
                <a:gd name="T19" fmla="*/ 531 h 1336"/>
                <a:gd name="T20" fmla="*/ 312 w 948"/>
                <a:gd name="T21" fmla="*/ 246 h 1336"/>
                <a:gd name="T22" fmla="*/ 908 w 948"/>
                <a:gd name="T23" fmla="*/ 246 h 1336"/>
                <a:gd name="T24" fmla="*/ 908 w 948"/>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1336">
                  <a:moveTo>
                    <a:pt x="908" y="0"/>
                  </a:moveTo>
                  <a:lnTo>
                    <a:pt x="0" y="0"/>
                  </a:lnTo>
                  <a:lnTo>
                    <a:pt x="0" y="1335"/>
                  </a:lnTo>
                  <a:lnTo>
                    <a:pt x="947" y="1335"/>
                  </a:lnTo>
                  <a:lnTo>
                    <a:pt x="947" y="1089"/>
                  </a:lnTo>
                  <a:lnTo>
                    <a:pt x="312" y="1089"/>
                  </a:lnTo>
                  <a:lnTo>
                    <a:pt x="312" y="777"/>
                  </a:lnTo>
                  <a:lnTo>
                    <a:pt x="778" y="777"/>
                  </a:lnTo>
                  <a:lnTo>
                    <a:pt x="817" y="531"/>
                  </a:lnTo>
                  <a:lnTo>
                    <a:pt x="312" y="531"/>
                  </a:lnTo>
                  <a:lnTo>
                    <a:pt x="312" y="246"/>
                  </a:lnTo>
                  <a:lnTo>
                    <a:pt x="908" y="246"/>
                  </a:lnTo>
                  <a:lnTo>
                    <a:pt x="908"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2" name="Freeform 29">
              <a:extLst>
                <a:ext uri="{FF2B5EF4-FFF2-40B4-BE49-F238E27FC236}">
                  <a16:creationId xmlns:a16="http://schemas.microsoft.com/office/drawing/2014/main" id="{53B343D4-5F2C-C441-A3AB-22DEBA471F9B}"/>
                </a:ext>
              </a:extLst>
            </p:cNvPr>
            <p:cNvSpPr>
              <a:spLocks noChangeArrowheads="1"/>
            </p:cNvSpPr>
            <p:nvPr/>
          </p:nvSpPr>
          <p:spPr bwMode="auto">
            <a:xfrm>
              <a:off x="3624949" y="1043670"/>
              <a:ext cx="139892" cy="175881"/>
            </a:xfrm>
            <a:custGeom>
              <a:avLst/>
              <a:gdLst>
                <a:gd name="T0" fmla="*/ 1038 w 1064"/>
                <a:gd name="T1" fmla="*/ 0 h 1336"/>
                <a:gd name="T2" fmla="*/ 39 w 1064"/>
                <a:gd name="T3" fmla="*/ 0 h 1336"/>
                <a:gd name="T4" fmla="*/ 39 w 1064"/>
                <a:gd name="T5" fmla="*/ 246 h 1336"/>
                <a:gd name="T6" fmla="*/ 636 w 1064"/>
                <a:gd name="T7" fmla="*/ 246 h 1336"/>
                <a:gd name="T8" fmla="*/ 0 w 1064"/>
                <a:gd name="T9" fmla="*/ 1179 h 1336"/>
                <a:gd name="T10" fmla="*/ 0 w 1064"/>
                <a:gd name="T11" fmla="*/ 1335 h 1336"/>
                <a:gd name="T12" fmla="*/ 1063 w 1064"/>
                <a:gd name="T13" fmla="*/ 1335 h 1336"/>
                <a:gd name="T14" fmla="*/ 1063 w 1064"/>
                <a:gd name="T15" fmla="*/ 1089 h 1336"/>
                <a:gd name="T16" fmla="*/ 402 w 1064"/>
                <a:gd name="T17" fmla="*/ 1089 h 1336"/>
                <a:gd name="T18" fmla="*/ 1038 w 1064"/>
                <a:gd name="T19" fmla="*/ 168 h 1336"/>
                <a:gd name="T20" fmla="*/ 1038 w 1064"/>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336">
                  <a:moveTo>
                    <a:pt x="1038" y="0"/>
                  </a:moveTo>
                  <a:lnTo>
                    <a:pt x="39" y="0"/>
                  </a:lnTo>
                  <a:lnTo>
                    <a:pt x="39" y="246"/>
                  </a:lnTo>
                  <a:lnTo>
                    <a:pt x="636" y="246"/>
                  </a:lnTo>
                  <a:lnTo>
                    <a:pt x="0" y="1179"/>
                  </a:lnTo>
                  <a:lnTo>
                    <a:pt x="0" y="1335"/>
                  </a:lnTo>
                  <a:lnTo>
                    <a:pt x="1063" y="1335"/>
                  </a:lnTo>
                  <a:lnTo>
                    <a:pt x="1063" y="1089"/>
                  </a:lnTo>
                  <a:lnTo>
                    <a:pt x="402" y="1089"/>
                  </a:lnTo>
                  <a:lnTo>
                    <a:pt x="1038" y="168"/>
                  </a:lnTo>
                  <a:lnTo>
                    <a:pt x="1038"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4" name="Freeform 31">
              <a:extLst>
                <a:ext uri="{FF2B5EF4-FFF2-40B4-BE49-F238E27FC236}">
                  <a16:creationId xmlns:a16="http://schemas.microsoft.com/office/drawing/2014/main" id="{2F7E9558-EE80-BE41-9EBB-1FAE6F24B897}"/>
                </a:ext>
              </a:extLst>
            </p:cNvPr>
            <p:cNvSpPr>
              <a:spLocks noChangeArrowheads="1"/>
            </p:cNvSpPr>
            <p:nvPr/>
          </p:nvSpPr>
          <p:spPr bwMode="auto">
            <a:xfrm>
              <a:off x="3793864" y="1043670"/>
              <a:ext cx="123059" cy="175881"/>
            </a:xfrm>
            <a:custGeom>
              <a:avLst/>
              <a:gdLst>
                <a:gd name="T0" fmla="*/ 895 w 935"/>
                <a:gd name="T1" fmla="*/ 0 h 1336"/>
                <a:gd name="T2" fmla="*/ 0 w 935"/>
                <a:gd name="T3" fmla="*/ 0 h 1336"/>
                <a:gd name="T4" fmla="*/ 0 w 935"/>
                <a:gd name="T5" fmla="*/ 1335 h 1336"/>
                <a:gd name="T6" fmla="*/ 934 w 935"/>
                <a:gd name="T7" fmla="*/ 1335 h 1336"/>
                <a:gd name="T8" fmla="*/ 934 w 935"/>
                <a:gd name="T9" fmla="*/ 1089 h 1336"/>
                <a:gd name="T10" fmla="*/ 299 w 935"/>
                <a:gd name="T11" fmla="*/ 1089 h 1336"/>
                <a:gd name="T12" fmla="*/ 299 w 935"/>
                <a:gd name="T13" fmla="*/ 777 h 1336"/>
                <a:gd name="T14" fmla="*/ 765 w 935"/>
                <a:gd name="T15" fmla="*/ 777 h 1336"/>
                <a:gd name="T16" fmla="*/ 804 w 935"/>
                <a:gd name="T17" fmla="*/ 531 h 1336"/>
                <a:gd name="T18" fmla="*/ 299 w 935"/>
                <a:gd name="T19" fmla="*/ 531 h 1336"/>
                <a:gd name="T20" fmla="*/ 299 w 935"/>
                <a:gd name="T21" fmla="*/ 246 h 1336"/>
                <a:gd name="T22" fmla="*/ 895 w 935"/>
                <a:gd name="T23" fmla="*/ 246 h 1336"/>
                <a:gd name="T24" fmla="*/ 895 w 935"/>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5" h="1336">
                  <a:moveTo>
                    <a:pt x="895" y="0"/>
                  </a:moveTo>
                  <a:lnTo>
                    <a:pt x="0" y="0"/>
                  </a:lnTo>
                  <a:lnTo>
                    <a:pt x="0" y="1335"/>
                  </a:lnTo>
                  <a:lnTo>
                    <a:pt x="934" y="1335"/>
                  </a:lnTo>
                  <a:lnTo>
                    <a:pt x="934" y="1089"/>
                  </a:lnTo>
                  <a:lnTo>
                    <a:pt x="299" y="1089"/>
                  </a:lnTo>
                  <a:lnTo>
                    <a:pt x="299" y="777"/>
                  </a:lnTo>
                  <a:lnTo>
                    <a:pt x="765" y="777"/>
                  </a:lnTo>
                  <a:lnTo>
                    <a:pt x="804" y="531"/>
                  </a:lnTo>
                  <a:lnTo>
                    <a:pt x="299" y="531"/>
                  </a:lnTo>
                  <a:lnTo>
                    <a:pt x="299" y="246"/>
                  </a:lnTo>
                  <a:lnTo>
                    <a:pt x="895" y="246"/>
                  </a:lnTo>
                  <a:lnTo>
                    <a:pt x="895"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6" name="Freeform 33">
              <a:extLst>
                <a:ext uri="{FF2B5EF4-FFF2-40B4-BE49-F238E27FC236}">
                  <a16:creationId xmlns:a16="http://schemas.microsoft.com/office/drawing/2014/main" id="{BE0B7F2F-412B-EA4D-BC3B-3F135203BF7C}"/>
                </a:ext>
              </a:extLst>
            </p:cNvPr>
            <p:cNvSpPr>
              <a:spLocks noChangeArrowheads="1"/>
            </p:cNvSpPr>
            <p:nvPr/>
          </p:nvSpPr>
          <p:spPr bwMode="auto">
            <a:xfrm>
              <a:off x="3945366" y="1043670"/>
              <a:ext cx="117834" cy="175881"/>
            </a:xfrm>
            <a:custGeom>
              <a:avLst/>
              <a:gdLst>
                <a:gd name="T0" fmla="*/ 324 w 896"/>
                <a:gd name="T1" fmla="*/ 0 h 1336"/>
                <a:gd name="T2" fmla="*/ 0 w 896"/>
                <a:gd name="T3" fmla="*/ 0 h 1336"/>
                <a:gd name="T4" fmla="*/ 0 w 896"/>
                <a:gd name="T5" fmla="*/ 1335 h 1336"/>
                <a:gd name="T6" fmla="*/ 895 w 896"/>
                <a:gd name="T7" fmla="*/ 1335 h 1336"/>
                <a:gd name="T8" fmla="*/ 895 w 896"/>
                <a:gd name="T9" fmla="*/ 1076 h 1336"/>
                <a:gd name="T10" fmla="*/ 324 w 896"/>
                <a:gd name="T11" fmla="*/ 1076 h 1336"/>
                <a:gd name="T12" fmla="*/ 324 w 896"/>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896" h="1336">
                  <a:moveTo>
                    <a:pt x="324" y="0"/>
                  </a:moveTo>
                  <a:lnTo>
                    <a:pt x="0" y="0"/>
                  </a:lnTo>
                  <a:lnTo>
                    <a:pt x="0" y="1335"/>
                  </a:lnTo>
                  <a:lnTo>
                    <a:pt x="895" y="1335"/>
                  </a:lnTo>
                  <a:lnTo>
                    <a:pt x="895" y="1076"/>
                  </a:lnTo>
                  <a:lnTo>
                    <a:pt x="324" y="1076"/>
                  </a:lnTo>
                  <a:lnTo>
                    <a:pt x="324" y="0"/>
                  </a:lnTo>
                </a:path>
              </a:pathLst>
            </a:custGeom>
            <a:solidFill>
              <a:schemeClr val="bg1">
                <a:alpha val="70000"/>
              </a:schemeClr>
            </a:solidFill>
            <a:ln>
              <a:noFill/>
            </a:ln>
            <a:effectLst/>
          </p:spPr>
          <p:txBody>
            <a:bodyPr wrap="none" anchor="ctr"/>
            <a:lstStyle/>
            <a:p>
              <a:endParaRPr lang="nl-NL">
                <a:solidFill>
                  <a:schemeClr val="bg1"/>
                </a:solidFill>
              </a:endParaRPr>
            </a:p>
          </p:txBody>
        </p:sp>
        <p:sp>
          <p:nvSpPr>
            <p:cNvPr id="38" name="Freeform 35">
              <a:extLst>
                <a:ext uri="{FF2B5EF4-FFF2-40B4-BE49-F238E27FC236}">
                  <a16:creationId xmlns:a16="http://schemas.microsoft.com/office/drawing/2014/main" id="{32212387-E62B-E64C-A736-560792682070}"/>
                </a:ext>
              </a:extLst>
            </p:cNvPr>
            <p:cNvSpPr>
              <a:spLocks noChangeArrowheads="1"/>
            </p:cNvSpPr>
            <p:nvPr/>
          </p:nvSpPr>
          <p:spPr bwMode="auto">
            <a:xfrm>
              <a:off x="4090482" y="1043670"/>
              <a:ext cx="117834" cy="175881"/>
            </a:xfrm>
            <a:custGeom>
              <a:avLst/>
              <a:gdLst>
                <a:gd name="T0" fmla="*/ 895 w 896"/>
                <a:gd name="T1" fmla="*/ 0 h 1336"/>
                <a:gd name="T2" fmla="*/ 0 w 896"/>
                <a:gd name="T3" fmla="*/ 0 h 1336"/>
                <a:gd name="T4" fmla="*/ 0 w 896"/>
                <a:gd name="T5" fmla="*/ 1335 h 1336"/>
                <a:gd name="T6" fmla="*/ 311 w 896"/>
                <a:gd name="T7" fmla="*/ 1335 h 1336"/>
                <a:gd name="T8" fmla="*/ 311 w 896"/>
                <a:gd name="T9" fmla="*/ 816 h 1336"/>
                <a:gd name="T10" fmla="*/ 752 w 896"/>
                <a:gd name="T11" fmla="*/ 816 h 1336"/>
                <a:gd name="T12" fmla="*/ 791 w 896"/>
                <a:gd name="T13" fmla="*/ 570 h 1336"/>
                <a:gd name="T14" fmla="*/ 311 w 896"/>
                <a:gd name="T15" fmla="*/ 570 h 1336"/>
                <a:gd name="T16" fmla="*/ 311 w 896"/>
                <a:gd name="T17" fmla="*/ 246 h 1336"/>
                <a:gd name="T18" fmla="*/ 895 w 896"/>
                <a:gd name="T19" fmla="*/ 246 h 1336"/>
                <a:gd name="T20" fmla="*/ 895 w 896"/>
                <a:gd name="T21"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1336">
                  <a:moveTo>
                    <a:pt x="895" y="0"/>
                  </a:moveTo>
                  <a:lnTo>
                    <a:pt x="0" y="0"/>
                  </a:lnTo>
                  <a:lnTo>
                    <a:pt x="0" y="1335"/>
                  </a:lnTo>
                  <a:lnTo>
                    <a:pt x="311" y="1335"/>
                  </a:lnTo>
                  <a:lnTo>
                    <a:pt x="311" y="816"/>
                  </a:lnTo>
                  <a:lnTo>
                    <a:pt x="752" y="816"/>
                  </a:lnTo>
                  <a:lnTo>
                    <a:pt x="791" y="570"/>
                  </a:lnTo>
                  <a:lnTo>
                    <a:pt x="311" y="570"/>
                  </a:lnTo>
                  <a:lnTo>
                    <a:pt x="311" y="246"/>
                  </a:lnTo>
                  <a:lnTo>
                    <a:pt x="895" y="246"/>
                  </a:lnTo>
                  <a:lnTo>
                    <a:pt x="895" y="0"/>
                  </a:lnTo>
                </a:path>
              </a:pathLst>
            </a:custGeom>
            <a:solidFill>
              <a:schemeClr val="bg1">
                <a:alpha val="70000"/>
              </a:schemeClr>
            </a:solidFill>
            <a:ln>
              <a:noFill/>
            </a:ln>
            <a:effectLst/>
          </p:spPr>
          <p:txBody>
            <a:bodyPr wrap="none" anchor="ctr"/>
            <a:lstStyle/>
            <a:p>
              <a:endParaRPr lang="nl-NL">
                <a:solidFill>
                  <a:schemeClr val="bg1"/>
                </a:solidFill>
              </a:endParaRPr>
            </a:p>
          </p:txBody>
        </p:sp>
      </p:grpSp>
    </p:spTree>
    <p:extLst>
      <p:ext uri="{BB962C8B-B14F-4D97-AF65-F5344CB8AC3E}">
        <p14:creationId xmlns:p14="http://schemas.microsoft.com/office/powerpoint/2010/main" val="373763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twee kolommen">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8470" y="4626911"/>
            <a:ext cx="3398520" cy="2261069"/>
          </a:xfrm>
          <a:prstGeom prst="rect">
            <a:avLst/>
          </a:prstGeom>
        </p:spPr>
      </p:pic>
      <p:grpSp>
        <p:nvGrpSpPr>
          <p:cNvPr id="10" name="Group 9">
            <a:extLst>
              <a:ext uri="{FF2B5EF4-FFF2-40B4-BE49-F238E27FC236}">
                <a16:creationId xmlns:a16="http://schemas.microsoft.com/office/drawing/2014/main" id="{FC7EA0FB-10DC-204A-AE7A-EB9D61543F5E}"/>
              </a:ext>
            </a:extLst>
          </p:cNvPr>
          <p:cNvGrpSpPr/>
          <p:nvPr userDrawn="1"/>
        </p:nvGrpSpPr>
        <p:grpSpPr>
          <a:xfrm>
            <a:off x="827568" y="6049762"/>
            <a:ext cx="1996440" cy="339552"/>
            <a:chOff x="0" y="0"/>
            <a:chExt cx="10080625" cy="1714500"/>
          </a:xfrm>
          <a:solidFill>
            <a:schemeClr val="accent1"/>
          </a:solidFill>
        </p:grpSpPr>
        <p:sp>
          <p:nvSpPr>
            <p:cNvPr id="11" name="Freeform 3">
              <a:extLst>
                <a:ext uri="{FF2B5EF4-FFF2-40B4-BE49-F238E27FC236}">
                  <a16:creationId xmlns:a16="http://schemas.microsoft.com/office/drawing/2014/main" id="{55AE6BA8-729B-7C47-81C5-7CB60CDD8107}"/>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12" name="Freeform 4">
              <a:extLst>
                <a:ext uri="{FF2B5EF4-FFF2-40B4-BE49-F238E27FC236}">
                  <a16:creationId xmlns:a16="http://schemas.microsoft.com/office/drawing/2014/main" id="{70565857-0AEF-2C47-9413-673A19A0357D}"/>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13" name="Freeform 5">
              <a:extLst>
                <a:ext uri="{FF2B5EF4-FFF2-40B4-BE49-F238E27FC236}">
                  <a16:creationId xmlns:a16="http://schemas.microsoft.com/office/drawing/2014/main" id="{CFC6A7BC-8234-CF4A-A2AA-DE4F6A7B929F}"/>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14" name="Freeform 6">
              <a:extLst>
                <a:ext uri="{FF2B5EF4-FFF2-40B4-BE49-F238E27FC236}">
                  <a16:creationId xmlns:a16="http://schemas.microsoft.com/office/drawing/2014/main" id="{595AF47D-DBAF-6B4C-B254-D7ABE976C36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15" name="Freeform 7">
              <a:extLst>
                <a:ext uri="{FF2B5EF4-FFF2-40B4-BE49-F238E27FC236}">
                  <a16:creationId xmlns:a16="http://schemas.microsoft.com/office/drawing/2014/main" id="{58757636-F65A-B249-B9C1-0F3B072B08F0}"/>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16" name="Freeform 8">
              <a:extLst>
                <a:ext uri="{FF2B5EF4-FFF2-40B4-BE49-F238E27FC236}">
                  <a16:creationId xmlns:a16="http://schemas.microsoft.com/office/drawing/2014/main" id="{E1842BBD-7893-2240-B13B-CBDAB203EBCF}"/>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17" name="Freeform 9">
              <a:extLst>
                <a:ext uri="{FF2B5EF4-FFF2-40B4-BE49-F238E27FC236}">
                  <a16:creationId xmlns:a16="http://schemas.microsoft.com/office/drawing/2014/main" id="{BF202CF1-0F38-6843-B7D6-6924D526EDA6}"/>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2" name="Title 1">
            <a:extLst>
              <a:ext uri="{FF2B5EF4-FFF2-40B4-BE49-F238E27FC236}">
                <a16:creationId xmlns:a16="http://schemas.microsoft.com/office/drawing/2014/main" id="{582ED627-BA63-9149-ABA3-5C6986C921B5}"/>
              </a:ext>
            </a:extLst>
          </p:cNvPr>
          <p:cNvSpPr>
            <a:spLocks noGrp="1"/>
          </p:cNvSpPr>
          <p:nvPr>
            <p:ph type="title"/>
          </p:nvPr>
        </p:nvSpPr>
        <p:spPr/>
        <p:txBody>
          <a:bodyPr/>
          <a:lstStyle/>
          <a:p>
            <a:r>
              <a:rPr lang="nl-NL"/>
              <a:t>Klik om de stijl te bewerken</a:t>
            </a:r>
            <a:endParaRPr lang="nl-NL" dirty="0"/>
          </a:p>
        </p:txBody>
      </p:sp>
      <p:sp>
        <p:nvSpPr>
          <p:cNvPr id="3" name="Content Placeholder 2">
            <a:extLst>
              <a:ext uri="{FF2B5EF4-FFF2-40B4-BE49-F238E27FC236}">
                <a16:creationId xmlns:a16="http://schemas.microsoft.com/office/drawing/2014/main" id="{545206AC-80C0-524A-ACA7-EEE524B0B5FA}"/>
              </a:ext>
            </a:extLst>
          </p:cNvPr>
          <p:cNvSpPr>
            <a:spLocks noGrp="1"/>
          </p:cNvSpPr>
          <p:nvPr>
            <p:ph idx="1"/>
          </p:nvPr>
        </p:nvSpPr>
        <p:spPr/>
        <p:txBody>
          <a:bodyPr numCol="2" spcCol="360000"/>
          <a:lstStyle>
            <a:lvl1pPr>
              <a:defRPr lang="en-GB" smtClean="0">
                <a:solidFill>
                  <a:srgbClr val="000000"/>
                </a:solidFill>
                <a:effectLs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5887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47AAD91-F6A2-4548-9DFC-EE9907D64B3A}"/>
              </a:ext>
            </a:extLst>
          </p:cNvPr>
          <p:cNvGrpSpPr/>
          <p:nvPr userDrawn="1"/>
        </p:nvGrpSpPr>
        <p:grpSpPr>
          <a:xfrm>
            <a:off x="8610599" y="4640196"/>
            <a:ext cx="3587531" cy="2214185"/>
            <a:chOff x="822325" y="1174750"/>
            <a:chExt cx="8459788" cy="5221288"/>
          </a:xfrm>
        </p:grpSpPr>
        <p:sp>
          <p:nvSpPr>
            <p:cNvPr id="8" name="Freeform 3">
              <a:extLst>
                <a:ext uri="{FF2B5EF4-FFF2-40B4-BE49-F238E27FC236}">
                  <a16:creationId xmlns:a16="http://schemas.microsoft.com/office/drawing/2014/main" id="{05794FB9-AC63-CC42-A319-7364722D6373}"/>
                </a:ext>
              </a:extLst>
            </p:cNvPr>
            <p:cNvSpPr>
              <a:spLocks noChangeArrowheads="1"/>
            </p:cNvSpPr>
            <p:nvPr userDrawn="1"/>
          </p:nvSpPr>
          <p:spPr bwMode="auto">
            <a:xfrm>
              <a:off x="822325" y="2300288"/>
              <a:ext cx="8459788" cy="4095750"/>
            </a:xfrm>
            <a:custGeom>
              <a:avLst/>
              <a:gdLst>
                <a:gd name="T0" fmla="*/ 18156 w 23500"/>
                <a:gd name="T1" fmla="*/ 6030 h 11375"/>
                <a:gd name="T2" fmla="*/ 0 w 23500"/>
                <a:gd name="T3" fmla="*/ 11374 h 11375"/>
                <a:gd name="T4" fmla="*/ 23499 w 23500"/>
                <a:gd name="T5" fmla="*/ 11374 h 11375"/>
                <a:gd name="T6" fmla="*/ 23499 w 23500"/>
                <a:gd name="T7" fmla="*/ 0 h 11375"/>
                <a:gd name="T8" fmla="*/ 18156 w 23500"/>
                <a:gd name="T9" fmla="*/ 6030 h 11375"/>
              </a:gdLst>
              <a:ahLst/>
              <a:cxnLst>
                <a:cxn ang="0">
                  <a:pos x="T0" y="T1"/>
                </a:cxn>
                <a:cxn ang="0">
                  <a:pos x="T2" y="T3"/>
                </a:cxn>
                <a:cxn ang="0">
                  <a:pos x="T4" y="T5"/>
                </a:cxn>
                <a:cxn ang="0">
                  <a:pos x="T6" y="T7"/>
                </a:cxn>
                <a:cxn ang="0">
                  <a:pos x="T8" y="T9"/>
                </a:cxn>
              </a:cxnLst>
              <a:rect l="0" t="0" r="r" b="b"/>
              <a:pathLst>
                <a:path w="23500" h="11375">
                  <a:moveTo>
                    <a:pt x="18156" y="6030"/>
                  </a:moveTo>
                  <a:lnTo>
                    <a:pt x="0" y="11374"/>
                  </a:lnTo>
                  <a:lnTo>
                    <a:pt x="23499" y="11374"/>
                  </a:lnTo>
                  <a:lnTo>
                    <a:pt x="23499" y="0"/>
                  </a:lnTo>
                  <a:lnTo>
                    <a:pt x="18156" y="6030"/>
                  </a:lnTo>
                </a:path>
              </a:pathLst>
            </a:custGeom>
            <a:solidFill>
              <a:srgbClr val="8F53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 name="Freeform 4">
              <a:extLst>
                <a:ext uri="{FF2B5EF4-FFF2-40B4-BE49-F238E27FC236}">
                  <a16:creationId xmlns:a16="http://schemas.microsoft.com/office/drawing/2014/main" id="{C766CF21-FEC2-B54D-A692-C55629382D80}"/>
                </a:ext>
              </a:extLst>
            </p:cNvPr>
            <p:cNvSpPr>
              <a:spLocks noChangeArrowheads="1"/>
            </p:cNvSpPr>
            <p:nvPr userDrawn="1"/>
          </p:nvSpPr>
          <p:spPr bwMode="auto">
            <a:xfrm>
              <a:off x="7358063" y="1174750"/>
              <a:ext cx="1924050" cy="3295650"/>
            </a:xfrm>
            <a:custGeom>
              <a:avLst/>
              <a:gdLst>
                <a:gd name="T0" fmla="*/ 5343 w 5344"/>
                <a:gd name="T1" fmla="*/ 0 h 9156"/>
                <a:gd name="T2" fmla="*/ 0 w 5344"/>
                <a:gd name="T3" fmla="*/ 9155 h 9156"/>
                <a:gd name="T4" fmla="*/ 5343 w 5344"/>
                <a:gd name="T5" fmla="*/ 3375 h 9156"/>
                <a:gd name="T6" fmla="*/ 5343 w 5344"/>
                <a:gd name="T7" fmla="*/ 0 h 9156"/>
              </a:gdLst>
              <a:ahLst/>
              <a:cxnLst>
                <a:cxn ang="0">
                  <a:pos x="T0" y="T1"/>
                </a:cxn>
                <a:cxn ang="0">
                  <a:pos x="T2" y="T3"/>
                </a:cxn>
                <a:cxn ang="0">
                  <a:pos x="T4" y="T5"/>
                </a:cxn>
                <a:cxn ang="0">
                  <a:pos x="T6" y="T7"/>
                </a:cxn>
              </a:cxnLst>
              <a:rect l="0" t="0" r="r" b="b"/>
              <a:pathLst>
                <a:path w="5344" h="9156">
                  <a:moveTo>
                    <a:pt x="5343" y="0"/>
                  </a:moveTo>
                  <a:lnTo>
                    <a:pt x="0" y="9155"/>
                  </a:lnTo>
                  <a:lnTo>
                    <a:pt x="5343" y="3375"/>
                  </a:lnTo>
                  <a:lnTo>
                    <a:pt x="5343" y="0"/>
                  </a:lnTo>
                </a:path>
              </a:pathLst>
            </a:custGeom>
            <a:solidFill>
              <a:srgbClr val="EF3B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grpSp>
        <p:nvGrpSpPr>
          <p:cNvPr id="10" name="Group 9">
            <a:extLst>
              <a:ext uri="{FF2B5EF4-FFF2-40B4-BE49-F238E27FC236}">
                <a16:creationId xmlns:a16="http://schemas.microsoft.com/office/drawing/2014/main" id="{FC7EA0FB-10DC-204A-AE7A-EB9D61543F5E}"/>
              </a:ext>
            </a:extLst>
          </p:cNvPr>
          <p:cNvGrpSpPr/>
          <p:nvPr userDrawn="1"/>
        </p:nvGrpSpPr>
        <p:grpSpPr>
          <a:xfrm>
            <a:off x="827568" y="6049762"/>
            <a:ext cx="1996440" cy="339552"/>
            <a:chOff x="0" y="0"/>
            <a:chExt cx="10080625" cy="1714500"/>
          </a:xfrm>
          <a:solidFill>
            <a:schemeClr val="accent1"/>
          </a:solidFill>
        </p:grpSpPr>
        <p:sp>
          <p:nvSpPr>
            <p:cNvPr id="11" name="Freeform 3">
              <a:extLst>
                <a:ext uri="{FF2B5EF4-FFF2-40B4-BE49-F238E27FC236}">
                  <a16:creationId xmlns:a16="http://schemas.microsoft.com/office/drawing/2014/main" id="{55AE6BA8-729B-7C47-81C5-7CB60CDD8107}"/>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12" name="Freeform 4">
              <a:extLst>
                <a:ext uri="{FF2B5EF4-FFF2-40B4-BE49-F238E27FC236}">
                  <a16:creationId xmlns:a16="http://schemas.microsoft.com/office/drawing/2014/main" id="{70565857-0AEF-2C47-9413-673A19A0357D}"/>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13" name="Freeform 5">
              <a:extLst>
                <a:ext uri="{FF2B5EF4-FFF2-40B4-BE49-F238E27FC236}">
                  <a16:creationId xmlns:a16="http://schemas.microsoft.com/office/drawing/2014/main" id="{CFC6A7BC-8234-CF4A-A2AA-DE4F6A7B929F}"/>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14" name="Freeform 6">
              <a:extLst>
                <a:ext uri="{FF2B5EF4-FFF2-40B4-BE49-F238E27FC236}">
                  <a16:creationId xmlns:a16="http://schemas.microsoft.com/office/drawing/2014/main" id="{595AF47D-DBAF-6B4C-B254-D7ABE976C36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15" name="Freeform 7">
              <a:extLst>
                <a:ext uri="{FF2B5EF4-FFF2-40B4-BE49-F238E27FC236}">
                  <a16:creationId xmlns:a16="http://schemas.microsoft.com/office/drawing/2014/main" id="{58757636-F65A-B249-B9C1-0F3B072B08F0}"/>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16" name="Freeform 8">
              <a:extLst>
                <a:ext uri="{FF2B5EF4-FFF2-40B4-BE49-F238E27FC236}">
                  <a16:creationId xmlns:a16="http://schemas.microsoft.com/office/drawing/2014/main" id="{E1842BBD-7893-2240-B13B-CBDAB203EBCF}"/>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17" name="Freeform 9">
              <a:extLst>
                <a:ext uri="{FF2B5EF4-FFF2-40B4-BE49-F238E27FC236}">
                  <a16:creationId xmlns:a16="http://schemas.microsoft.com/office/drawing/2014/main" id="{BF202CF1-0F38-6843-B7D6-6924D526EDA6}"/>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2" name="Title 1">
            <a:extLst>
              <a:ext uri="{FF2B5EF4-FFF2-40B4-BE49-F238E27FC236}">
                <a16:creationId xmlns:a16="http://schemas.microsoft.com/office/drawing/2014/main" id="{582ED627-BA63-9149-ABA3-5C6986C921B5}"/>
              </a:ext>
            </a:extLst>
          </p:cNvPr>
          <p:cNvSpPr>
            <a:spLocks noGrp="1"/>
          </p:cNvSpPr>
          <p:nvPr>
            <p:ph type="title"/>
          </p:nvPr>
        </p:nvSpPr>
        <p:spPr/>
        <p:txBody>
          <a:bodyPr/>
          <a:lstStyle/>
          <a:p>
            <a:r>
              <a:rPr lang="nl-NL"/>
              <a:t>Klik om de stijl te bewerken</a:t>
            </a:r>
          </a:p>
        </p:txBody>
      </p:sp>
      <p:sp>
        <p:nvSpPr>
          <p:cNvPr id="3" name="Content Placeholder 2">
            <a:extLst>
              <a:ext uri="{FF2B5EF4-FFF2-40B4-BE49-F238E27FC236}">
                <a16:creationId xmlns:a16="http://schemas.microsoft.com/office/drawing/2014/main" id="{545206AC-80C0-524A-ACA7-EEE524B0B5FA}"/>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4675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aars">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47AAD91-F6A2-4548-9DFC-EE9907D64B3A}"/>
              </a:ext>
            </a:extLst>
          </p:cNvPr>
          <p:cNvGrpSpPr/>
          <p:nvPr userDrawn="1"/>
        </p:nvGrpSpPr>
        <p:grpSpPr>
          <a:xfrm>
            <a:off x="8610599" y="4640196"/>
            <a:ext cx="3587531" cy="2214185"/>
            <a:chOff x="822325" y="1174750"/>
            <a:chExt cx="8459788" cy="5221288"/>
          </a:xfrm>
        </p:grpSpPr>
        <p:sp>
          <p:nvSpPr>
            <p:cNvPr id="8" name="Freeform 3">
              <a:extLst>
                <a:ext uri="{FF2B5EF4-FFF2-40B4-BE49-F238E27FC236}">
                  <a16:creationId xmlns:a16="http://schemas.microsoft.com/office/drawing/2014/main" id="{05794FB9-AC63-CC42-A319-7364722D6373}"/>
                </a:ext>
              </a:extLst>
            </p:cNvPr>
            <p:cNvSpPr>
              <a:spLocks noChangeArrowheads="1"/>
            </p:cNvSpPr>
            <p:nvPr userDrawn="1"/>
          </p:nvSpPr>
          <p:spPr bwMode="auto">
            <a:xfrm>
              <a:off x="822325" y="2300288"/>
              <a:ext cx="8459788" cy="4095750"/>
            </a:xfrm>
            <a:custGeom>
              <a:avLst/>
              <a:gdLst>
                <a:gd name="T0" fmla="*/ 18156 w 23500"/>
                <a:gd name="T1" fmla="*/ 6030 h 11375"/>
                <a:gd name="T2" fmla="*/ 0 w 23500"/>
                <a:gd name="T3" fmla="*/ 11374 h 11375"/>
                <a:gd name="T4" fmla="*/ 23499 w 23500"/>
                <a:gd name="T5" fmla="*/ 11374 h 11375"/>
                <a:gd name="T6" fmla="*/ 23499 w 23500"/>
                <a:gd name="T7" fmla="*/ 0 h 11375"/>
                <a:gd name="T8" fmla="*/ 18156 w 23500"/>
                <a:gd name="T9" fmla="*/ 6030 h 11375"/>
              </a:gdLst>
              <a:ahLst/>
              <a:cxnLst>
                <a:cxn ang="0">
                  <a:pos x="T0" y="T1"/>
                </a:cxn>
                <a:cxn ang="0">
                  <a:pos x="T2" y="T3"/>
                </a:cxn>
                <a:cxn ang="0">
                  <a:pos x="T4" y="T5"/>
                </a:cxn>
                <a:cxn ang="0">
                  <a:pos x="T6" y="T7"/>
                </a:cxn>
                <a:cxn ang="0">
                  <a:pos x="T8" y="T9"/>
                </a:cxn>
              </a:cxnLst>
              <a:rect l="0" t="0" r="r" b="b"/>
              <a:pathLst>
                <a:path w="23500" h="11375">
                  <a:moveTo>
                    <a:pt x="18156" y="6030"/>
                  </a:moveTo>
                  <a:lnTo>
                    <a:pt x="0" y="11374"/>
                  </a:lnTo>
                  <a:lnTo>
                    <a:pt x="23499" y="11374"/>
                  </a:lnTo>
                  <a:lnTo>
                    <a:pt x="23499" y="0"/>
                  </a:lnTo>
                  <a:lnTo>
                    <a:pt x="18156" y="603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 name="Freeform 4">
              <a:extLst>
                <a:ext uri="{FF2B5EF4-FFF2-40B4-BE49-F238E27FC236}">
                  <a16:creationId xmlns:a16="http://schemas.microsoft.com/office/drawing/2014/main" id="{C766CF21-FEC2-B54D-A692-C55629382D80}"/>
                </a:ext>
              </a:extLst>
            </p:cNvPr>
            <p:cNvSpPr>
              <a:spLocks noChangeArrowheads="1"/>
            </p:cNvSpPr>
            <p:nvPr userDrawn="1"/>
          </p:nvSpPr>
          <p:spPr bwMode="auto">
            <a:xfrm>
              <a:off x="7358063" y="1174750"/>
              <a:ext cx="1924050" cy="3295650"/>
            </a:xfrm>
            <a:custGeom>
              <a:avLst/>
              <a:gdLst>
                <a:gd name="T0" fmla="*/ 5343 w 5344"/>
                <a:gd name="T1" fmla="*/ 0 h 9156"/>
                <a:gd name="T2" fmla="*/ 0 w 5344"/>
                <a:gd name="T3" fmla="*/ 9155 h 9156"/>
                <a:gd name="T4" fmla="*/ 5343 w 5344"/>
                <a:gd name="T5" fmla="*/ 3375 h 9156"/>
                <a:gd name="T6" fmla="*/ 5343 w 5344"/>
                <a:gd name="T7" fmla="*/ 0 h 9156"/>
              </a:gdLst>
              <a:ahLst/>
              <a:cxnLst>
                <a:cxn ang="0">
                  <a:pos x="T0" y="T1"/>
                </a:cxn>
                <a:cxn ang="0">
                  <a:pos x="T2" y="T3"/>
                </a:cxn>
                <a:cxn ang="0">
                  <a:pos x="T4" y="T5"/>
                </a:cxn>
                <a:cxn ang="0">
                  <a:pos x="T6" y="T7"/>
                </a:cxn>
              </a:cxnLst>
              <a:rect l="0" t="0" r="r" b="b"/>
              <a:pathLst>
                <a:path w="5344" h="9156">
                  <a:moveTo>
                    <a:pt x="5343" y="0"/>
                  </a:moveTo>
                  <a:lnTo>
                    <a:pt x="0" y="9155"/>
                  </a:lnTo>
                  <a:lnTo>
                    <a:pt x="5343" y="3375"/>
                  </a:lnTo>
                  <a:lnTo>
                    <a:pt x="5343" y="0"/>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grpSp>
        <p:nvGrpSpPr>
          <p:cNvPr id="10" name="Group 9">
            <a:extLst>
              <a:ext uri="{FF2B5EF4-FFF2-40B4-BE49-F238E27FC236}">
                <a16:creationId xmlns:a16="http://schemas.microsoft.com/office/drawing/2014/main" id="{FC7EA0FB-10DC-204A-AE7A-EB9D61543F5E}"/>
              </a:ext>
            </a:extLst>
          </p:cNvPr>
          <p:cNvGrpSpPr/>
          <p:nvPr userDrawn="1"/>
        </p:nvGrpSpPr>
        <p:grpSpPr>
          <a:xfrm>
            <a:off x="827568" y="6049762"/>
            <a:ext cx="1996440" cy="339552"/>
            <a:chOff x="0" y="0"/>
            <a:chExt cx="10080625" cy="1714500"/>
          </a:xfrm>
          <a:solidFill>
            <a:schemeClr val="bg1"/>
          </a:solidFill>
        </p:grpSpPr>
        <p:sp>
          <p:nvSpPr>
            <p:cNvPr id="11" name="Freeform 3">
              <a:extLst>
                <a:ext uri="{FF2B5EF4-FFF2-40B4-BE49-F238E27FC236}">
                  <a16:creationId xmlns:a16="http://schemas.microsoft.com/office/drawing/2014/main" id="{55AE6BA8-729B-7C47-81C5-7CB60CDD8107}"/>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12" name="Freeform 4">
              <a:extLst>
                <a:ext uri="{FF2B5EF4-FFF2-40B4-BE49-F238E27FC236}">
                  <a16:creationId xmlns:a16="http://schemas.microsoft.com/office/drawing/2014/main" id="{70565857-0AEF-2C47-9413-673A19A0357D}"/>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13" name="Freeform 5">
              <a:extLst>
                <a:ext uri="{FF2B5EF4-FFF2-40B4-BE49-F238E27FC236}">
                  <a16:creationId xmlns:a16="http://schemas.microsoft.com/office/drawing/2014/main" id="{CFC6A7BC-8234-CF4A-A2AA-DE4F6A7B929F}"/>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14" name="Freeform 6">
              <a:extLst>
                <a:ext uri="{FF2B5EF4-FFF2-40B4-BE49-F238E27FC236}">
                  <a16:creationId xmlns:a16="http://schemas.microsoft.com/office/drawing/2014/main" id="{595AF47D-DBAF-6B4C-B254-D7ABE976C36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15" name="Freeform 7">
              <a:extLst>
                <a:ext uri="{FF2B5EF4-FFF2-40B4-BE49-F238E27FC236}">
                  <a16:creationId xmlns:a16="http://schemas.microsoft.com/office/drawing/2014/main" id="{58757636-F65A-B249-B9C1-0F3B072B08F0}"/>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16" name="Freeform 8">
              <a:extLst>
                <a:ext uri="{FF2B5EF4-FFF2-40B4-BE49-F238E27FC236}">
                  <a16:creationId xmlns:a16="http://schemas.microsoft.com/office/drawing/2014/main" id="{E1842BBD-7893-2240-B13B-CBDAB203EBCF}"/>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17" name="Freeform 9">
              <a:extLst>
                <a:ext uri="{FF2B5EF4-FFF2-40B4-BE49-F238E27FC236}">
                  <a16:creationId xmlns:a16="http://schemas.microsoft.com/office/drawing/2014/main" id="{BF202CF1-0F38-6843-B7D6-6924D526EDA6}"/>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2" name="Title 1">
            <a:extLst>
              <a:ext uri="{FF2B5EF4-FFF2-40B4-BE49-F238E27FC236}">
                <a16:creationId xmlns:a16="http://schemas.microsoft.com/office/drawing/2014/main" id="{582ED627-BA63-9149-ABA3-5C6986C921B5}"/>
              </a:ext>
            </a:extLst>
          </p:cNvPr>
          <p:cNvSpPr>
            <a:spLocks noGrp="1"/>
          </p:cNvSpPr>
          <p:nvPr>
            <p:ph type="title"/>
          </p:nvPr>
        </p:nvSpPr>
        <p:spPr/>
        <p:txBody>
          <a:bodyPr/>
          <a:lstStyle>
            <a:lvl1pPr>
              <a:defRPr>
                <a:solidFill>
                  <a:schemeClr val="bg2"/>
                </a:solidFill>
              </a:defRPr>
            </a:lvl1pPr>
          </a:lstStyle>
          <a:p>
            <a:r>
              <a:rPr lang="nl-NL"/>
              <a:t>Klik om de stijl te bewerken</a:t>
            </a:r>
          </a:p>
        </p:txBody>
      </p:sp>
      <p:sp>
        <p:nvSpPr>
          <p:cNvPr id="3" name="Content Placeholder 2">
            <a:extLst>
              <a:ext uri="{FF2B5EF4-FFF2-40B4-BE49-F238E27FC236}">
                <a16:creationId xmlns:a16="http://schemas.microsoft.com/office/drawing/2014/main" id="{545206AC-80C0-524A-ACA7-EEE524B0B5F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654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houd en beeld groen">
    <p:bg>
      <p:bgPr>
        <a:solidFill>
          <a:schemeClr val="accent5"/>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30" y="4475222"/>
            <a:ext cx="12296930" cy="2390108"/>
          </a:xfrm>
          <a:prstGeom prst="rect">
            <a:avLst/>
          </a:prstGeom>
        </p:spPr>
      </p:pic>
      <p:grpSp>
        <p:nvGrpSpPr>
          <p:cNvPr id="11" name="Group 10">
            <a:extLst>
              <a:ext uri="{FF2B5EF4-FFF2-40B4-BE49-F238E27FC236}">
                <a16:creationId xmlns:a16="http://schemas.microsoft.com/office/drawing/2014/main" id="{91B4BD60-B8F6-1845-9704-3B10584B695F}"/>
              </a:ext>
            </a:extLst>
          </p:cNvPr>
          <p:cNvGrpSpPr/>
          <p:nvPr userDrawn="1"/>
        </p:nvGrpSpPr>
        <p:grpSpPr>
          <a:xfrm>
            <a:off x="827568" y="6167936"/>
            <a:ext cx="1301616" cy="221377"/>
            <a:chOff x="0" y="0"/>
            <a:chExt cx="10080625" cy="1714500"/>
          </a:xfrm>
          <a:solidFill>
            <a:schemeClr val="bg1"/>
          </a:solidFill>
        </p:grpSpPr>
        <p:sp>
          <p:nvSpPr>
            <p:cNvPr id="12" name="Freeform 3">
              <a:extLst>
                <a:ext uri="{FF2B5EF4-FFF2-40B4-BE49-F238E27FC236}">
                  <a16:creationId xmlns:a16="http://schemas.microsoft.com/office/drawing/2014/main" id="{017F688D-8BF0-B24E-AA10-4840C51BF036}"/>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13" name="Freeform 4">
              <a:extLst>
                <a:ext uri="{FF2B5EF4-FFF2-40B4-BE49-F238E27FC236}">
                  <a16:creationId xmlns:a16="http://schemas.microsoft.com/office/drawing/2014/main" id="{4FF22868-91B5-EC45-8008-FC6A80C266D7}"/>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14" name="Freeform 5">
              <a:extLst>
                <a:ext uri="{FF2B5EF4-FFF2-40B4-BE49-F238E27FC236}">
                  <a16:creationId xmlns:a16="http://schemas.microsoft.com/office/drawing/2014/main" id="{D2C908B5-CEA3-B84C-A1CB-B68F0DC65A11}"/>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15" name="Freeform 6">
              <a:extLst>
                <a:ext uri="{FF2B5EF4-FFF2-40B4-BE49-F238E27FC236}">
                  <a16:creationId xmlns:a16="http://schemas.microsoft.com/office/drawing/2014/main" id="{A0198BF5-19FB-274F-8A58-278EFE248E8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16" name="Freeform 7">
              <a:extLst>
                <a:ext uri="{FF2B5EF4-FFF2-40B4-BE49-F238E27FC236}">
                  <a16:creationId xmlns:a16="http://schemas.microsoft.com/office/drawing/2014/main" id="{302CA208-86CF-684E-BE64-BD56B2DF3A19}"/>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17" name="Freeform 8">
              <a:extLst>
                <a:ext uri="{FF2B5EF4-FFF2-40B4-BE49-F238E27FC236}">
                  <a16:creationId xmlns:a16="http://schemas.microsoft.com/office/drawing/2014/main" id="{BB4360F9-7AD5-CB4C-B719-521188C47D88}"/>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18" name="Freeform 9">
              <a:extLst>
                <a:ext uri="{FF2B5EF4-FFF2-40B4-BE49-F238E27FC236}">
                  <a16:creationId xmlns:a16="http://schemas.microsoft.com/office/drawing/2014/main" id="{1979A80E-D01F-9D4B-A822-2C6BF2B57E34}"/>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2" name="Title 1">
            <a:extLst>
              <a:ext uri="{FF2B5EF4-FFF2-40B4-BE49-F238E27FC236}">
                <a16:creationId xmlns:a16="http://schemas.microsoft.com/office/drawing/2014/main" id="{164F77C9-EC36-C042-A276-0E9B17B47279}"/>
              </a:ext>
            </a:extLst>
          </p:cNvPr>
          <p:cNvSpPr>
            <a:spLocks noGrp="1"/>
          </p:cNvSpPr>
          <p:nvPr userDrawn="1">
            <p:ph type="title"/>
          </p:nvPr>
        </p:nvSpPr>
        <p:spPr>
          <a:xfrm>
            <a:off x="838200" y="443116"/>
            <a:ext cx="5181600" cy="989444"/>
          </a:xfrm>
        </p:spPr>
        <p:txBody>
          <a:bodyPr/>
          <a:lstStyle>
            <a:lvl1pPr>
              <a:defRPr>
                <a:solidFill>
                  <a:schemeClr val="accent2"/>
                </a:solidFill>
              </a:defRPr>
            </a:lvl1pPr>
          </a:lstStyle>
          <a:p>
            <a:r>
              <a:rPr lang="nl-NL"/>
              <a:t>Klik om de stijl te bewerken</a:t>
            </a:r>
            <a:endParaRPr lang="nl-NL" dirty="0"/>
          </a:p>
        </p:txBody>
      </p:sp>
      <p:sp>
        <p:nvSpPr>
          <p:cNvPr id="3" name="Content Placeholder 2">
            <a:extLst>
              <a:ext uri="{FF2B5EF4-FFF2-40B4-BE49-F238E27FC236}">
                <a16:creationId xmlns:a16="http://schemas.microsoft.com/office/drawing/2014/main" id="{D7CA983D-240E-AB49-BF7B-88627D689D52}"/>
              </a:ext>
            </a:extLst>
          </p:cNvPr>
          <p:cNvSpPr>
            <a:spLocks noGrp="1"/>
          </p:cNvSpPr>
          <p:nvPr userDrawn="1">
            <p:ph sz="half" idx="1"/>
          </p:nvPr>
        </p:nvSpPr>
        <p:spPr>
          <a:xfrm>
            <a:off x="838200" y="1767840"/>
            <a:ext cx="5181600" cy="31782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Picture Placeholder 2"/>
          <p:cNvSpPr>
            <a:spLocks noGrp="1"/>
          </p:cNvSpPr>
          <p:nvPr>
            <p:ph type="pic" idx="11"/>
          </p:nvPr>
        </p:nvSpPr>
        <p:spPr>
          <a:xfrm>
            <a:off x="6681098" y="443116"/>
            <a:ext cx="5510901" cy="450295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dirty="0"/>
          </a:p>
        </p:txBody>
      </p:sp>
    </p:spTree>
    <p:extLst>
      <p:ext uri="{BB962C8B-B14F-4D97-AF65-F5344CB8AC3E}">
        <p14:creationId xmlns:p14="http://schemas.microsoft.com/office/powerpoint/2010/main" val="230011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inhoud en beeld groen">
    <p:bg>
      <p:bgPr>
        <a:solidFill>
          <a:srgbClr val="C1E1C1"/>
        </a:solidFill>
        <a:effectLst/>
      </p:bgPr>
    </p:bg>
    <p:spTree>
      <p:nvGrpSpPr>
        <p:cNvPr id="1" name=""/>
        <p:cNvGrpSpPr/>
        <p:nvPr/>
      </p:nvGrpSpPr>
      <p:grpSpPr>
        <a:xfrm>
          <a:off x="0" y="0"/>
          <a:ext cx="0" cy="0"/>
          <a:chOff x="0" y="0"/>
          <a:chExt cx="0" cy="0"/>
        </a:xfrm>
      </p:grpSpPr>
      <p:pic>
        <p:nvPicPr>
          <p:cNvPr id="20" name="Afbeelding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30" y="4475222"/>
            <a:ext cx="12296930" cy="2390108"/>
          </a:xfrm>
          <a:prstGeom prst="rect">
            <a:avLst/>
          </a:prstGeom>
        </p:spPr>
      </p:pic>
      <p:grpSp>
        <p:nvGrpSpPr>
          <p:cNvPr id="11" name="Group 10">
            <a:extLst>
              <a:ext uri="{FF2B5EF4-FFF2-40B4-BE49-F238E27FC236}">
                <a16:creationId xmlns:a16="http://schemas.microsoft.com/office/drawing/2014/main" id="{91B4BD60-B8F6-1845-9704-3B10584B695F}"/>
              </a:ext>
            </a:extLst>
          </p:cNvPr>
          <p:cNvGrpSpPr/>
          <p:nvPr userDrawn="1"/>
        </p:nvGrpSpPr>
        <p:grpSpPr>
          <a:xfrm>
            <a:off x="827568" y="6167936"/>
            <a:ext cx="1301616" cy="221377"/>
            <a:chOff x="0" y="0"/>
            <a:chExt cx="10080625" cy="1714500"/>
          </a:xfrm>
          <a:solidFill>
            <a:schemeClr val="bg1"/>
          </a:solidFill>
        </p:grpSpPr>
        <p:sp>
          <p:nvSpPr>
            <p:cNvPr id="12" name="Freeform 3">
              <a:extLst>
                <a:ext uri="{FF2B5EF4-FFF2-40B4-BE49-F238E27FC236}">
                  <a16:creationId xmlns:a16="http://schemas.microsoft.com/office/drawing/2014/main" id="{017F688D-8BF0-B24E-AA10-4840C51BF036}"/>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13" name="Freeform 4">
              <a:extLst>
                <a:ext uri="{FF2B5EF4-FFF2-40B4-BE49-F238E27FC236}">
                  <a16:creationId xmlns:a16="http://schemas.microsoft.com/office/drawing/2014/main" id="{4FF22868-91B5-EC45-8008-FC6A80C266D7}"/>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14" name="Freeform 5">
              <a:extLst>
                <a:ext uri="{FF2B5EF4-FFF2-40B4-BE49-F238E27FC236}">
                  <a16:creationId xmlns:a16="http://schemas.microsoft.com/office/drawing/2014/main" id="{D2C908B5-CEA3-B84C-A1CB-B68F0DC65A11}"/>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15" name="Freeform 6">
              <a:extLst>
                <a:ext uri="{FF2B5EF4-FFF2-40B4-BE49-F238E27FC236}">
                  <a16:creationId xmlns:a16="http://schemas.microsoft.com/office/drawing/2014/main" id="{A0198BF5-19FB-274F-8A58-278EFE248E8E}"/>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16" name="Freeform 7">
              <a:extLst>
                <a:ext uri="{FF2B5EF4-FFF2-40B4-BE49-F238E27FC236}">
                  <a16:creationId xmlns:a16="http://schemas.microsoft.com/office/drawing/2014/main" id="{302CA208-86CF-684E-BE64-BD56B2DF3A19}"/>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17" name="Freeform 8">
              <a:extLst>
                <a:ext uri="{FF2B5EF4-FFF2-40B4-BE49-F238E27FC236}">
                  <a16:creationId xmlns:a16="http://schemas.microsoft.com/office/drawing/2014/main" id="{BB4360F9-7AD5-CB4C-B719-521188C47D88}"/>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18" name="Freeform 9">
              <a:extLst>
                <a:ext uri="{FF2B5EF4-FFF2-40B4-BE49-F238E27FC236}">
                  <a16:creationId xmlns:a16="http://schemas.microsoft.com/office/drawing/2014/main" id="{1979A80E-D01F-9D4B-A822-2C6BF2B57E34}"/>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2" name="Title 1">
            <a:extLst>
              <a:ext uri="{FF2B5EF4-FFF2-40B4-BE49-F238E27FC236}">
                <a16:creationId xmlns:a16="http://schemas.microsoft.com/office/drawing/2014/main" id="{164F77C9-EC36-C042-A276-0E9B17B47279}"/>
              </a:ext>
            </a:extLst>
          </p:cNvPr>
          <p:cNvSpPr>
            <a:spLocks noGrp="1"/>
          </p:cNvSpPr>
          <p:nvPr userDrawn="1">
            <p:ph type="title"/>
          </p:nvPr>
        </p:nvSpPr>
        <p:spPr>
          <a:xfrm>
            <a:off x="838200" y="443116"/>
            <a:ext cx="5181600" cy="989444"/>
          </a:xfrm>
        </p:spPr>
        <p:txBody>
          <a:bodyPr/>
          <a:lstStyle>
            <a:lvl1pPr>
              <a:defRPr>
                <a:solidFill>
                  <a:schemeClr val="accent2"/>
                </a:solidFill>
              </a:defRPr>
            </a:lvl1pPr>
          </a:lstStyle>
          <a:p>
            <a:r>
              <a:rPr lang="nl-NL"/>
              <a:t>Klik om de stijl te bewerken</a:t>
            </a:r>
            <a:endParaRPr lang="nl-NL" dirty="0"/>
          </a:p>
        </p:txBody>
      </p:sp>
      <p:sp>
        <p:nvSpPr>
          <p:cNvPr id="3" name="Content Placeholder 2">
            <a:extLst>
              <a:ext uri="{FF2B5EF4-FFF2-40B4-BE49-F238E27FC236}">
                <a16:creationId xmlns:a16="http://schemas.microsoft.com/office/drawing/2014/main" id="{D7CA983D-240E-AB49-BF7B-88627D689D52}"/>
              </a:ext>
            </a:extLst>
          </p:cNvPr>
          <p:cNvSpPr>
            <a:spLocks noGrp="1"/>
          </p:cNvSpPr>
          <p:nvPr userDrawn="1">
            <p:ph sz="half" idx="1"/>
          </p:nvPr>
        </p:nvSpPr>
        <p:spPr>
          <a:xfrm>
            <a:off x="838200" y="1767840"/>
            <a:ext cx="5181600" cy="31782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Picture Placeholder 2"/>
          <p:cNvSpPr>
            <a:spLocks noGrp="1"/>
          </p:cNvSpPr>
          <p:nvPr>
            <p:ph type="pic" idx="11"/>
          </p:nvPr>
        </p:nvSpPr>
        <p:spPr>
          <a:xfrm>
            <a:off x="6681098" y="443116"/>
            <a:ext cx="5510901" cy="450295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dirty="0"/>
          </a:p>
        </p:txBody>
      </p:sp>
    </p:spTree>
    <p:extLst>
      <p:ext uri="{BB962C8B-B14F-4D97-AF65-F5344CB8AC3E}">
        <p14:creationId xmlns:p14="http://schemas.microsoft.com/office/powerpoint/2010/main" val="5600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02">
    <p:bg>
      <p:bgPr>
        <a:solidFill>
          <a:schemeClr val="accent2"/>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775960" cy="3650612"/>
          </a:xfrm>
          <a:prstGeom prst="rect">
            <a:avLst/>
          </a:prstGeom>
        </p:spPr>
      </p:pic>
      <p:grpSp>
        <p:nvGrpSpPr>
          <p:cNvPr id="31" name="Group 12">
            <a:extLst>
              <a:ext uri="{FF2B5EF4-FFF2-40B4-BE49-F238E27FC236}">
                <a16:creationId xmlns:a16="http://schemas.microsoft.com/office/drawing/2014/main" id="{BBDCEDE6-A752-9A4D-A102-96D565445D87}"/>
              </a:ext>
            </a:extLst>
          </p:cNvPr>
          <p:cNvGrpSpPr/>
          <p:nvPr userDrawn="1"/>
        </p:nvGrpSpPr>
        <p:grpSpPr>
          <a:xfrm>
            <a:off x="617706" y="6011690"/>
            <a:ext cx="1996440" cy="339552"/>
            <a:chOff x="0" y="0"/>
            <a:chExt cx="10080625" cy="1714500"/>
          </a:xfrm>
          <a:solidFill>
            <a:schemeClr val="bg1"/>
          </a:solidFill>
        </p:grpSpPr>
        <p:sp>
          <p:nvSpPr>
            <p:cNvPr id="32" name="Freeform 3">
              <a:extLst>
                <a:ext uri="{FF2B5EF4-FFF2-40B4-BE49-F238E27FC236}">
                  <a16:creationId xmlns:a16="http://schemas.microsoft.com/office/drawing/2014/main" id="{D6BC1DA6-3B36-784F-9BC7-D8C2E2CB6F4E}"/>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33" name="Freeform 4">
              <a:extLst>
                <a:ext uri="{FF2B5EF4-FFF2-40B4-BE49-F238E27FC236}">
                  <a16:creationId xmlns:a16="http://schemas.microsoft.com/office/drawing/2014/main" id="{DF1B71C5-1C90-B242-A5D2-68FCBFCD6688}"/>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34" name="Freeform 5">
              <a:extLst>
                <a:ext uri="{FF2B5EF4-FFF2-40B4-BE49-F238E27FC236}">
                  <a16:creationId xmlns:a16="http://schemas.microsoft.com/office/drawing/2014/main" id="{9F1E8C55-8311-6F4C-B6E1-29D900E6F9A2}"/>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35" name="Freeform 6">
              <a:extLst>
                <a:ext uri="{FF2B5EF4-FFF2-40B4-BE49-F238E27FC236}">
                  <a16:creationId xmlns:a16="http://schemas.microsoft.com/office/drawing/2014/main" id="{DD6FBB9E-B802-9F4D-AB7A-CC041CB52909}"/>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36" name="Freeform 7">
              <a:extLst>
                <a:ext uri="{FF2B5EF4-FFF2-40B4-BE49-F238E27FC236}">
                  <a16:creationId xmlns:a16="http://schemas.microsoft.com/office/drawing/2014/main" id="{9DA9A95C-F51C-A541-8D0F-5B2FB4452537}"/>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37" name="Freeform 8">
              <a:extLst>
                <a:ext uri="{FF2B5EF4-FFF2-40B4-BE49-F238E27FC236}">
                  <a16:creationId xmlns:a16="http://schemas.microsoft.com/office/drawing/2014/main" id="{99B6BEBA-9DCE-5D4A-9253-6CB5822B260F}"/>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38" name="Freeform 9">
              <a:extLst>
                <a:ext uri="{FF2B5EF4-FFF2-40B4-BE49-F238E27FC236}">
                  <a16:creationId xmlns:a16="http://schemas.microsoft.com/office/drawing/2014/main" id="{701E6526-3EFB-3E48-AFCC-5C42D96CBF7B}"/>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sp>
        <p:nvSpPr>
          <p:cNvPr id="14" name="Title 1">
            <a:extLst>
              <a:ext uri="{FF2B5EF4-FFF2-40B4-BE49-F238E27FC236}">
                <a16:creationId xmlns:a16="http://schemas.microsoft.com/office/drawing/2014/main" id="{164F77C9-EC36-C042-A276-0E9B17B47279}"/>
              </a:ext>
            </a:extLst>
          </p:cNvPr>
          <p:cNvSpPr>
            <a:spLocks noGrp="1"/>
          </p:cNvSpPr>
          <p:nvPr>
            <p:ph type="title"/>
          </p:nvPr>
        </p:nvSpPr>
        <p:spPr>
          <a:xfrm>
            <a:off x="6417011" y="952904"/>
            <a:ext cx="5181600" cy="989444"/>
          </a:xfrm>
        </p:spPr>
        <p:txBody>
          <a:bodyPr/>
          <a:lstStyle>
            <a:lvl1pPr>
              <a:defRPr>
                <a:solidFill>
                  <a:schemeClr val="bg1"/>
                </a:solidFill>
              </a:defRPr>
            </a:lvl1pPr>
          </a:lstStyle>
          <a:p>
            <a:r>
              <a:rPr lang="nl-NL"/>
              <a:t>Klik om de stijl te bewerken</a:t>
            </a:r>
            <a:endParaRPr lang="nl-NL" dirty="0"/>
          </a:p>
        </p:txBody>
      </p:sp>
      <p:sp>
        <p:nvSpPr>
          <p:cNvPr id="15" name="Content Placeholder 2">
            <a:extLst>
              <a:ext uri="{FF2B5EF4-FFF2-40B4-BE49-F238E27FC236}">
                <a16:creationId xmlns:a16="http://schemas.microsoft.com/office/drawing/2014/main" id="{D7CA983D-240E-AB49-BF7B-88627D689D52}"/>
              </a:ext>
            </a:extLst>
          </p:cNvPr>
          <p:cNvSpPr>
            <a:spLocks noGrp="1"/>
          </p:cNvSpPr>
          <p:nvPr>
            <p:ph sz="half" idx="10"/>
          </p:nvPr>
        </p:nvSpPr>
        <p:spPr>
          <a:xfrm>
            <a:off x="6417011" y="2277628"/>
            <a:ext cx="5181600" cy="31782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7066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01">
    <p:bg>
      <p:bgPr>
        <a:solidFill>
          <a:schemeClr val="accent2"/>
        </a:solidFill>
        <a:effectLst/>
      </p:bgPr>
    </p:bg>
    <p:spTree>
      <p:nvGrpSpPr>
        <p:cNvPr id="1" name=""/>
        <p:cNvGrpSpPr/>
        <p:nvPr/>
      </p:nvGrpSpPr>
      <p:grpSpPr>
        <a:xfrm>
          <a:off x="0" y="0"/>
          <a:ext cx="0" cy="0"/>
          <a:chOff x="0" y="0"/>
          <a:chExt cx="0" cy="0"/>
        </a:xfrm>
      </p:grpSpPr>
      <p:grpSp>
        <p:nvGrpSpPr>
          <p:cNvPr id="24" name="Group 12">
            <a:extLst>
              <a:ext uri="{FF2B5EF4-FFF2-40B4-BE49-F238E27FC236}">
                <a16:creationId xmlns:a16="http://schemas.microsoft.com/office/drawing/2014/main" id="{BBDCEDE6-A752-9A4D-A102-96D565445D87}"/>
              </a:ext>
            </a:extLst>
          </p:cNvPr>
          <p:cNvGrpSpPr/>
          <p:nvPr userDrawn="1"/>
        </p:nvGrpSpPr>
        <p:grpSpPr>
          <a:xfrm>
            <a:off x="617706" y="6011690"/>
            <a:ext cx="1996440" cy="339552"/>
            <a:chOff x="0" y="0"/>
            <a:chExt cx="10080625" cy="1714500"/>
          </a:xfrm>
          <a:solidFill>
            <a:schemeClr val="bg1"/>
          </a:solidFill>
        </p:grpSpPr>
        <p:sp>
          <p:nvSpPr>
            <p:cNvPr id="25" name="Freeform 3">
              <a:extLst>
                <a:ext uri="{FF2B5EF4-FFF2-40B4-BE49-F238E27FC236}">
                  <a16:creationId xmlns:a16="http://schemas.microsoft.com/office/drawing/2014/main" id="{D6BC1DA6-3B36-784F-9BC7-D8C2E2CB6F4E}"/>
                </a:ext>
              </a:extLst>
            </p:cNvPr>
            <p:cNvSpPr>
              <a:spLocks noChangeArrowheads="1"/>
            </p:cNvSpPr>
            <p:nvPr/>
          </p:nvSpPr>
          <p:spPr bwMode="auto">
            <a:xfrm>
              <a:off x="0" y="0"/>
              <a:ext cx="1414463" cy="1679575"/>
            </a:xfrm>
            <a:custGeom>
              <a:avLst/>
              <a:gdLst>
                <a:gd name="T0" fmla="*/ 3441 w 3928"/>
                <a:gd name="T1" fmla="*/ 1478 h 4667"/>
                <a:gd name="T2" fmla="*/ 3441 w 3928"/>
                <a:gd name="T3" fmla="*/ 1478 h 4667"/>
                <a:gd name="T4" fmla="*/ 3247 w 3928"/>
                <a:gd name="T5" fmla="*/ 2275 h 4667"/>
                <a:gd name="T6" fmla="*/ 2664 w 3928"/>
                <a:gd name="T7" fmla="*/ 2781 h 4667"/>
                <a:gd name="T8" fmla="*/ 3927 w 3928"/>
                <a:gd name="T9" fmla="*/ 4666 h 4667"/>
                <a:gd name="T10" fmla="*/ 2644 w 3928"/>
                <a:gd name="T11" fmla="*/ 4666 h 4667"/>
                <a:gd name="T12" fmla="*/ 1672 w 3928"/>
                <a:gd name="T13" fmla="*/ 2995 h 4667"/>
                <a:gd name="T14" fmla="*/ 1050 w 3928"/>
                <a:gd name="T15" fmla="*/ 2995 h 4667"/>
                <a:gd name="T16" fmla="*/ 1050 w 3928"/>
                <a:gd name="T17" fmla="*/ 4666 h 4667"/>
                <a:gd name="T18" fmla="*/ 0 w 3928"/>
                <a:gd name="T19" fmla="*/ 4666 h 4667"/>
                <a:gd name="T20" fmla="*/ 0 w 3928"/>
                <a:gd name="T21" fmla="*/ 0 h 4667"/>
                <a:gd name="T22" fmla="*/ 1808 w 3928"/>
                <a:gd name="T23" fmla="*/ 0 h 4667"/>
                <a:gd name="T24" fmla="*/ 3441 w 3928"/>
                <a:gd name="T25" fmla="*/ 1478 h 4667"/>
                <a:gd name="T26" fmla="*/ 1050 w 3928"/>
                <a:gd name="T27" fmla="*/ 2139 h 4667"/>
                <a:gd name="T28" fmla="*/ 1050 w 3928"/>
                <a:gd name="T29" fmla="*/ 2139 h 4667"/>
                <a:gd name="T30" fmla="*/ 1653 w 3928"/>
                <a:gd name="T31" fmla="*/ 2139 h 4667"/>
                <a:gd name="T32" fmla="*/ 2197 w 3928"/>
                <a:gd name="T33" fmla="*/ 1983 h 4667"/>
                <a:gd name="T34" fmla="*/ 2372 w 3928"/>
                <a:gd name="T35" fmla="*/ 1517 h 4667"/>
                <a:gd name="T36" fmla="*/ 2197 w 3928"/>
                <a:gd name="T37" fmla="*/ 1030 h 4667"/>
                <a:gd name="T38" fmla="*/ 1653 w 3928"/>
                <a:gd name="T39" fmla="*/ 875 h 4667"/>
                <a:gd name="T40" fmla="*/ 1050 w 3928"/>
                <a:gd name="T41" fmla="*/ 875 h 4667"/>
                <a:gd name="T42" fmla="*/ 1050 w 3928"/>
                <a:gd name="T43" fmla="*/ 213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8" h="4667">
                  <a:moveTo>
                    <a:pt x="3441" y="1478"/>
                  </a:moveTo>
                  <a:lnTo>
                    <a:pt x="3441" y="1478"/>
                  </a:lnTo>
                  <a:cubicBezTo>
                    <a:pt x="3441" y="1789"/>
                    <a:pt x="3383" y="2061"/>
                    <a:pt x="3247" y="2275"/>
                  </a:cubicBezTo>
                  <a:cubicBezTo>
                    <a:pt x="3111" y="2489"/>
                    <a:pt x="2916" y="2664"/>
                    <a:pt x="2664" y="2781"/>
                  </a:cubicBezTo>
                  <a:cubicBezTo>
                    <a:pt x="3927" y="4666"/>
                    <a:pt x="3927" y="4666"/>
                    <a:pt x="3927" y="4666"/>
                  </a:cubicBezTo>
                  <a:cubicBezTo>
                    <a:pt x="2644" y="4666"/>
                    <a:pt x="2644" y="4666"/>
                    <a:pt x="2644" y="4666"/>
                  </a:cubicBezTo>
                  <a:cubicBezTo>
                    <a:pt x="1672" y="2995"/>
                    <a:pt x="1672" y="2995"/>
                    <a:pt x="1672" y="2995"/>
                  </a:cubicBezTo>
                  <a:cubicBezTo>
                    <a:pt x="1050" y="2995"/>
                    <a:pt x="1050" y="2995"/>
                    <a:pt x="1050" y="2995"/>
                  </a:cubicBezTo>
                  <a:cubicBezTo>
                    <a:pt x="1050" y="4666"/>
                    <a:pt x="1050" y="4666"/>
                    <a:pt x="1050" y="4666"/>
                  </a:cubicBezTo>
                  <a:cubicBezTo>
                    <a:pt x="0" y="4666"/>
                    <a:pt x="0" y="4666"/>
                    <a:pt x="0" y="4666"/>
                  </a:cubicBezTo>
                  <a:cubicBezTo>
                    <a:pt x="0" y="0"/>
                    <a:pt x="0" y="0"/>
                    <a:pt x="0" y="0"/>
                  </a:cubicBezTo>
                  <a:cubicBezTo>
                    <a:pt x="1808" y="0"/>
                    <a:pt x="1808" y="0"/>
                    <a:pt x="1808" y="0"/>
                  </a:cubicBezTo>
                  <a:cubicBezTo>
                    <a:pt x="2897" y="0"/>
                    <a:pt x="3441" y="486"/>
                    <a:pt x="3441" y="1478"/>
                  </a:cubicBezTo>
                  <a:close/>
                  <a:moveTo>
                    <a:pt x="1050" y="2139"/>
                  </a:moveTo>
                  <a:lnTo>
                    <a:pt x="1050" y="2139"/>
                  </a:lnTo>
                  <a:cubicBezTo>
                    <a:pt x="1653" y="2139"/>
                    <a:pt x="1653" y="2139"/>
                    <a:pt x="1653" y="2139"/>
                  </a:cubicBezTo>
                  <a:cubicBezTo>
                    <a:pt x="1886" y="2139"/>
                    <a:pt x="2081" y="2100"/>
                    <a:pt x="2197" y="1983"/>
                  </a:cubicBezTo>
                  <a:cubicBezTo>
                    <a:pt x="2314" y="1886"/>
                    <a:pt x="2372" y="1730"/>
                    <a:pt x="2372" y="1517"/>
                  </a:cubicBezTo>
                  <a:cubicBezTo>
                    <a:pt x="2372" y="1284"/>
                    <a:pt x="2314" y="1128"/>
                    <a:pt x="2197" y="1030"/>
                  </a:cubicBezTo>
                  <a:cubicBezTo>
                    <a:pt x="2081" y="914"/>
                    <a:pt x="1886" y="875"/>
                    <a:pt x="1653" y="875"/>
                  </a:cubicBezTo>
                  <a:cubicBezTo>
                    <a:pt x="1050" y="875"/>
                    <a:pt x="1050" y="875"/>
                    <a:pt x="1050" y="875"/>
                  </a:cubicBezTo>
                  <a:lnTo>
                    <a:pt x="1050" y="2139"/>
                  </a:lnTo>
                  <a:close/>
                </a:path>
              </a:pathLst>
            </a:custGeom>
            <a:grpFill/>
            <a:ln>
              <a:noFill/>
            </a:ln>
            <a:effectLst/>
          </p:spPr>
          <p:txBody>
            <a:bodyPr wrap="none" anchor="ctr"/>
            <a:lstStyle/>
            <a:p>
              <a:endParaRPr lang="nl-NL">
                <a:solidFill>
                  <a:schemeClr val="accent1"/>
                </a:solidFill>
              </a:endParaRPr>
            </a:p>
          </p:txBody>
        </p:sp>
        <p:sp>
          <p:nvSpPr>
            <p:cNvPr id="27" name="Freeform 4">
              <a:extLst>
                <a:ext uri="{FF2B5EF4-FFF2-40B4-BE49-F238E27FC236}">
                  <a16:creationId xmlns:a16="http://schemas.microsoft.com/office/drawing/2014/main" id="{DF1B71C5-1C90-B242-A5D2-68FCBFCD6688}"/>
                </a:ext>
              </a:extLst>
            </p:cNvPr>
            <p:cNvSpPr>
              <a:spLocks noChangeArrowheads="1"/>
            </p:cNvSpPr>
            <p:nvPr/>
          </p:nvSpPr>
          <p:spPr bwMode="auto">
            <a:xfrm>
              <a:off x="3205163" y="0"/>
              <a:ext cx="1504950" cy="1679575"/>
            </a:xfrm>
            <a:custGeom>
              <a:avLst/>
              <a:gdLst>
                <a:gd name="T0" fmla="*/ 3325 w 4182"/>
                <a:gd name="T1" fmla="*/ 4666 h 4667"/>
                <a:gd name="T2" fmla="*/ 1303 w 4182"/>
                <a:gd name="T3" fmla="*/ 1847 h 4667"/>
                <a:gd name="T4" fmla="*/ 1303 w 4182"/>
                <a:gd name="T5" fmla="*/ 4666 h 4667"/>
                <a:gd name="T6" fmla="*/ 292 w 4182"/>
                <a:gd name="T7" fmla="*/ 4666 h 4667"/>
                <a:gd name="T8" fmla="*/ 292 w 4182"/>
                <a:gd name="T9" fmla="*/ 428 h 4667"/>
                <a:gd name="T10" fmla="*/ 0 w 4182"/>
                <a:gd name="T11" fmla="*/ 0 h 4667"/>
                <a:gd name="T12" fmla="*/ 1187 w 4182"/>
                <a:gd name="T13" fmla="*/ 0 h 4667"/>
                <a:gd name="T14" fmla="*/ 3170 w 4182"/>
                <a:gd name="T15" fmla="*/ 2781 h 4667"/>
                <a:gd name="T16" fmla="*/ 3170 w 4182"/>
                <a:gd name="T17" fmla="*/ 0 h 4667"/>
                <a:gd name="T18" fmla="*/ 4181 w 4182"/>
                <a:gd name="T19" fmla="*/ 0 h 4667"/>
                <a:gd name="T20" fmla="*/ 4181 w 4182"/>
                <a:gd name="T21" fmla="*/ 4666 h 4667"/>
                <a:gd name="T22" fmla="*/ 3325 w 4182"/>
                <a:gd name="T23"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2" h="4667">
                  <a:moveTo>
                    <a:pt x="3325" y="4666"/>
                  </a:moveTo>
                  <a:lnTo>
                    <a:pt x="1303" y="1847"/>
                  </a:lnTo>
                  <a:lnTo>
                    <a:pt x="1303" y="4666"/>
                  </a:lnTo>
                  <a:lnTo>
                    <a:pt x="292" y="4666"/>
                  </a:lnTo>
                  <a:lnTo>
                    <a:pt x="292" y="428"/>
                  </a:lnTo>
                  <a:lnTo>
                    <a:pt x="0" y="0"/>
                  </a:lnTo>
                  <a:lnTo>
                    <a:pt x="1187" y="0"/>
                  </a:lnTo>
                  <a:lnTo>
                    <a:pt x="3170" y="2781"/>
                  </a:lnTo>
                  <a:lnTo>
                    <a:pt x="3170" y="0"/>
                  </a:lnTo>
                  <a:lnTo>
                    <a:pt x="4181" y="0"/>
                  </a:lnTo>
                  <a:lnTo>
                    <a:pt x="4181" y="4666"/>
                  </a:lnTo>
                  <a:lnTo>
                    <a:pt x="3325" y="4666"/>
                  </a:lnTo>
                </a:path>
              </a:pathLst>
            </a:custGeom>
            <a:grpFill/>
            <a:ln>
              <a:noFill/>
            </a:ln>
            <a:effectLst/>
          </p:spPr>
          <p:txBody>
            <a:bodyPr wrap="none" anchor="ctr"/>
            <a:lstStyle/>
            <a:p>
              <a:endParaRPr lang="nl-NL">
                <a:solidFill>
                  <a:schemeClr val="accent1"/>
                </a:solidFill>
              </a:endParaRPr>
            </a:p>
          </p:txBody>
        </p:sp>
        <p:sp>
          <p:nvSpPr>
            <p:cNvPr id="28" name="Freeform 5">
              <a:extLst>
                <a:ext uri="{FF2B5EF4-FFF2-40B4-BE49-F238E27FC236}">
                  <a16:creationId xmlns:a16="http://schemas.microsoft.com/office/drawing/2014/main" id="{9F1E8C55-8311-6F4C-B6E1-29D900E6F9A2}"/>
                </a:ext>
              </a:extLst>
            </p:cNvPr>
            <p:cNvSpPr>
              <a:spLocks noChangeArrowheads="1"/>
            </p:cNvSpPr>
            <p:nvPr/>
          </p:nvSpPr>
          <p:spPr bwMode="auto">
            <a:xfrm>
              <a:off x="5067300" y="0"/>
              <a:ext cx="1443038" cy="1679575"/>
            </a:xfrm>
            <a:custGeom>
              <a:avLst/>
              <a:gdLst>
                <a:gd name="T0" fmla="*/ 4006 w 4007"/>
                <a:gd name="T1" fmla="*/ 2333 h 4667"/>
                <a:gd name="T2" fmla="*/ 4006 w 4007"/>
                <a:gd name="T3" fmla="*/ 2333 h 4667"/>
                <a:gd name="T4" fmla="*/ 3461 w 4007"/>
                <a:gd name="T5" fmla="*/ 4063 h 4667"/>
                <a:gd name="T6" fmla="*/ 1828 w 4007"/>
                <a:gd name="T7" fmla="*/ 4666 h 4667"/>
                <a:gd name="T8" fmla="*/ 0 w 4007"/>
                <a:gd name="T9" fmla="*/ 4666 h 4667"/>
                <a:gd name="T10" fmla="*/ 0 w 4007"/>
                <a:gd name="T11" fmla="*/ 0 h 4667"/>
                <a:gd name="T12" fmla="*/ 1828 w 4007"/>
                <a:gd name="T13" fmla="*/ 0 h 4667"/>
                <a:gd name="T14" fmla="*/ 3461 w 4007"/>
                <a:gd name="T15" fmla="*/ 584 h 4667"/>
                <a:gd name="T16" fmla="*/ 4006 w 4007"/>
                <a:gd name="T17" fmla="*/ 2333 h 4667"/>
                <a:gd name="T18" fmla="*/ 1109 w 4007"/>
                <a:gd name="T19" fmla="*/ 3733 h 4667"/>
                <a:gd name="T20" fmla="*/ 1109 w 4007"/>
                <a:gd name="T21" fmla="*/ 3733 h 4667"/>
                <a:gd name="T22" fmla="*/ 1809 w 4007"/>
                <a:gd name="T23" fmla="*/ 3733 h 4667"/>
                <a:gd name="T24" fmla="*/ 2606 w 4007"/>
                <a:gd name="T25" fmla="*/ 3403 h 4667"/>
                <a:gd name="T26" fmla="*/ 2878 w 4007"/>
                <a:gd name="T27" fmla="*/ 2333 h 4667"/>
                <a:gd name="T28" fmla="*/ 2606 w 4007"/>
                <a:gd name="T29" fmla="*/ 1264 h 4667"/>
                <a:gd name="T30" fmla="*/ 1809 w 4007"/>
                <a:gd name="T31" fmla="*/ 933 h 4667"/>
                <a:gd name="T32" fmla="*/ 1109 w 4007"/>
                <a:gd name="T33" fmla="*/ 37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7" h="4667">
                  <a:moveTo>
                    <a:pt x="4006" y="2333"/>
                  </a:moveTo>
                  <a:lnTo>
                    <a:pt x="4006" y="2333"/>
                  </a:lnTo>
                  <a:cubicBezTo>
                    <a:pt x="4006" y="3092"/>
                    <a:pt x="3831" y="3675"/>
                    <a:pt x="3461" y="4063"/>
                  </a:cubicBezTo>
                  <a:cubicBezTo>
                    <a:pt x="3092" y="4472"/>
                    <a:pt x="2547" y="4666"/>
                    <a:pt x="1828" y="4666"/>
                  </a:cubicBezTo>
                  <a:cubicBezTo>
                    <a:pt x="0" y="4666"/>
                    <a:pt x="0" y="4666"/>
                    <a:pt x="0" y="4666"/>
                  </a:cubicBezTo>
                  <a:cubicBezTo>
                    <a:pt x="0" y="0"/>
                    <a:pt x="0" y="0"/>
                    <a:pt x="0" y="0"/>
                  </a:cubicBezTo>
                  <a:cubicBezTo>
                    <a:pt x="1828" y="0"/>
                    <a:pt x="1828" y="0"/>
                    <a:pt x="1828" y="0"/>
                  </a:cubicBezTo>
                  <a:cubicBezTo>
                    <a:pt x="2547" y="0"/>
                    <a:pt x="3112" y="195"/>
                    <a:pt x="3461" y="584"/>
                  </a:cubicBezTo>
                  <a:cubicBezTo>
                    <a:pt x="3831" y="972"/>
                    <a:pt x="4006" y="1555"/>
                    <a:pt x="4006" y="2333"/>
                  </a:cubicBezTo>
                  <a:close/>
                  <a:moveTo>
                    <a:pt x="1109" y="3733"/>
                  </a:moveTo>
                  <a:lnTo>
                    <a:pt x="1109" y="3733"/>
                  </a:lnTo>
                  <a:cubicBezTo>
                    <a:pt x="1809" y="3733"/>
                    <a:pt x="1809" y="3733"/>
                    <a:pt x="1809" y="3733"/>
                  </a:cubicBezTo>
                  <a:cubicBezTo>
                    <a:pt x="2178" y="3733"/>
                    <a:pt x="2450" y="3636"/>
                    <a:pt x="2606" y="3403"/>
                  </a:cubicBezTo>
                  <a:cubicBezTo>
                    <a:pt x="2780" y="3169"/>
                    <a:pt x="2878" y="2819"/>
                    <a:pt x="2878" y="2333"/>
                  </a:cubicBezTo>
                  <a:cubicBezTo>
                    <a:pt x="2878" y="1847"/>
                    <a:pt x="2780" y="1497"/>
                    <a:pt x="2606" y="1264"/>
                  </a:cubicBezTo>
                  <a:cubicBezTo>
                    <a:pt x="2450" y="1030"/>
                    <a:pt x="2178" y="933"/>
                    <a:pt x="1809" y="933"/>
                  </a:cubicBezTo>
                  <a:lnTo>
                    <a:pt x="1109" y="3733"/>
                  </a:lnTo>
                  <a:close/>
                </a:path>
              </a:pathLst>
            </a:custGeom>
            <a:grpFill/>
            <a:ln>
              <a:noFill/>
            </a:ln>
            <a:effectLst/>
          </p:spPr>
          <p:txBody>
            <a:bodyPr wrap="none" anchor="ctr"/>
            <a:lstStyle/>
            <a:p>
              <a:endParaRPr lang="nl-NL">
                <a:solidFill>
                  <a:schemeClr val="accent1"/>
                </a:solidFill>
              </a:endParaRPr>
            </a:p>
          </p:txBody>
        </p:sp>
        <p:sp>
          <p:nvSpPr>
            <p:cNvPr id="29" name="Freeform 6">
              <a:extLst>
                <a:ext uri="{FF2B5EF4-FFF2-40B4-BE49-F238E27FC236}">
                  <a16:creationId xmlns:a16="http://schemas.microsoft.com/office/drawing/2014/main" id="{DD6FBB9E-B802-9F4D-AB7A-CC041CB52909}"/>
                </a:ext>
              </a:extLst>
            </p:cNvPr>
            <p:cNvSpPr>
              <a:spLocks noChangeArrowheads="1"/>
            </p:cNvSpPr>
            <p:nvPr/>
          </p:nvSpPr>
          <p:spPr bwMode="auto">
            <a:xfrm>
              <a:off x="6572250" y="0"/>
              <a:ext cx="1631950" cy="1679575"/>
            </a:xfrm>
            <a:custGeom>
              <a:avLst/>
              <a:gdLst>
                <a:gd name="T0" fmla="*/ 2800 w 4531"/>
                <a:gd name="T1" fmla="*/ 3033 h 4667"/>
                <a:gd name="T2" fmla="*/ 1128 w 4531"/>
                <a:gd name="T3" fmla="*/ 4666 h 4667"/>
                <a:gd name="T4" fmla="*/ 0 w 4531"/>
                <a:gd name="T5" fmla="*/ 4666 h 4667"/>
                <a:gd name="T6" fmla="*/ 1750 w 4531"/>
                <a:gd name="T7" fmla="*/ 467 h 4667"/>
                <a:gd name="T8" fmla="*/ 1594 w 4531"/>
                <a:gd name="T9" fmla="*/ 0 h 4667"/>
                <a:gd name="T10" fmla="*/ 2625 w 4531"/>
                <a:gd name="T11" fmla="*/ 0 h 4667"/>
                <a:gd name="T12" fmla="*/ 4530 w 4531"/>
                <a:gd name="T13" fmla="*/ 4666 h 4667"/>
                <a:gd name="T14" fmla="*/ 3383 w 4531"/>
                <a:gd name="T15" fmla="*/ 4666 h 4667"/>
                <a:gd name="T16" fmla="*/ 2800 w 4531"/>
                <a:gd name="T17" fmla="*/ 3033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1" h="4667">
                  <a:moveTo>
                    <a:pt x="2800" y="3033"/>
                  </a:moveTo>
                  <a:lnTo>
                    <a:pt x="1128" y="4666"/>
                  </a:lnTo>
                  <a:lnTo>
                    <a:pt x="0" y="4666"/>
                  </a:lnTo>
                  <a:lnTo>
                    <a:pt x="1750" y="467"/>
                  </a:lnTo>
                  <a:lnTo>
                    <a:pt x="1594" y="0"/>
                  </a:lnTo>
                  <a:lnTo>
                    <a:pt x="2625" y="0"/>
                  </a:lnTo>
                  <a:lnTo>
                    <a:pt x="4530" y="4666"/>
                  </a:lnTo>
                  <a:lnTo>
                    <a:pt x="3383" y="4666"/>
                  </a:lnTo>
                  <a:lnTo>
                    <a:pt x="2800" y="3033"/>
                  </a:lnTo>
                </a:path>
              </a:pathLst>
            </a:custGeom>
            <a:grpFill/>
            <a:ln>
              <a:noFill/>
            </a:ln>
            <a:effectLst/>
          </p:spPr>
          <p:txBody>
            <a:bodyPr wrap="none" anchor="ctr"/>
            <a:lstStyle/>
            <a:p>
              <a:endParaRPr lang="nl-NL">
                <a:solidFill>
                  <a:schemeClr val="accent1"/>
                </a:solidFill>
              </a:endParaRPr>
            </a:p>
          </p:txBody>
        </p:sp>
        <p:sp>
          <p:nvSpPr>
            <p:cNvPr id="30" name="Freeform 7">
              <a:extLst>
                <a:ext uri="{FF2B5EF4-FFF2-40B4-BE49-F238E27FC236}">
                  <a16:creationId xmlns:a16="http://schemas.microsoft.com/office/drawing/2014/main" id="{9DA9A95C-F51C-A541-8D0F-5B2FB4452537}"/>
                </a:ext>
              </a:extLst>
            </p:cNvPr>
            <p:cNvSpPr>
              <a:spLocks noChangeArrowheads="1"/>
            </p:cNvSpPr>
            <p:nvPr/>
          </p:nvSpPr>
          <p:spPr bwMode="auto">
            <a:xfrm>
              <a:off x="1574800" y="0"/>
              <a:ext cx="398463" cy="769938"/>
            </a:xfrm>
            <a:custGeom>
              <a:avLst/>
              <a:gdLst>
                <a:gd name="T0" fmla="*/ 1108 w 1109"/>
                <a:gd name="T1" fmla="*/ 0 h 2140"/>
                <a:gd name="T2" fmla="*/ 0 w 1109"/>
                <a:gd name="T3" fmla="*/ 0 h 2140"/>
                <a:gd name="T4" fmla="*/ 0 w 1109"/>
                <a:gd name="T5" fmla="*/ 2139 h 2140"/>
                <a:gd name="T6" fmla="*/ 1108 w 1109"/>
                <a:gd name="T7" fmla="*/ 2139 h 2140"/>
                <a:gd name="T8" fmla="*/ 1108 w 1109"/>
                <a:gd name="T9" fmla="*/ 0 h 2140"/>
              </a:gdLst>
              <a:ahLst/>
              <a:cxnLst>
                <a:cxn ang="0">
                  <a:pos x="T0" y="T1"/>
                </a:cxn>
                <a:cxn ang="0">
                  <a:pos x="T2" y="T3"/>
                </a:cxn>
                <a:cxn ang="0">
                  <a:pos x="T4" y="T5"/>
                </a:cxn>
                <a:cxn ang="0">
                  <a:pos x="T6" y="T7"/>
                </a:cxn>
                <a:cxn ang="0">
                  <a:pos x="T8" y="T9"/>
                </a:cxn>
              </a:cxnLst>
              <a:rect l="0" t="0" r="r" b="b"/>
              <a:pathLst>
                <a:path w="1109" h="2140">
                  <a:moveTo>
                    <a:pt x="1108" y="0"/>
                  </a:moveTo>
                  <a:lnTo>
                    <a:pt x="0" y="0"/>
                  </a:lnTo>
                  <a:lnTo>
                    <a:pt x="0" y="2139"/>
                  </a:lnTo>
                  <a:lnTo>
                    <a:pt x="1108" y="2139"/>
                  </a:lnTo>
                  <a:lnTo>
                    <a:pt x="1108" y="0"/>
                  </a:lnTo>
                </a:path>
              </a:pathLst>
            </a:custGeom>
            <a:grpFill/>
            <a:ln>
              <a:noFill/>
            </a:ln>
            <a:effectLst/>
          </p:spPr>
          <p:txBody>
            <a:bodyPr wrap="none" anchor="ctr"/>
            <a:lstStyle/>
            <a:p>
              <a:endParaRPr lang="nl-NL">
                <a:solidFill>
                  <a:schemeClr val="accent1"/>
                </a:solidFill>
              </a:endParaRPr>
            </a:p>
          </p:txBody>
        </p:sp>
        <p:sp>
          <p:nvSpPr>
            <p:cNvPr id="31" name="Freeform 8">
              <a:extLst>
                <a:ext uri="{FF2B5EF4-FFF2-40B4-BE49-F238E27FC236}">
                  <a16:creationId xmlns:a16="http://schemas.microsoft.com/office/drawing/2014/main" id="{99B6BEBA-9DCE-5D4A-9253-6CB5822B260F}"/>
                </a:ext>
              </a:extLst>
            </p:cNvPr>
            <p:cNvSpPr>
              <a:spLocks noChangeArrowheads="1"/>
            </p:cNvSpPr>
            <p:nvPr/>
          </p:nvSpPr>
          <p:spPr bwMode="auto">
            <a:xfrm>
              <a:off x="1574800" y="0"/>
              <a:ext cx="1379538" cy="1714500"/>
            </a:xfrm>
            <a:custGeom>
              <a:avLst/>
              <a:gdLst>
                <a:gd name="T0" fmla="*/ 1906 w 3831"/>
                <a:gd name="T1" fmla="*/ 0 h 4764"/>
                <a:gd name="T2" fmla="*/ 1906 w 3831"/>
                <a:gd name="T3" fmla="*/ 0 h 4764"/>
                <a:gd name="T4" fmla="*/ 1906 w 3831"/>
                <a:gd name="T5" fmla="*/ 855 h 4764"/>
                <a:gd name="T6" fmla="*/ 2722 w 3831"/>
                <a:gd name="T7" fmla="*/ 855 h 4764"/>
                <a:gd name="T8" fmla="*/ 2722 w 3831"/>
                <a:gd name="T9" fmla="*/ 2917 h 4764"/>
                <a:gd name="T10" fmla="*/ 2528 w 3831"/>
                <a:gd name="T11" fmla="*/ 3597 h 4764"/>
                <a:gd name="T12" fmla="*/ 1906 w 3831"/>
                <a:gd name="T13" fmla="*/ 3830 h 4764"/>
                <a:gd name="T14" fmla="*/ 1303 w 3831"/>
                <a:gd name="T15" fmla="*/ 3597 h 4764"/>
                <a:gd name="T16" fmla="*/ 1108 w 3831"/>
                <a:gd name="T17" fmla="*/ 2995 h 4764"/>
                <a:gd name="T18" fmla="*/ 0 w 3831"/>
                <a:gd name="T19" fmla="*/ 2995 h 4764"/>
                <a:gd name="T20" fmla="*/ 466 w 3831"/>
                <a:gd name="T21" fmla="*/ 4297 h 4764"/>
                <a:gd name="T22" fmla="*/ 1906 w 3831"/>
                <a:gd name="T23" fmla="*/ 4763 h 4764"/>
                <a:gd name="T24" fmla="*/ 3344 w 3831"/>
                <a:gd name="T25" fmla="*/ 4297 h 4764"/>
                <a:gd name="T26" fmla="*/ 3830 w 3831"/>
                <a:gd name="T27" fmla="*/ 2897 h 4764"/>
                <a:gd name="T28" fmla="*/ 3830 w 3831"/>
                <a:gd name="T29" fmla="*/ 0 h 4764"/>
                <a:gd name="T30" fmla="*/ 1906 w 3831"/>
                <a:gd name="T31" fmla="*/ 0 h 4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1" h="4764">
                  <a:moveTo>
                    <a:pt x="1906" y="0"/>
                  </a:moveTo>
                  <a:lnTo>
                    <a:pt x="1906" y="0"/>
                  </a:lnTo>
                  <a:cubicBezTo>
                    <a:pt x="1906" y="855"/>
                    <a:pt x="1906" y="855"/>
                    <a:pt x="1906" y="855"/>
                  </a:cubicBezTo>
                  <a:cubicBezTo>
                    <a:pt x="2722" y="855"/>
                    <a:pt x="2722" y="855"/>
                    <a:pt x="2722" y="855"/>
                  </a:cubicBezTo>
                  <a:cubicBezTo>
                    <a:pt x="2722" y="2917"/>
                    <a:pt x="2722" y="2917"/>
                    <a:pt x="2722" y="2917"/>
                  </a:cubicBezTo>
                  <a:cubicBezTo>
                    <a:pt x="2722" y="3228"/>
                    <a:pt x="2663" y="3441"/>
                    <a:pt x="2528" y="3597"/>
                  </a:cubicBezTo>
                  <a:cubicBezTo>
                    <a:pt x="2392" y="3752"/>
                    <a:pt x="2177" y="3830"/>
                    <a:pt x="1906" y="3830"/>
                  </a:cubicBezTo>
                  <a:cubicBezTo>
                    <a:pt x="1652" y="3830"/>
                    <a:pt x="1439" y="3752"/>
                    <a:pt x="1303" y="3597"/>
                  </a:cubicBezTo>
                  <a:cubicBezTo>
                    <a:pt x="1186" y="3461"/>
                    <a:pt x="1108" y="3266"/>
                    <a:pt x="1108" y="2995"/>
                  </a:cubicBezTo>
                  <a:cubicBezTo>
                    <a:pt x="0" y="2995"/>
                    <a:pt x="0" y="2995"/>
                    <a:pt x="0" y="2995"/>
                  </a:cubicBezTo>
                  <a:cubicBezTo>
                    <a:pt x="19" y="3578"/>
                    <a:pt x="175" y="4025"/>
                    <a:pt x="466" y="4297"/>
                  </a:cubicBezTo>
                  <a:cubicBezTo>
                    <a:pt x="778" y="4608"/>
                    <a:pt x="1263" y="4763"/>
                    <a:pt x="1906" y="4763"/>
                  </a:cubicBezTo>
                  <a:cubicBezTo>
                    <a:pt x="2547" y="4763"/>
                    <a:pt x="3014" y="4608"/>
                    <a:pt x="3344" y="4297"/>
                  </a:cubicBezTo>
                  <a:cubicBezTo>
                    <a:pt x="3675" y="3966"/>
                    <a:pt x="3830" y="3500"/>
                    <a:pt x="3830" y="2897"/>
                  </a:cubicBezTo>
                  <a:cubicBezTo>
                    <a:pt x="3830" y="0"/>
                    <a:pt x="3830" y="0"/>
                    <a:pt x="3830" y="0"/>
                  </a:cubicBezTo>
                  <a:lnTo>
                    <a:pt x="1906" y="0"/>
                  </a:lnTo>
                </a:path>
              </a:pathLst>
            </a:custGeom>
            <a:grpFill/>
            <a:ln>
              <a:noFill/>
            </a:ln>
            <a:effectLst/>
          </p:spPr>
          <p:txBody>
            <a:bodyPr wrap="none" anchor="ctr"/>
            <a:lstStyle/>
            <a:p>
              <a:endParaRPr lang="nl-NL">
                <a:solidFill>
                  <a:schemeClr val="accent1"/>
                </a:solidFill>
              </a:endParaRPr>
            </a:p>
          </p:txBody>
        </p:sp>
        <p:sp>
          <p:nvSpPr>
            <p:cNvPr id="32" name="Freeform 9">
              <a:extLst>
                <a:ext uri="{FF2B5EF4-FFF2-40B4-BE49-F238E27FC236}">
                  <a16:creationId xmlns:a16="http://schemas.microsoft.com/office/drawing/2014/main" id="{701E6526-3EFB-3E48-AFCC-5C42D96CBF7B}"/>
                </a:ext>
              </a:extLst>
            </p:cNvPr>
            <p:cNvSpPr>
              <a:spLocks noChangeArrowheads="1"/>
            </p:cNvSpPr>
            <p:nvPr/>
          </p:nvSpPr>
          <p:spPr bwMode="auto">
            <a:xfrm>
              <a:off x="8448675" y="0"/>
              <a:ext cx="1631950" cy="1679575"/>
            </a:xfrm>
            <a:custGeom>
              <a:avLst/>
              <a:gdLst>
                <a:gd name="T0" fmla="*/ 1011 w 4531"/>
                <a:gd name="T1" fmla="*/ 4666 h 4667"/>
                <a:gd name="T2" fmla="*/ 0 w 4531"/>
                <a:gd name="T3" fmla="*/ 4666 h 4667"/>
                <a:gd name="T4" fmla="*/ 0 w 4531"/>
                <a:gd name="T5" fmla="*/ 0 h 4667"/>
                <a:gd name="T6" fmla="*/ 816 w 4531"/>
                <a:gd name="T7" fmla="*/ 0 h 4667"/>
                <a:gd name="T8" fmla="*/ 2878 w 4531"/>
                <a:gd name="T9" fmla="*/ 1225 h 4667"/>
                <a:gd name="T10" fmla="*/ 3675 w 4531"/>
                <a:gd name="T11" fmla="*/ 0 h 4667"/>
                <a:gd name="T12" fmla="*/ 4530 w 4531"/>
                <a:gd name="T13" fmla="*/ 0 h 4667"/>
                <a:gd name="T14" fmla="*/ 4530 w 4531"/>
                <a:gd name="T15" fmla="*/ 4666 h 4667"/>
                <a:gd name="T16" fmla="*/ 3519 w 4531"/>
                <a:gd name="T17" fmla="*/ 4666 h 4667"/>
                <a:gd name="T18" fmla="*/ 3519 w 4531"/>
                <a:gd name="T19" fmla="*/ 2139 h 4667"/>
                <a:gd name="T20" fmla="*/ 2256 w 4531"/>
                <a:gd name="T21" fmla="*/ 4083 h 4667"/>
                <a:gd name="T22" fmla="*/ 1011 w 4531"/>
                <a:gd name="T23" fmla="*/ 2139 h 4667"/>
                <a:gd name="T24" fmla="*/ 1011 w 4531"/>
                <a:gd name="T25" fmla="*/ 4666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4667">
                  <a:moveTo>
                    <a:pt x="1011" y="4666"/>
                  </a:moveTo>
                  <a:lnTo>
                    <a:pt x="0" y="4666"/>
                  </a:lnTo>
                  <a:lnTo>
                    <a:pt x="0" y="0"/>
                  </a:lnTo>
                  <a:lnTo>
                    <a:pt x="816" y="0"/>
                  </a:lnTo>
                  <a:lnTo>
                    <a:pt x="2878" y="1225"/>
                  </a:lnTo>
                  <a:lnTo>
                    <a:pt x="3675" y="0"/>
                  </a:lnTo>
                  <a:lnTo>
                    <a:pt x="4530" y="0"/>
                  </a:lnTo>
                  <a:lnTo>
                    <a:pt x="4530" y="4666"/>
                  </a:lnTo>
                  <a:lnTo>
                    <a:pt x="3519" y="4666"/>
                  </a:lnTo>
                  <a:lnTo>
                    <a:pt x="3519" y="2139"/>
                  </a:lnTo>
                  <a:lnTo>
                    <a:pt x="2256" y="4083"/>
                  </a:lnTo>
                  <a:lnTo>
                    <a:pt x="1011" y="2139"/>
                  </a:lnTo>
                  <a:lnTo>
                    <a:pt x="1011" y="4666"/>
                  </a:lnTo>
                </a:path>
              </a:pathLst>
            </a:custGeom>
            <a:grpFill/>
            <a:ln>
              <a:noFill/>
            </a:ln>
            <a:effectLst/>
          </p:spPr>
          <p:txBody>
            <a:bodyPr wrap="none" anchor="ctr"/>
            <a:lstStyle/>
            <a:p>
              <a:endParaRPr lang="nl-NL">
                <a:solidFill>
                  <a:schemeClr val="accent1"/>
                </a:solidFill>
              </a:endParaRPr>
            </a:p>
          </p:txBody>
        </p:sp>
      </p:grpSp>
      <p:pic>
        <p:nvPicPr>
          <p:cNvPr id="33" name="Afbeelding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360" y="0"/>
            <a:ext cx="5120640" cy="5872480"/>
          </a:xfrm>
          <a:prstGeom prst="rect">
            <a:avLst/>
          </a:prstGeom>
        </p:spPr>
      </p:pic>
      <p:sp>
        <p:nvSpPr>
          <p:cNvPr id="12" name="Title 1">
            <a:extLst>
              <a:ext uri="{FF2B5EF4-FFF2-40B4-BE49-F238E27FC236}">
                <a16:creationId xmlns:a16="http://schemas.microsoft.com/office/drawing/2014/main" id="{164F77C9-EC36-C042-A276-0E9B17B47279}"/>
              </a:ext>
            </a:extLst>
          </p:cNvPr>
          <p:cNvSpPr>
            <a:spLocks noGrp="1"/>
          </p:cNvSpPr>
          <p:nvPr>
            <p:ph type="title"/>
          </p:nvPr>
        </p:nvSpPr>
        <p:spPr>
          <a:xfrm>
            <a:off x="617706" y="952904"/>
            <a:ext cx="5181600" cy="989444"/>
          </a:xfrm>
        </p:spPr>
        <p:txBody>
          <a:bodyPr/>
          <a:lstStyle>
            <a:lvl1pPr>
              <a:defRPr>
                <a:solidFill>
                  <a:schemeClr val="bg1"/>
                </a:solidFill>
              </a:defRPr>
            </a:lvl1pPr>
          </a:lstStyle>
          <a:p>
            <a:r>
              <a:rPr lang="nl-NL"/>
              <a:t>Klik om de stijl te bewerken</a:t>
            </a:r>
            <a:endParaRPr lang="nl-NL" dirty="0"/>
          </a:p>
        </p:txBody>
      </p:sp>
      <p:sp>
        <p:nvSpPr>
          <p:cNvPr id="13" name="Content Placeholder 2">
            <a:extLst>
              <a:ext uri="{FF2B5EF4-FFF2-40B4-BE49-F238E27FC236}">
                <a16:creationId xmlns:a16="http://schemas.microsoft.com/office/drawing/2014/main" id="{D7CA983D-240E-AB49-BF7B-88627D689D52}"/>
              </a:ext>
            </a:extLst>
          </p:cNvPr>
          <p:cNvSpPr>
            <a:spLocks noGrp="1"/>
          </p:cNvSpPr>
          <p:nvPr>
            <p:ph sz="half" idx="10"/>
          </p:nvPr>
        </p:nvSpPr>
        <p:spPr>
          <a:xfrm>
            <a:off x="617706" y="2277628"/>
            <a:ext cx="5181600" cy="31782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24983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3DF32-02AA-D140-B870-3F7760DB0441}"/>
              </a:ext>
            </a:extLst>
          </p:cNvPr>
          <p:cNvSpPr>
            <a:spLocks noGrp="1"/>
          </p:cNvSpPr>
          <p:nvPr>
            <p:ph type="title"/>
          </p:nvPr>
        </p:nvSpPr>
        <p:spPr>
          <a:xfrm>
            <a:off x="838200" y="443115"/>
            <a:ext cx="10515600" cy="989445"/>
          </a:xfrm>
          <a:prstGeom prst="rect">
            <a:avLst/>
          </a:prstGeom>
        </p:spPr>
        <p:txBody>
          <a:bodyPr vert="horz" lIns="0" tIns="0" rIns="0" bIns="0" rtlCol="0" anchor="b">
            <a:normAutofit/>
          </a:bodyPr>
          <a:lstStyle/>
          <a:p>
            <a:r>
              <a:rPr lang="nl-NL"/>
              <a:t>Klik om stijl te bewerken</a:t>
            </a:r>
          </a:p>
        </p:txBody>
      </p:sp>
      <p:sp>
        <p:nvSpPr>
          <p:cNvPr id="3" name="Text Placeholder 2">
            <a:extLst>
              <a:ext uri="{FF2B5EF4-FFF2-40B4-BE49-F238E27FC236}">
                <a16:creationId xmlns:a16="http://schemas.microsoft.com/office/drawing/2014/main" id="{D0B8FAAF-2D25-5942-BE34-9C2521F08229}"/>
              </a:ext>
            </a:extLst>
          </p:cNvPr>
          <p:cNvSpPr>
            <a:spLocks noGrp="1"/>
          </p:cNvSpPr>
          <p:nvPr>
            <p:ph type="body" idx="1"/>
          </p:nvPr>
        </p:nvSpPr>
        <p:spPr>
          <a:xfrm>
            <a:off x="838200" y="1767840"/>
            <a:ext cx="10515600" cy="3949759"/>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Slide Number Placeholder 5">
            <a:extLst>
              <a:ext uri="{FF2B5EF4-FFF2-40B4-BE49-F238E27FC236}">
                <a16:creationId xmlns:a16="http://schemas.microsoft.com/office/drawing/2014/main" id="{C0AF6C1F-F2EA-3342-95F8-02D2B29BC4F0}"/>
              </a:ext>
            </a:extLst>
          </p:cNvPr>
          <p:cNvSpPr>
            <a:spLocks noGrp="1"/>
          </p:cNvSpPr>
          <p:nvPr>
            <p:ph type="sldNum" sz="quarter" idx="4"/>
          </p:nvPr>
        </p:nvSpPr>
        <p:spPr>
          <a:xfrm>
            <a:off x="11052547" y="6049760"/>
            <a:ext cx="758453" cy="365125"/>
          </a:xfrm>
          <a:prstGeom prst="rect">
            <a:avLst/>
          </a:prstGeom>
        </p:spPr>
        <p:txBody>
          <a:bodyPr vert="horz" lIns="0" tIns="0" rIns="0" bIns="0" rtlCol="0" anchor="b"/>
          <a:lstStyle>
            <a:lvl1pPr algn="r">
              <a:defRPr sz="1800">
                <a:solidFill>
                  <a:schemeClr val="bg1"/>
                </a:solidFill>
                <a:latin typeface="Raleway Medium" pitchFamily="2" charset="77"/>
              </a:defRPr>
            </a:lvl1pPr>
          </a:lstStyle>
          <a:p>
            <a:fld id="{FE8F3E12-0428-8D46-AD87-E4F4ED70C11A}" type="slidenum">
              <a:rPr lang="nl-NL" smtClean="0"/>
              <a:pPr/>
              <a:t>‹nr.›</a:t>
            </a:fld>
            <a:endParaRPr lang="nl-NL"/>
          </a:p>
        </p:txBody>
      </p:sp>
    </p:spTree>
    <p:extLst>
      <p:ext uri="{BB962C8B-B14F-4D97-AF65-F5344CB8AC3E}">
        <p14:creationId xmlns:p14="http://schemas.microsoft.com/office/powerpoint/2010/main" val="13424231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50" r:id="rId4"/>
    <p:sldLayoutId id="2147483662" r:id="rId5"/>
    <p:sldLayoutId id="2147483666" r:id="rId6"/>
    <p:sldLayoutId id="2147483682" r:id="rId7"/>
    <p:sldLayoutId id="2147483667" r:id="rId8"/>
    <p:sldLayoutId id="2147483653" r:id="rId9"/>
    <p:sldLayoutId id="2147483664" r:id="rId10"/>
    <p:sldLayoutId id="2147483668" r:id="rId11"/>
    <p:sldLayoutId id="2147483669" r:id="rId12"/>
  </p:sldLayoutIdLst>
  <p:hf hdr="0" ftr="0"/>
  <p:txStyles>
    <p:titleStyle>
      <a:lvl1pPr algn="l" defTabSz="914400" rtl="0" eaLnBrk="1" latinLnBrk="0" hangingPunct="1">
        <a:lnSpc>
          <a:spcPct val="90000"/>
        </a:lnSpc>
        <a:spcBef>
          <a:spcPct val="0"/>
        </a:spcBef>
        <a:buNone/>
        <a:defRPr sz="3200" b="1" kern="1200">
          <a:solidFill>
            <a:schemeClr val="accent2"/>
          </a:solidFill>
          <a:latin typeface="Raleway Medium" pitchFamily="2" charset="77"/>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1800" kern="1200">
          <a:solidFill>
            <a:schemeClr val="tx2">
              <a:lumMod val="50000"/>
            </a:schemeClr>
          </a:solidFill>
          <a:latin typeface="Raleway Medium" pitchFamily="2" charset="77"/>
          <a:ea typeface="+mn-ea"/>
          <a:cs typeface="+mn-cs"/>
        </a:defRPr>
      </a:lvl1pPr>
      <a:lvl2pPr marL="685800" indent="-228600" algn="l" defTabSz="914400" rtl="0" eaLnBrk="1" latinLnBrk="0" hangingPunct="1">
        <a:lnSpc>
          <a:spcPct val="100000"/>
        </a:lnSpc>
        <a:spcBef>
          <a:spcPts val="500"/>
        </a:spcBef>
        <a:buFont typeface="Wingdings" pitchFamily="2" charset="2"/>
        <a:buChar char="§"/>
        <a:defRPr sz="1800" kern="1200">
          <a:solidFill>
            <a:schemeClr val="tx2">
              <a:lumMod val="50000"/>
            </a:schemeClr>
          </a:solidFill>
          <a:latin typeface="Raleway Medium" pitchFamily="2" charset="77"/>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1800" kern="1200">
          <a:solidFill>
            <a:schemeClr val="tx2">
              <a:lumMod val="50000"/>
            </a:schemeClr>
          </a:solidFill>
          <a:latin typeface="Raleway Medium" pitchFamily="2" charset="77"/>
          <a:ea typeface="+mn-ea"/>
          <a:cs typeface="+mn-cs"/>
        </a:defRPr>
      </a:lvl3pPr>
      <a:lvl4pPr marL="1600200" indent="-228600" algn="l" defTabSz="914400" rtl="0" eaLnBrk="1" latinLnBrk="0" hangingPunct="1">
        <a:lnSpc>
          <a:spcPct val="100000"/>
        </a:lnSpc>
        <a:spcBef>
          <a:spcPts val="500"/>
        </a:spcBef>
        <a:buFont typeface="Wingdings" pitchFamily="2" charset="2"/>
        <a:buChar char="§"/>
        <a:defRPr sz="1800" kern="1200">
          <a:solidFill>
            <a:schemeClr val="tx2">
              <a:lumMod val="50000"/>
            </a:schemeClr>
          </a:solidFill>
          <a:latin typeface="Raleway Medium" pitchFamily="2" charset="77"/>
          <a:ea typeface="+mn-ea"/>
          <a:cs typeface="+mn-cs"/>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2">
              <a:lumMod val="50000"/>
            </a:schemeClr>
          </a:solidFill>
          <a:latin typeface="Raleway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ergo-eenhoorn.nl/" TargetMode="External"/><Relationship Id="rId2" Type="http://schemas.openxmlformats.org/officeDocument/2006/relationships/hyperlink" Target="http://www.ergokracht.n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a:t>Ellen Claassen en Astrid Koert</a:t>
            </a:r>
          </a:p>
        </p:txBody>
      </p:sp>
      <p:sp>
        <p:nvSpPr>
          <p:cNvPr id="4" name="Tijdelijke aanduiding voor datum 3"/>
          <p:cNvSpPr>
            <a:spLocks noGrp="1"/>
          </p:cNvSpPr>
          <p:nvPr>
            <p:ph type="dt" sz="half" idx="10"/>
          </p:nvPr>
        </p:nvSpPr>
        <p:spPr/>
        <p:txBody>
          <a:bodyPr/>
          <a:lstStyle/>
          <a:p>
            <a:r>
              <a:rPr lang="nl-NL" dirty="0"/>
              <a:t>2023</a:t>
            </a:r>
          </a:p>
        </p:txBody>
      </p:sp>
      <p:sp>
        <p:nvSpPr>
          <p:cNvPr id="5" name="Titel 1"/>
          <p:cNvSpPr>
            <a:spLocks noGrp="1"/>
          </p:cNvSpPr>
          <p:nvPr>
            <p:ph type="ctrTitle"/>
          </p:nvPr>
        </p:nvSpPr>
        <p:spPr/>
        <p:txBody>
          <a:bodyPr/>
          <a:lstStyle/>
          <a:p>
            <a:r>
              <a:rPr lang="nl-NL" dirty="0"/>
              <a:t>Na kanker weer aan het werk…..</a:t>
            </a:r>
            <a:br>
              <a:rPr lang="nl-NL" dirty="0"/>
            </a:br>
            <a:r>
              <a:rPr lang="nl-NL" dirty="0"/>
              <a:t>Maar hoe doe ik dat?</a:t>
            </a:r>
          </a:p>
        </p:txBody>
      </p:sp>
    </p:spTree>
    <p:extLst>
      <p:ext uri="{BB962C8B-B14F-4D97-AF65-F5344CB8AC3E}">
        <p14:creationId xmlns:p14="http://schemas.microsoft.com/office/powerpoint/2010/main" val="406027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Verschil</a:t>
            </a:r>
            <a:r>
              <a:rPr lang="en-US" dirty="0"/>
              <a:t> </a:t>
            </a:r>
            <a:r>
              <a:rPr lang="en-US" dirty="0" err="1"/>
              <a:t>bedrijfsarts</a:t>
            </a:r>
            <a:r>
              <a:rPr lang="en-US" dirty="0"/>
              <a:t> </a:t>
            </a:r>
            <a:r>
              <a:rPr lang="en-US" dirty="0" err="1"/>
              <a:t>en</a:t>
            </a:r>
            <a:r>
              <a:rPr lang="en-US" dirty="0"/>
              <a:t> </a:t>
            </a:r>
            <a:r>
              <a:rPr lang="en-US" dirty="0" err="1"/>
              <a:t>arbo</a:t>
            </a:r>
            <a:r>
              <a:rPr lang="en-US" dirty="0"/>
              <a:t>-arts</a:t>
            </a:r>
          </a:p>
        </p:txBody>
      </p:sp>
      <p:sp>
        <p:nvSpPr>
          <p:cNvPr id="3" name="Tijdelijke aanduiding voor inhoud 2"/>
          <p:cNvSpPr>
            <a:spLocks noGrp="1"/>
          </p:cNvSpPr>
          <p:nvPr>
            <p:ph idx="1"/>
          </p:nvPr>
        </p:nvSpPr>
        <p:spPr/>
        <p:txBody>
          <a:bodyPr/>
          <a:lstStyle/>
          <a:p>
            <a:r>
              <a:rPr lang="nl-NL" dirty="0"/>
              <a:t>Arboartsen zijn basisartsen en staan net als bedrijfsartsen geregistreerd in het BIG-register. Zij hebben alleen niet de specialisatie ‘arbeid en gezondheid bedrijfsgeneeskunde’. Arboartsen mogen, alleen onder toezicht van een bedrijfsarts (supervisie) hetzelfde werk doen als bedrijfsartsen. Aan die supervisie worden eisen en voorwaarden gesteld. Verder is het verschil tussen een bedrijfsarts en een </a:t>
            </a:r>
            <a:r>
              <a:rPr lang="nl-NL" dirty="0" err="1"/>
              <a:t>arboarts</a:t>
            </a:r>
            <a:r>
              <a:rPr lang="nl-NL" dirty="0"/>
              <a:t> dat alleen een bedrijfsarts mag doorverwijzen naar een specialist</a:t>
            </a:r>
            <a:r>
              <a:rPr lang="nl-NL"/>
              <a:t>. </a:t>
            </a:r>
            <a:endParaRPr lang="en-US" dirty="0"/>
          </a:p>
        </p:txBody>
      </p:sp>
    </p:spTree>
    <p:extLst>
      <p:ext uri="{BB962C8B-B14F-4D97-AF65-F5344CB8AC3E}">
        <p14:creationId xmlns:p14="http://schemas.microsoft.com/office/powerpoint/2010/main" val="302712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Werkgever </a:t>
            </a:r>
            <a:endParaRPr lang="en-US" dirty="0"/>
          </a:p>
        </p:txBody>
      </p:sp>
      <p:sp>
        <p:nvSpPr>
          <p:cNvPr id="3" name="Tijdelijke aanduiding voor inhoud 2"/>
          <p:cNvSpPr>
            <a:spLocks noGrp="1"/>
          </p:cNvSpPr>
          <p:nvPr>
            <p:ph idx="1"/>
          </p:nvPr>
        </p:nvSpPr>
        <p:spPr/>
        <p:txBody>
          <a:bodyPr/>
          <a:lstStyle/>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Actieve</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rol</a:t>
            </a:r>
            <a:endParaRPr lang="en-GB" altLang="nl-NL" dirty="0">
              <a:solidFill>
                <a:schemeClr val="tx1"/>
              </a:solidFill>
              <a:latin typeface="Calibri" panose="020F0502020204030204" pitchFamily="34" charset="0"/>
            </a:endParaRPr>
          </a:p>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Passend</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werk</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bieden</a:t>
            </a:r>
            <a:r>
              <a:rPr lang="en-GB" altLang="nl-NL" dirty="0">
                <a:solidFill>
                  <a:schemeClr val="tx1"/>
                </a:solidFill>
                <a:latin typeface="Calibri" panose="020F0502020204030204" pitchFamily="34" charset="0"/>
              </a:rPr>
              <a:t> in 1e </a:t>
            </a:r>
            <a:r>
              <a:rPr lang="en-GB" altLang="nl-NL" dirty="0" err="1">
                <a:solidFill>
                  <a:schemeClr val="tx1"/>
                </a:solidFill>
                <a:latin typeface="Calibri" panose="020F0502020204030204" pitchFamily="34" charset="0"/>
              </a:rPr>
              <a:t>ziektejaar</a:t>
            </a:r>
            <a:endParaRPr lang="en-GB" altLang="nl-NL" dirty="0">
              <a:solidFill>
                <a:schemeClr val="tx1"/>
              </a:solidFill>
              <a:latin typeface="Calibri" panose="020F0502020204030204" pitchFamily="34" charset="0"/>
            </a:endParaRPr>
          </a:p>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Werk</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passend</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maken</a:t>
            </a:r>
            <a:r>
              <a:rPr lang="en-GB" altLang="nl-NL" dirty="0">
                <a:solidFill>
                  <a:schemeClr val="tx1"/>
                </a:solidFill>
                <a:latin typeface="Calibri" panose="020F0502020204030204" pitchFamily="34" charset="0"/>
              </a:rPr>
              <a:t>? </a:t>
            </a:r>
          </a:p>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Als</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er</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geen</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arbeidsplaatsen</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zijn</a:t>
            </a:r>
            <a:r>
              <a:rPr lang="en-GB" altLang="nl-NL" dirty="0">
                <a:solidFill>
                  <a:schemeClr val="tx1"/>
                </a:solidFill>
                <a:latin typeface="Calibri" panose="020F0502020204030204" pitchFamily="34" charset="0"/>
              </a:rPr>
              <a:t> of </a:t>
            </a:r>
            <a:r>
              <a:rPr lang="en-GB" altLang="nl-NL" dirty="0" err="1">
                <a:solidFill>
                  <a:schemeClr val="tx1"/>
                </a:solidFill>
                <a:latin typeface="Calibri" panose="020F0502020204030204" pitchFamily="34" charset="0"/>
              </a:rPr>
              <a:t>geen</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formatieruimte</a:t>
            </a:r>
            <a:r>
              <a:rPr lang="en-GB" altLang="nl-NL" dirty="0">
                <a:solidFill>
                  <a:schemeClr val="tx1"/>
                </a:solidFill>
                <a:latin typeface="Calibri" panose="020F0502020204030204" pitchFamily="34" charset="0"/>
              </a:rPr>
              <a:t> is, </a:t>
            </a:r>
            <a:r>
              <a:rPr lang="en-GB" altLang="nl-NL" dirty="0" err="1">
                <a:solidFill>
                  <a:schemeClr val="tx1"/>
                </a:solidFill>
                <a:latin typeface="Calibri" panose="020F0502020204030204" pitchFamily="34" charset="0"/>
              </a:rPr>
              <a:t>kan</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herplaatsing</a:t>
            </a:r>
            <a:r>
              <a:rPr lang="en-GB" altLang="nl-NL" dirty="0">
                <a:solidFill>
                  <a:schemeClr val="tx1"/>
                </a:solidFill>
                <a:latin typeface="Calibri" panose="020F0502020204030204" pitchFamily="34" charset="0"/>
              </a:rPr>
              <a:t> van </a:t>
            </a:r>
            <a:r>
              <a:rPr lang="en-GB" altLang="nl-NL" dirty="0" err="1">
                <a:solidFill>
                  <a:schemeClr val="tx1"/>
                </a:solidFill>
                <a:latin typeface="Calibri" panose="020F0502020204030204" pitchFamily="34" charset="0"/>
              </a:rPr>
              <a:t>werkgever</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niet</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verlangd</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worden</a:t>
            </a:r>
            <a:endParaRPr lang="en-GB" altLang="nl-NL" dirty="0">
              <a:solidFill>
                <a:schemeClr val="tx1"/>
              </a:solidFill>
              <a:latin typeface="Calibri" panose="020F0502020204030204" pitchFamily="34" charset="0"/>
            </a:endParaRPr>
          </a:p>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Werkgever</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draait</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voor</a:t>
            </a:r>
            <a:r>
              <a:rPr lang="en-GB" altLang="nl-NL" dirty="0">
                <a:solidFill>
                  <a:schemeClr val="tx1"/>
                </a:solidFill>
                <a:latin typeface="Calibri" panose="020F0502020204030204" pitchFamily="34" charset="0"/>
              </a:rPr>
              <a:t> de </a:t>
            </a:r>
            <a:r>
              <a:rPr lang="en-GB" altLang="nl-NL" dirty="0" err="1">
                <a:solidFill>
                  <a:schemeClr val="tx1"/>
                </a:solidFill>
                <a:latin typeface="Calibri" panose="020F0502020204030204" pitchFamily="34" charset="0"/>
              </a:rPr>
              <a:t>kosten</a:t>
            </a:r>
            <a:r>
              <a:rPr lang="en-GB" altLang="nl-NL" dirty="0">
                <a:solidFill>
                  <a:schemeClr val="tx1"/>
                </a:solidFill>
                <a:latin typeface="Calibri" panose="020F0502020204030204" pitchFamily="34" charset="0"/>
              </a:rPr>
              <a:t> op (</a:t>
            </a:r>
            <a:r>
              <a:rPr lang="en-GB" altLang="nl-NL" dirty="0" err="1">
                <a:solidFill>
                  <a:schemeClr val="tx1"/>
                </a:solidFill>
                <a:latin typeface="Calibri" panose="020F0502020204030204" pitchFamily="34" charset="0"/>
              </a:rPr>
              <a:t>Reintegratiebegeleiding</a:t>
            </a:r>
            <a:r>
              <a:rPr lang="en-GB" altLang="nl-NL" dirty="0">
                <a:solidFill>
                  <a:schemeClr val="tx1"/>
                </a:solidFill>
                <a:latin typeface="Calibri" panose="020F0502020204030204" pitchFamily="34" charset="0"/>
              </a:rPr>
              <a:t> , </a:t>
            </a:r>
            <a:r>
              <a:rPr lang="en-GB" altLang="nl-NL" dirty="0" err="1">
                <a:solidFill>
                  <a:schemeClr val="tx1"/>
                </a:solidFill>
                <a:latin typeface="Calibri" panose="020F0502020204030204" pitchFamily="34" charset="0"/>
              </a:rPr>
              <a:t>bekostigen</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sollicitatietraining</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opleiding</a:t>
            </a:r>
            <a:r>
              <a:rPr lang="en-GB" altLang="nl-NL" dirty="0">
                <a:solidFill>
                  <a:schemeClr val="tx1"/>
                </a:solidFill>
                <a:latin typeface="Calibri" panose="020F0502020204030204" pitchFamily="34" charset="0"/>
              </a:rPr>
              <a:t>, coaching op het </a:t>
            </a:r>
            <a:r>
              <a:rPr lang="en-GB" altLang="nl-NL" dirty="0" err="1">
                <a:solidFill>
                  <a:schemeClr val="tx1"/>
                </a:solidFill>
                <a:latin typeface="Calibri" panose="020F0502020204030204" pitchFamily="34" charset="0"/>
              </a:rPr>
              <a:t>werk</a:t>
            </a:r>
            <a:r>
              <a:rPr lang="en-GB" altLang="nl-NL" dirty="0">
                <a:solidFill>
                  <a:schemeClr val="tx1"/>
                </a:solidFill>
                <a:latin typeface="Calibri" panose="020F0502020204030204" pitchFamily="34" charset="0"/>
              </a:rPr>
              <a:t>)</a:t>
            </a:r>
            <a:r>
              <a:rPr lang="ar-SA" altLang="nl-NL" dirty="0">
                <a:solidFill>
                  <a:schemeClr val="tx1"/>
                </a:solidFill>
                <a:latin typeface="Calibri" panose="020F0502020204030204" pitchFamily="34" charset="0"/>
              </a:rPr>
              <a:t>‏</a:t>
            </a:r>
            <a:endParaRPr lang="en-US" altLang="nl-NL" dirty="0">
              <a:solidFill>
                <a:schemeClr val="tx1"/>
              </a:solidFill>
              <a:latin typeface="Calibri" panose="020F0502020204030204" pitchFamily="34" charset="0"/>
            </a:endParaRPr>
          </a:p>
          <a:p>
            <a:pPr marL="285750" indent="-285750">
              <a:spcBef>
                <a:spcPts val="500"/>
              </a:spcBef>
              <a:buClr>
                <a:srgbClr val="CC0000"/>
              </a:buClr>
              <a:buFont typeface="Arial" panose="020B0604020202020204" pitchFamily="34" charset="0"/>
              <a:buChar char="•"/>
            </a:pPr>
            <a:r>
              <a:rPr lang="en-GB" altLang="nl-NL" dirty="0" err="1">
                <a:solidFill>
                  <a:schemeClr val="tx1"/>
                </a:solidFill>
                <a:latin typeface="Calibri" panose="020F0502020204030204" pitchFamily="34" charset="0"/>
              </a:rPr>
              <a:t>Grens</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redelijkheid</a:t>
            </a:r>
            <a:r>
              <a:rPr lang="en-GB" altLang="nl-NL" dirty="0">
                <a:solidFill>
                  <a:schemeClr val="tx1"/>
                </a:solidFill>
                <a:latin typeface="Calibri" panose="020F0502020204030204" pitchFamily="34" charset="0"/>
              </a:rPr>
              <a:t>: in </a:t>
            </a:r>
            <a:r>
              <a:rPr lang="en-GB" altLang="nl-NL" dirty="0" err="1">
                <a:solidFill>
                  <a:schemeClr val="tx1"/>
                </a:solidFill>
                <a:latin typeface="Calibri" panose="020F0502020204030204" pitchFamily="34" charset="0"/>
              </a:rPr>
              <a:t>ieder</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geval</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als</a:t>
            </a:r>
            <a:r>
              <a:rPr lang="en-GB" altLang="nl-NL" dirty="0">
                <a:solidFill>
                  <a:schemeClr val="tx1"/>
                </a:solidFill>
                <a:latin typeface="Calibri" panose="020F0502020204030204" pitchFamily="34" charset="0"/>
              </a:rPr>
              <a:t> re-</a:t>
            </a:r>
            <a:r>
              <a:rPr lang="en-GB" altLang="nl-NL" dirty="0" err="1">
                <a:solidFill>
                  <a:schemeClr val="tx1"/>
                </a:solidFill>
                <a:latin typeface="Calibri" panose="020F0502020204030204" pitchFamily="34" charset="0"/>
              </a:rPr>
              <a:t>integratie</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bedrijfsvoering</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financieel</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onevenredig</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zwaar</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zal</a:t>
            </a:r>
            <a:r>
              <a:rPr lang="en-GB" altLang="nl-NL" dirty="0">
                <a:solidFill>
                  <a:schemeClr val="tx1"/>
                </a:solidFill>
                <a:latin typeface="Calibri" panose="020F0502020204030204" pitchFamily="34" charset="0"/>
              </a:rPr>
              <a:t> </a:t>
            </a:r>
            <a:r>
              <a:rPr lang="en-GB" altLang="nl-NL" dirty="0" err="1">
                <a:solidFill>
                  <a:schemeClr val="tx1"/>
                </a:solidFill>
                <a:latin typeface="Calibri" panose="020F0502020204030204" pitchFamily="34" charset="0"/>
              </a:rPr>
              <a:t>belasten</a:t>
            </a:r>
            <a:endParaRPr lang="en-GB" altLang="nl-NL" dirty="0">
              <a:solidFill>
                <a:schemeClr val="tx1"/>
              </a:solidFill>
              <a:latin typeface="Calibri" panose="020F0502020204030204" pitchFamily="34" charset="0"/>
            </a:endParaRPr>
          </a:p>
          <a:p>
            <a:pPr marL="285750" indent="-285750">
              <a:spcBef>
                <a:spcPts val="500"/>
              </a:spcBef>
              <a:buClr>
                <a:srgbClr val="CC0000"/>
              </a:buClr>
              <a:buFont typeface="Arial" panose="020B0604020202020204" pitchFamily="34" charset="0"/>
              <a:buChar char="•"/>
            </a:pPr>
            <a:endParaRPr lang="en-GB" altLang="nl-NL" dirty="0">
              <a:solidFill>
                <a:schemeClr val="tx1"/>
              </a:solidFill>
              <a:latin typeface="Calibri" panose="020F0502020204030204" pitchFamily="34" charset="0"/>
            </a:endParaRPr>
          </a:p>
          <a:p>
            <a:endParaRPr lang="en-US" dirty="0"/>
          </a:p>
        </p:txBody>
      </p:sp>
    </p:spTree>
    <p:extLst>
      <p:ext uri="{BB962C8B-B14F-4D97-AF65-F5344CB8AC3E}">
        <p14:creationId xmlns:p14="http://schemas.microsoft.com/office/powerpoint/2010/main" val="373046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Plichten</a:t>
            </a:r>
            <a:r>
              <a:rPr lang="en-US" dirty="0"/>
              <a:t> </a:t>
            </a:r>
            <a:r>
              <a:rPr lang="en-US" dirty="0" err="1"/>
              <a:t>werknemer</a:t>
            </a:r>
            <a:endParaRPr lang="en-US" dirty="0"/>
          </a:p>
        </p:txBody>
      </p:sp>
      <p:sp>
        <p:nvSpPr>
          <p:cNvPr id="3" name="Tijdelijke aanduiding voor inhoud 2"/>
          <p:cNvSpPr>
            <a:spLocks noGrp="1"/>
          </p:cNvSpPr>
          <p:nvPr>
            <p:ph idx="1"/>
          </p:nvPr>
        </p:nvSpPr>
        <p:spPr/>
        <p:txBody>
          <a:bodyPr/>
          <a:lstStyle/>
          <a:p>
            <a:pPr>
              <a:defRPr/>
            </a:pPr>
            <a:r>
              <a:rPr lang="nl-NL" altLang="nl-NL" dirty="0"/>
              <a:t>Blijven inspannen voor terugkeer naar werk op eigen werkplek</a:t>
            </a:r>
          </a:p>
          <a:p>
            <a:pPr>
              <a:defRPr/>
            </a:pPr>
            <a:r>
              <a:rPr lang="nl-NL" altLang="nl-NL" dirty="0"/>
              <a:t>Actief werken aan herstel</a:t>
            </a:r>
          </a:p>
          <a:p>
            <a:pPr>
              <a:defRPr/>
            </a:pPr>
            <a:r>
              <a:rPr lang="nl-NL" altLang="nl-NL" dirty="0"/>
              <a:t>Snel passend werk vinden</a:t>
            </a:r>
          </a:p>
          <a:p>
            <a:pPr>
              <a:defRPr/>
            </a:pPr>
            <a:r>
              <a:rPr lang="nl-NL" altLang="nl-NL" dirty="0"/>
              <a:t>Bereidheid tot werken tonen! </a:t>
            </a:r>
          </a:p>
          <a:p>
            <a:pPr>
              <a:defRPr/>
            </a:pPr>
            <a:r>
              <a:rPr lang="nl-NL" altLang="nl-NL" dirty="0"/>
              <a:t>Niet verplicht om diagnose te vertellen</a:t>
            </a:r>
            <a:r>
              <a:rPr lang="nl-NL" altLang="nl-NL" dirty="0">
                <a:sym typeface="Wingdings" panose="05000000000000000000" pitchFamily="2" charset="2"/>
              </a:rPr>
              <a:t> wel arbeidsprognose</a:t>
            </a:r>
            <a:endParaRPr lang="nl-NL" altLang="nl-NL" dirty="0"/>
          </a:p>
          <a:p>
            <a:pPr marL="0" indent="0">
              <a:buNone/>
              <a:defRPr/>
            </a:pPr>
            <a:endParaRPr lang="nl-NL" altLang="nl-NL" sz="1600" dirty="0"/>
          </a:p>
          <a:p>
            <a:pPr marL="0" indent="0">
              <a:buNone/>
              <a:defRPr/>
            </a:pPr>
            <a:r>
              <a:rPr lang="nl-NL" altLang="nl-NL" sz="1600" dirty="0"/>
              <a:t>Tip: zelf relevante gegevens bewaren </a:t>
            </a:r>
            <a:r>
              <a:rPr lang="nl-NL" altLang="nl-NL" sz="1600" dirty="0" err="1"/>
              <a:t>ivm</a:t>
            </a:r>
            <a:r>
              <a:rPr lang="nl-NL" altLang="nl-NL" sz="1600" dirty="0"/>
              <a:t>. re-integratiedossier. </a:t>
            </a:r>
          </a:p>
          <a:p>
            <a:endParaRPr lang="en-US" dirty="0"/>
          </a:p>
        </p:txBody>
      </p:sp>
    </p:spTree>
    <p:extLst>
      <p:ext uri="{BB962C8B-B14F-4D97-AF65-F5344CB8AC3E}">
        <p14:creationId xmlns:p14="http://schemas.microsoft.com/office/powerpoint/2010/main" val="138893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Regelgeving</a:t>
            </a:r>
            <a:r>
              <a:rPr lang="en-US" dirty="0"/>
              <a:t> </a:t>
            </a:r>
            <a:r>
              <a:rPr lang="en-US" dirty="0" err="1"/>
              <a:t>na</a:t>
            </a:r>
            <a:r>
              <a:rPr lang="en-US" dirty="0"/>
              <a:t> 2 </a:t>
            </a:r>
            <a:r>
              <a:rPr lang="en-US" dirty="0" err="1"/>
              <a:t>jaar</a:t>
            </a:r>
            <a:endParaRPr lang="en-US" dirty="0"/>
          </a:p>
        </p:txBody>
      </p:sp>
      <p:sp>
        <p:nvSpPr>
          <p:cNvPr id="4" name="Rectangle 2"/>
          <p:cNvSpPr>
            <a:spLocks noChangeArrowheads="1"/>
          </p:cNvSpPr>
          <p:nvPr/>
        </p:nvSpPr>
        <p:spPr bwMode="auto">
          <a:xfrm>
            <a:off x="6167438" y="3243263"/>
            <a:ext cx="2532062" cy="968375"/>
          </a:xfrm>
          <a:prstGeom prst="rect">
            <a:avLst/>
          </a:prstGeom>
          <a:solidFill>
            <a:srgbClr val="CCFFCC"/>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flatTx/>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r>
              <a:rPr lang="nl-NL" altLang="nl-NL" sz="1700" b="1" dirty="0">
                <a:latin typeface="Calibri" panose="020F0502020204030204" pitchFamily="34" charset="0"/>
              </a:rPr>
              <a:t>Werkhervattingsregeling</a:t>
            </a:r>
          </a:p>
          <a:p>
            <a:pPr algn="ctr" eaLnBrk="1" hangingPunct="1">
              <a:spcBef>
                <a:spcPct val="0"/>
              </a:spcBef>
              <a:buClrTx/>
              <a:buFontTx/>
              <a:buNone/>
            </a:pPr>
            <a:r>
              <a:rPr lang="nl-NL" altLang="nl-NL" sz="1700" b="1" dirty="0">
                <a:latin typeface="Calibri" panose="020F0502020204030204" pitchFamily="34" charset="0"/>
              </a:rPr>
              <a:t>Gedeeltelijk  </a:t>
            </a:r>
          </a:p>
          <a:p>
            <a:pPr algn="ctr" eaLnBrk="1" hangingPunct="1">
              <a:spcBef>
                <a:spcPct val="0"/>
              </a:spcBef>
              <a:buClrTx/>
              <a:buFontTx/>
              <a:buNone/>
            </a:pPr>
            <a:r>
              <a:rPr lang="nl-NL" altLang="nl-NL" sz="1700" b="1" dirty="0">
                <a:latin typeface="Calibri" panose="020F0502020204030204" pitchFamily="34" charset="0"/>
              </a:rPr>
              <a:t>Arbeidsgeschikten</a:t>
            </a:r>
          </a:p>
        </p:txBody>
      </p:sp>
      <p:sp>
        <p:nvSpPr>
          <p:cNvPr id="5" name="Rectangle 3"/>
          <p:cNvSpPr>
            <a:spLocks noChangeArrowheads="1"/>
          </p:cNvSpPr>
          <p:nvPr/>
        </p:nvSpPr>
        <p:spPr bwMode="auto">
          <a:xfrm>
            <a:off x="6253163" y="1711325"/>
            <a:ext cx="2362200" cy="968375"/>
          </a:xfrm>
          <a:prstGeom prst="rect">
            <a:avLst/>
          </a:prstGeom>
          <a:solidFill>
            <a:srgbClr val="99CCFF"/>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99CCFF"/>
            </a:extrusionClr>
            <a:contourClr>
              <a:srgbClr val="99CC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flatTx/>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r>
              <a:rPr lang="nl-NL" altLang="nl-NL" sz="1700" b="1" dirty="0">
                <a:solidFill>
                  <a:srgbClr val="FFFF00"/>
                </a:solidFill>
                <a:latin typeface="Calibri" panose="020F0502020204030204" pitchFamily="34" charset="0"/>
              </a:rPr>
              <a:t>Inkomensvoorziening </a:t>
            </a:r>
          </a:p>
          <a:p>
            <a:pPr algn="ctr" eaLnBrk="1" hangingPunct="1">
              <a:spcBef>
                <a:spcPct val="0"/>
              </a:spcBef>
              <a:buClrTx/>
              <a:buFontTx/>
              <a:buNone/>
            </a:pPr>
            <a:r>
              <a:rPr lang="nl-NL" altLang="nl-NL" sz="1700" b="1" dirty="0">
                <a:solidFill>
                  <a:srgbClr val="FFFF00"/>
                </a:solidFill>
                <a:latin typeface="Calibri" panose="020F0502020204030204" pitchFamily="34" charset="0"/>
              </a:rPr>
              <a:t>Volledig </a:t>
            </a:r>
          </a:p>
          <a:p>
            <a:pPr algn="ctr" eaLnBrk="1" hangingPunct="1">
              <a:spcBef>
                <a:spcPct val="0"/>
              </a:spcBef>
              <a:buClrTx/>
              <a:buFontTx/>
              <a:buNone/>
            </a:pPr>
            <a:r>
              <a:rPr lang="nl-NL" altLang="nl-NL" sz="1700" b="1" dirty="0">
                <a:solidFill>
                  <a:srgbClr val="FFFF00"/>
                </a:solidFill>
                <a:latin typeface="Calibri" panose="020F0502020204030204" pitchFamily="34" charset="0"/>
              </a:rPr>
              <a:t>Arbeidsongeschikten</a:t>
            </a:r>
          </a:p>
        </p:txBody>
      </p:sp>
      <p:sp>
        <p:nvSpPr>
          <p:cNvPr id="6" name="Rectangle 4"/>
          <p:cNvSpPr>
            <a:spLocks noChangeArrowheads="1"/>
          </p:cNvSpPr>
          <p:nvPr/>
        </p:nvSpPr>
        <p:spPr bwMode="auto">
          <a:xfrm>
            <a:off x="3203575" y="3429000"/>
            <a:ext cx="2387600" cy="595313"/>
          </a:xfrm>
          <a:prstGeom prst="rect">
            <a:avLst/>
          </a:prstGeom>
          <a:solidFill>
            <a:srgbClr val="FFFFFF"/>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flatTx/>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r>
              <a:rPr lang="nl-NL" altLang="nl-NL" sz="1700" b="1" dirty="0">
                <a:latin typeface="Calibri" panose="020F0502020204030204" pitchFamily="34" charset="0"/>
              </a:rPr>
              <a:t>35-80% +</a:t>
            </a:r>
          </a:p>
          <a:p>
            <a:pPr algn="ctr" eaLnBrk="1" hangingPunct="1">
              <a:spcBef>
                <a:spcPct val="0"/>
              </a:spcBef>
              <a:buClrTx/>
              <a:buFontTx/>
              <a:buNone/>
            </a:pPr>
            <a:r>
              <a:rPr lang="nl-NL" altLang="nl-NL" sz="1700" b="1" dirty="0">
                <a:latin typeface="Calibri" panose="020F0502020204030204" pitchFamily="34" charset="0"/>
              </a:rPr>
              <a:t>volledig niet duurzaam</a:t>
            </a:r>
          </a:p>
        </p:txBody>
      </p:sp>
      <p:sp>
        <p:nvSpPr>
          <p:cNvPr id="7" name="Rectangle 5"/>
          <p:cNvSpPr>
            <a:spLocks noChangeArrowheads="1"/>
          </p:cNvSpPr>
          <p:nvPr/>
        </p:nvSpPr>
        <p:spPr bwMode="auto">
          <a:xfrm>
            <a:off x="3482975" y="5105400"/>
            <a:ext cx="1833563" cy="595313"/>
          </a:xfrm>
          <a:prstGeom prst="rect">
            <a:avLst/>
          </a:prstGeom>
          <a:solidFill>
            <a:srgbClr val="FFFFFF"/>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flatTx/>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r>
              <a:rPr lang="nl-NL" altLang="nl-NL" sz="1800" b="1" dirty="0">
                <a:latin typeface="Calibri" panose="020F0502020204030204" pitchFamily="34" charset="0"/>
              </a:rPr>
              <a:t>&lt; 35%</a:t>
            </a:r>
          </a:p>
        </p:txBody>
      </p:sp>
      <p:sp>
        <p:nvSpPr>
          <p:cNvPr id="8" name="Rectangle 6"/>
          <p:cNvSpPr>
            <a:spLocks noChangeArrowheads="1"/>
          </p:cNvSpPr>
          <p:nvPr/>
        </p:nvSpPr>
        <p:spPr bwMode="auto">
          <a:xfrm>
            <a:off x="3278188" y="1898650"/>
            <a:ext cx="2241550" cy="595313"/>
          </a:xfrm>
          <a:prstGeom prst="rect">
            <a:avLst/>
          </a:prstGeom>
          <a:solidFill>
            <a:srgbClr val="FFFFFF"/>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flatTx/>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endParaRPr lang="nl-NL" altLang="nl-NL" sz="1700" b="1" dirty="0">
              <a:latin typeface="Calibri" panose="020F0502020204030204" pitchFamily="34" charset="0"/>
            </a:endParaRPr>
          </a:p>
          <a:p>
            <a:pPr algn="ctr" eaLnBrk="1" hangingPunct="1">
              <a:spcBef>
                <a:spcPct val="0"/>
              </a:spcBef>
              <a:buClrTx/>
              <a:buFontTx/>
              <a:buNone/>
            </a:pPr>
            <a:r>
              <a:rPr lang="nl-NL" altLang="nl-NL" sz="1700" b="1" dirty="0">
                <a:latin typeface="Calibri" panose="020F0502020204030204" pitchFamily="34" charset="0"/>
              </a:rPr>
              <a:t>volledig (&gt;80%)</a:t>
            </a:r>
          </a:p>
          <a:p>
            <a:pPr algn="ctr" eaLnBrk="1" hangingPunct="1">
              <a:spcBef>
                <a:spcPct val="0"/>
              </a:spcBef>
              <a:buClrTx/>
              <a:buFontTx/>
              <a:buNone/>
            </a:pPr>
            <a:r>
              <a:rPr lang="nl-NL" altLang="nl-NL" sz="1700" b="1" dirty="0">
                <a:latin typeface="Calibri" panose="020F0502020204030204" pitchFamily="34" charset="0"/>
              </a:rPr>
              <a:t>&amp; duurzaam</a:t>
            </a:r>
          </a:p>
          <a:p>
            <a:pPr algn="ctr" eaLnBrk="1" hangingPunct="1">
              <a:spcBef>
                <a:spcPct val="0"/>
              </a:spcBef>
              <a:buClrTx/>
              <a:buFontTx/>
              <a:buNone/>
            </a:pPr>
            <a:endParaRPr lang="nl-NL" altLang="nl-NL" sz="1700" b="1" dirty="0">
              <a:latin typeface="Calibri" panose="020F0502020204030204" pitchFamily="34" charset="0"/>
            </a:endParaRPr>
          </a:p>
        </p:txBody>
      </p:sp>
      <p:sp>
        <p:nvSpPr>
          <p:cNvPr id="9" name="Text Box 7"/>
          <p:cNvSpPr txBox="1">
            <a:spLocks noChangeArrowheads="1"/>
          </p:cNvSpPr>
          <p:nvPr/>
        </p:nvSpPr>
        <p:spPr bwMode="auto">
          <a:xfrm>
            <a:off x="6013450" y="4806950"/>
            <a:ext cx="2843213"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20" tIns="48240" rIns="96120" bIns="48240">
            <a:spAutoFit/>
          </a:bodyPr>
          <a:lstStyle>
            <a:lvl1pPr eaLnBrk="0" hangingPunct="0">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Verdana" panose="020B0604030504040204" pitchFamily="34" charset="0"/>
                <a:cs typeface="Arial" panose="020B0604020202020204" pitchFamily="34" charset="0"/>
              </a:defRPr>
            </a:lvl1pPr>
            <a:lvl2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Verdana" panose="020B0604030504040204" pitchFamily="34" charset="0"/>
                <a:cs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Verdana" panose="020B0604030504040204" pitchFamily="34" charset="0"/>
                <a:cs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4pPr>
            <a:lvl5pP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5pPr>
            <a:lvl6pPr marL="25146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6pPr>
            <a:lvl7pPr marL="29718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7pPr>
            <a:lvl8pPr marL="34290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8pPr>
            <a:lvl9pPr marL="3886200" indent="-228600" defTabSz="449263" eaLnBrk="0" fontAlgn="base" hangingPunct="0">
              <a:spcBef>
                <a:spcPts val="62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Verdana" panose="020B0604030504040204" pitchFamily="34" charset="0"/>
                <a:cs typeface="Arial" panose="020B0604020202020204" pitchFamily="34" charset="0"/>
              </a:defRPr>
            </a:lvl9pPr>
          </a:lstStyle>
          <a:p>
            <a:pPr algn="ctr" eaLnBrk="1" hangingPunct="1">
              <a:spcBef>
                <a:spcPct val="0"/>
              </a:spcBef>
              <a:buClrTx/>
              <a:buFontTx/>
              <a:buNone/>
            </a:pPr>
            <a:r>
              <a:rPr lang="nl-NL" altLang="nl-NL" sz="1800" b="1" dirty="0">
                <a:latin typeface="Calibri" panose="020F0502020204030204" pitchFamily="34" charset="0"/>
              </a:rPr>
              <a:t>geen regeling:</a:t>
            </a:r>
          </a:p>
          <a:p>
            <a:pPr algn="ctr" eaLnBrk="1" hangingPunct="1">
              <a:spcBef>
                <a:spcPct val="0"/>
              </a:spcBef>
              <a:buClrTx/>
              <a:buFontTx/>
              <a:buNone/>
            </a:pPr>
            <a:r>
              <a:rPr lang="nl-NL" altLang="nl-NL" sz="1800" b="1" dirty="0">
                <a:latin typeface="Calibri" panose="020F0502020204030204" pitchFamily="34" charset="0"/>
              </a:rPr>
              <a:t>verantwoordelijkheid</a:t>
            </a:r>
          </a:p>
          <a:p>
            <a:pPr algn="ctr" eaLnBrk="1" hangingPunct="1">
              <a:spcBef>
                <a:spcPct val="0"/>
              </a:spcBef>
              <a:buClrTx/>
              <a:buFontTx/>
              <a:buNone/>
            </a:pPr>
            <a:r>
              <a:rPr lang="nl-NL" altLang="nl-NL" sz="1800" b="1" dirty="0">
                <a:latin typeface="Calibri" panose="020F0502020204030204" pitchFamily="34" charset="0"/>
              </a:rPr>
              <a:t>werkgever</a:t>
            </a:r>
          </a:p>
          <a:p>
            <a:pPr algn="ctr" eaLnBrk="1" hangingPunct="1">
              <a:spcBef>
                <a:spcPct val="0"/>
              </a:spcBef>
              <a:buClrTx/>
              <a:buFontTx/>
              <a:buNone/>
            </a:pPr>
            <a:r>
              <a:rPr lang="nl-NL" altLang="nl-NL" sz="1800" b="1" dirty="0">
                <a:latin typeface="Calibri" panose="020F0502020204030204" pitchFamily="34" charset="0"/>
              </a:rPr>
              <a:t>en werknemer</a:t>
            </a:r>
          </a:p>
        </p:txBody>
      </p:sp>
      <p:sp>
        <p:nvSpPr>
          <p:cNvPr id="10" name="Line 8"/>
          <p:cNvSpPr>
            <a:spLocks noChangeShapeType="1"/>
          </p:cNvSpPr>
          <p:nvPr/>
        </p:nvSpPr>
        <p:spPr bwMode="auto">
          <a:xfrm flipH="1">
            <a:off x="2735263" y="2195513"/>
            <a:ext cx="436562" cy="1587"/>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1" name="Line 9"/>
          <p:cNvSpPr>
            <a:spLocks noChangeShapeType="1"/>
          </p:cNvSpPr>
          <p:nvPr/>
        </p:nvSpPr>
        <p:spPr bwMode="auto">
          <a:xfrm flipV="1">
            <a:off x="2735263" y="2197100"/>
            <a:ext cx="1588" cy="3246437"/>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2" name="Line 11"/>
          <p:cNvSpPr>
            <a:spLocks noChangeShapeType="1"/>
          </p:cNvSpPr>
          <p:nvPr/>
        </p:nvSpPr>
        <p:spPr bwMode="auto">
          <a:xfrm flipH="1">
            <a:off x="2517775" y="3727450"/>
            <a:ext cx="652463" cy="1588"/>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3" name="Line 12"/>
          <p:cNvSpPr>
            <a:spLocks noChangeShapeType="1"/>
          </p:cNvSpPr>
          <p:nvPr/>
        </p:nvSpPr>
        <p:spPr bwMode="auto">
          <a:xfrm flipH="1">
            <a:off x="2735263" y="5403850"/>
            <a:ext cx="436562" cy="1588"/>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4" name="Line 13"/>
          <p:cNvSpPr>
            <a:spLocks noChangeShapeType="1"/>
          </p:cNvSpPr>
          <p:nvPr/>
        </p:nvSpPr>
        <p:spPr bwMode="auto">
          <a:xfrm flipH="1">
            <a:off x="5686425" y="2195513"/>
            <a:ext cx="436563" cy="1587"/>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5" name="Line 14"/>
          <p:cNvSpPr>
            <a:spLocks noChangeShapeType="1"/>
          </p:cNvSpPr>
          <p:nvPr/>
        </p:nvSpPr>
        <p:spPr bwMode="auto">
          <a:xfrm flipH="1">
            <a:off x="5684838" y="3727450"/>
            <a:ext cx="436562" cy="1588"/>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6" name="Line 15"/>
          <p:cNvSpPr>
            <a:spLocks noChangeShapeType="1"/>
          </p:cNvSpPr>
          <p:nvPr/>
        </p:nvSpPr>
        <p:spPr bwMode="auto">
          <a:xfrm flipH="1">
            <a:off x="5686425" y="5403850"/>
            <a:ext cx="436563" cy="1588"/>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8" name="Rectangle 1"/>
          <p:cNvSpPr>
            <a:spLocks noGrp="1" noChangeArrowheads="1"/>
          </p:cNvSpPr>
          <p:nvPr>
            <p:ph idx="1"/>
          </p:nvPr>
        </p:nvSpPr>
        <p:spPr bwMode="auto">
          <a:xfrm>
            <a:off x="439387" y="3256788"/>
            <a:ext cx="1984725" cy="1015526"/>
          </a:xfrm>
          <a:prstGeom prst="rect">
            <a:avLst/>
          </a:prstGeom>
          <a:solidFill>
            <a:srgbClr val="FFFF00"/>
          </a:solidFill>
          <a:ln w="9360">
            <a:miter lim="800000"/>
            <a:headEnd/>
            <a:tailEnd/>
          </a:ln>
          <a:effectLst/>
          <a:scene3d>
            <a:camera prst="legacyObliqueTopRight"/>
            <a:lightRig rig="legacyFlat3" dir="b"/>
          </a:scene3d>
          <a:sp3d extrusionH="176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120" tIns="48240" rIns="96120" bIns="48240" anchor="ctr">
            <a:normAutofit/>
            <a:flatTx/>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l-NL" sz="1200" b="1" dirty="0">
                <a:solidFill>
                  <a:srgbClr val="000000"/>
                </a:solidFill>
                <a:effectLst>
                  <a:outerShdw blurRad="38100" dist="38100" dir="2700000" algn="tl">
                    <a:srgbClr val="FFFFFF"/>
                  </a:outerShdw>
                </a:effectLst>
                <a:latin typeface="Arial" pitchFamily="34" charset="0"/>
              </a:rPr>
              <a:t> </a:t>
            </a:r>
            <a:r>
              <a:rPr lang="nl-NL" sz="1700" b="1" dirty="0">
                <a:solidFill>
                  <a:srgbClr val="000000"/>
                </a:solidFill>
                <a:latin typeface="Calibri" panose="020F0502020204030204" pitchFamily="34" charset="0"/>
              </a:rPr>
              <a:t>loondoor betaling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l-NL" sz="1700" b="1" dirty="0">
                <a:solidFill>
                  <a:srgbClr val="000000"/>
                </a:solidFill>
                <a:latin typeface="Calibri" panose="020F0502020204030204" pitchFamily="34" charset="0"/>
              </a:rPr>
              <a:t> 2 jaar</a:t>
            </a:r>
          </a:p>
        </p:txBody>
      </p:sp>
    </p:spTree>
    <p:extLst>
      <p:ext uri="{BB962C8B-B14F-4D97-AF65-F5344CB8AC3E}">
        <p14:creationId xmlns:p14="http://schemas.microsoft.com/office/powerpoint/2010/main" val="197470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Alle betrokkenen. </a:t>
            </a:r>
            <a:br>
              <a:rPr lang="nl-NL" dirty="0"/>
            </a:br>
            <a:r>
              <a:rPr lang="nl-NL" dirty="0"/>
              <a:t>Maar hoe sta jij daarin? </a:t>
            </a:r>
            <a:endParaRPr lang="en-US" dirty="0"/>
          </a:p>
        </p:txBody>
      </p:sp>
      <p:pic>
        <p:nvPicPr>
          <p:cNvPr id="4" name="Picture 5" descr="eindplaatje_g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78469"/>
            <a:ext cx="10051473" cy="484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2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ffie afbeelding 1">
            <a:extLst>
              <a:ext uri="{FF2B5EF4-FFF2-40B4-BE49-F238E27FC236}">
                <a16:creationId xmlns:a16="http://schemas.microsoft.com/office/drawing/2014/main" id="{22A336F7-E5A5-5DB8-8F12-9257C0EA0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781968"/>
            <a:ext cx="4728616" cy="607603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altLang="nl-NL" dirty="0"/>
              <a:t>Korte pauze </a:t>
            </a:r>
            <a:endParaRPr lang="en-US" dirty="0"/>
          </a:p>
        </p:txBody>
      </p:sp>
    </p:spTree>
    <p:extLst>
      <p:ext uri="{BB962C8B-B14F-4D97-AF65-F5344CB8AC3E}">
        <p14:creationId xmlns:p14="http://schemas.microsoft.com/office/powerpoint/2010/main" val="115038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a:t>Weer aan het werk</a:t>
            </a:r>
            <a:endParaRPr lang="nl-NL"/>
          </a:p>
        </p:txBody>
      </p:sp>
      <p:sp>
        <p:nvSpPr>
          <p:cNvPr id="3" name="Tijdelijke aanduiding voor inhoud 2"/>
          <p:cNvSpPr>
            <a:spLocks noGrp="1"/>
          </p:cNvSpPr>
          <p:nvPr>
            <p:ph idx="1"/>
          </p:nvPr>
        </p:nvSpPr>
        <p:spPr/>
        <p:txBody>
          <a:bodyPr/>
          <a:lstStyle/>
          <a:p>
            <a:r>
              <a:rPr lang="nl-NL" altLang="nl-NL"/>
              <a:t>Re-integreren gaat stap voor stap  </a:t>
            </a:r>
          </a:p>
          <a:p>
            <a:r>
              <a:rPr lang="nl-NL" altLang="nl-NL">
                <a:sym typeface="Wingdings" pitchFamily="2" charset="2"/>
              </a:rPr>
              <a:t>Maak zelf een PLAN! </a:t>
            </a:r>
          </a:p>
          <a:p>
            <a:pPr lvl="1"/>
            <a:r>
              <a:rPr lang="nl-NL" altLang="nl-NL">
                <a:sym typeface="Wingdings" pitchFamily="2" charset="2"/>
              </a:rPr>
              <a:t>Samen met werkgever en bedrijfsarts.</a:t>
            </a:r>
          </a:p>
          <a:p>
            <a:r>
              <a:rPr lang="nl-NL" altLang="nl-NL"/>
              <a:t>Geef duidelijk de verwachtingen/mogelijkheden aan. </a:t>
            </a:r>
          </a:p>
          <a:p>
            <a:r>
              <a:rPr lang="nl-NL" altLang="nl-NL">
                <a:sym typeface="Wingdings" pitchFamily="2" charset="2"/>
              </a:rPr>
              <a:t>Informeer werkgever en collega’s over de situatie en mogelijkheden. </a:t>
            </a:r>
          </a:p>
          <a:p>
            <a:r>
              <a:rPr lang="nl-NL" altLang="nl-NL">
                <a:sym typeface="Wingdings" pitchFamily="2" charset="2"/>
              </a:rPr>
              <a:t>Dagboek bijhouden voor werkdagen</a:t>
            </a:r>
          </a:p>
          <a:p>
            <a:endParaRPr lang="nl-NL"/>
          </a:p>
        </p:txBody>
      </p:sp>
      <p:pic>
        <p:nvPicPr>
          <p:cNvPr id="4" name="Picture 2" descr="Hoe kunt u het beste pensioen zelf opbouwen?">
            <a:extLst>
              <a:ext uri="{FF2B5EF4-FFF2-40B4-BE49-F238E27FC236}">
                <a16:creationId xmlns:a16="http://schemas.microsoft.com/office/drawing/2014/main" id="{B40814C8-4AF7-4C69-A0DD-F1439F6F1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508" y="1618735"/>
            <a:ext cx="3620530" cy="362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Idee achter opbouwen tijdens werk</a:t>
            </a:r>
          </a:p>
        </p:txBody>
      </p:sp>
      <p:sp>
        <p:nvSpPr>
          <p:cNvPr id="3" name="Tijdelijke aanduiding voor inhoud 2"/>
          <p:cNvSpPr>
            <a:spLocks noGrp="1"/>
          </p:cNvSpPr>
          <p:nvPr>
            <p:ph idx="1"/>
          </p:nvPr>
        </p:nvSpPr>
        <p:spPr/>
        <p:txBody>
          <a:bodyPr/>
          <a:lstStyle/>
          <a:p>
            <a:r>
              <a:rPr lang="nl-NL"/>
              <a:t>Opbouw in duur</a:t>
            </a:r>
          </a:p>
          <a:p>
            <a:pPr lvl="1"/>
            <a:r>
              <a:rPr lang="nl-NL"/>
              <a:t>Uren per dag en per week. </a:t>
            </a:r>
          </a:p>
          <a:p>
            <a:pPr lvl="1"/>
            <a:r>
              <a:rPr lang="nl-NL"/>
              <a:t>Gedurende twee/drie weken </a:t>
            </a:r>
            <a:r>
              <a:rPr lang="nl-NL" err="1"/>
              <a:t>ivm</a:t>
            </a:r>
            <a:r>
              <a:rPr lang="nl-NL"/>
              <a:t> stabiliseren</a:t>
            </a:r>
          </a:p>
          <a:p>
            <a:pPr lvl="1"/>
            <a:r>
              <a:rPr lang="nl-NL"/>
              <a:t>Stapsgewijs</a:t>
            </a:r>
          </a:p>
          <a:p>
            <a:r>
              <a:rPr lang="nl-NL"/>
              <a:t>Opbouw in taken</a:t>
            </a:r>
          </a:p>
          <a:p>
            <a:pPr lvl="1"/>
            <a:r>
              <a:rPr lang="nl-NL"/>
              <a:t>Van licht naar zwaar</a:t>
            </a:r>
          </a:p>
          <a:p>
            <a:pPr lvl="1"/>
            <a:r>
              <a:rPr lang="nl-NL"/>
              <a:t>Nemen van verantwoordelijkheden</a:t>
            </a:r>
          </a:p>
          <a:p>
            <a:pPr lvl="1"/>
            <a:r>
              <a:rPr lang="nl-NL"/>
              <a:t>Boventallig zijn</a:t>
            </a:r>
          </a:p>
          <a:p>
            <a:endParaRPr lang="nl-NL"/>
          </a:p>
        </p:txBody>
      </p:sp>
      <p:pic>
        <p:nvPicPr>
          <p:cNvPr id="4" name="Picture 4" descr="groeigrafie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09716" y="3141347"/>
            <a:ext cx="24892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963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Verwachtingsmanagement</a:t>
            </a:r>
          </a:p>
        </p:txBody>
      </p:sp>
      <p:pic>
        <p:nvPicPr>
          <p:cNvPr id="4" name="Tijdelijke aanduiding voor inhoud 4">
            <a:extLst>
              <a:ext uri="{FF2B5EF4-FFF2-40B4-BE49-F238E27FC236}">
                <a16:creationId xmlns:a16="http://schemas.microsoft.com/office/drawing/2014/main" id="{B3092D27-2B88-BD44-B243-92CE92EC2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874" y="1768475"/>
            <a:ext cx="4190251" cy="3949700"/>
          </a:xfrm>
        </p:spPr>
      </p:pic>
      <p:sp>
        <p:nvSpPr>
          <p:cNvPr id="7" name="Tekstvak 6"/>
          <p:cNvSpPr txBox="1"/>
          <p:nvPr/>
        </p:nvSpPr>
        <p:spPr>
          <a:xfrm>
            <a:off x="939114" y="2471350"/>
            <a:ext cx="2809102" cy="2075935"/>
          </a:xfrm>
          <a:prstGeom prst="rect">
            <a:avLst/>
          </a:prstGeom>
        </p:spPr>
        <p:txBody>
          <a:bodyPr vert="horz" wrap="square" lIns="0" tIns="0" rIns="0" bIns="0" rtlCol="0" anchor="b">
            <a:normAutofit/>
          </a:bodyPr>
          <a:lstStyle/>
          <a:p>
            <a:r>
              <a:rPr lang="nl-NL"/>
              <a:t>Hoe hoog leg jij de lat? </a:t>
            </a:r>
          </a:p>
          <a:p>
            <a:endParaRPr lang="nl-NL"/>
          </a:p>
          <a:p>
            <a:r>
              <a:rPr lang="nl-NL"/>
              <a:t>Kleine haalbare stapjes zijn beter behapbaar dan grote.</a:t>
            </a:r>
          </a:p>
          <a:p>
            <a:endParaRPr lang="nl-NL"/>
          </a:p>
          <a:p>
            <a:r>
              <a:rPr lang="nl-NL"/>
              <a:t>Positieve ervaringen geven zin om door te gaan </a:t>
            </a:r>
            <a:endParaRPr lang="en-US"/>
          </a:p>
        </p:txBody>
      </p:sp>
    </p:spTree>
    <p:extLst>
      <p:ext uri="{BB962C8B-B14F-4D97-AF65-F5344CB8AC3E}">
        <p14:creationId xmlns:p14="http://schemas.microsoft.com/office/powerpoint/2010/main" val="78582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a:t>Tips/adviezen</a:t>
            </a:r>
            <a:endParaRPr lang="en-US"/>
          </a:p>
        </p:txBody>
      </p:sp>
      <p:sp>
        <p:nvSpPr>
          <p:cNvPr id="3" name="Tijdelijke aanduiding voor inhoud 2"/>
          <p:cNvSpPr>
            <a:spLocks noGrp="1"/>
          </p:cNvSpPr>
          <p:nvPr>
            <p:ph idx="1"/>
          </p:nvPr>
        </p:nvSpPr>
        <p:spPr/>
        <p:txBody>
          <a:bodyPr/>
          <a:lstStyle/>
          <a:p>
            <a:pPr>
              <a:lnSpc>
                <a:spcPct val="90000"/>
              </a:lnSpc>
              <a:defRPr/>
            </a:pPr>
            <a:r>
              <a:rPr lang="nl-NL" altLang="nl-NL"/>
              <a:t>Houd contact met je werk</a:t>
            </a:r>
          </a:p>
          <a:p>
            <a:pPr>
              <a:lnSpc>
                <a:spcPct val="90000"/>
              </a:lnSpc>
              <a:defRPr/>
            </a:pPr>
            <a:r>
              <a:rPr lang="nl-NL" altLang="nl-NL"/>
              <a:t>Kijk in hoeverre u wilt/kunt werken</a:t>
            </a:r>
          </a:p>
          <a:p>
            <a:pPr>
              <a:lnSpc>
                <a:spcPct val="90000"/>
              </a:lnSpc>
              <a:defRPr/>
            </a:pPr>
            <a:r>
              <a:rPr lang="nl-NL" altLang="nl-NL"/>
              <a:t>Houdt je collega’s/ werkgever op de hoogte van hoe het met je gaat, welke werkmogelijkheden er zijn en hoe ze jou kunnen ondersteunen. </a:t>
            </a:r>
          </a:p>
          <a:p>
            <a:pPr>
              <a:lnSpc>
                <a:spcPct val="90000"/>
              </a:lnSpc>
              <a:defRPr/>
            </a:pPr>
            <a:r>
              <a:rPr lang="nl-NL" altLang="nl-NL"/>
              <a:t>Bespreek wensen/ideeën en maak afspraken</a:t>
            </a:r>
          </a:p>
          <a:p>
            <a:pPr>
              <a:lnSpc>
                <a:spcPct val="90000"/>
              </a:lnSpc>
              <a:defRPr/>
            </a:pPr>
            <a:r>
              <a:rPr lang="nl-NL" altLang="nl-NL"/>
              <a:t>Bespreek eventuele werkaanpassingen</a:t>
            </a:r>
          </a:p>
          <a:p>
            <a:pPr>
              <a:lnSpc>
                <a:spcPct val="90000"/>
              </a:lnSpc>
              <a:defRPr/>
            </a:pPr>
            <a:endParaRPr lang="nl-NL"/>
          </a:p>
          <a:p>
            <a:pPr marL="0" indent="0">
              <a:lnSpc>
                <a:spcPct val="90000"/>
              </a:lnSpc>
              <a:buNone/>
              <a:defRPr/>
            </a:pPr>
            <a:r>
              <a:rPr lang="nl-NL" altLang="nl-NL">
                <a:solidFill>
                  <a:srgbClr val="006600"/>
                </a:solidFill>
              </a:rPr>
              <a:t>WAT HEB JE NODIG OM AAN HET WERK TE GAAN OF TE BLIJVEN? WEES CONCREET! </a:t>
            </a:r>
          </a:p>
          <a:p>
            <a:endParaRPr lang="en-US"/>
          </a:p>
        </p:txBody>
      </p:sp>
    </p:spTree>
    <p:extLst>
      <p:ext uri="{BB962C8B-B14F-4D97-AF65-F5344CB8AC3E}">
        <p14:creationId xmlns:p14="http://schemas.microsoft.com/office/powerpoint/2010/main" val="72446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Inhoud</a:t>
            </a:r>
            <a:endParaRPr lang="en-US" dirty="0"/>
          </a:p>
        </p:txBody>
      </p:sp>
      <p:sp>
        <p:nvSpPr>
          <p:cNvPr id="3" name="Tijdelijke aanduiding voor inhoud 2"/>
          <p:cNvSpPr>
            <a:spLocks noGrp="1"/>
          </p:cNvSpPr>
          <p:nvPr>
            <p:ph idx="1"/>
          </p:nvPr>
        </p:nvSpPr>
        <p:spPr/>
        <p:txBody>
          <a:bodyPr/>
          <a:lstStyle/>
          <a:p>
            <a:pPr>
              <a:defRPr/>
            </a:pPr>
            <a:r>
              <a:rPr lang="nl-NL" dirty="0"/>
              <a:t>Belang van werk</a:t>
            </a:r>
          </a:p>
          <a:p>
            <a:pPr marL="0" indent="0">
              <a:buNone/>
              <a:defRPr/>
            </a:pPr>
            <a:endParaRPr lang="nl-NL" dirty="0"/>
          </a:p>
          <a:p>
            <a:pPr>
              <a:defRPr/>
            </a:pPr>
            <a:r>
              <a:rPr lang="nl-NL" dirty="0"/>
              <a:t>Hoe houd ik zelf de regie?</a:t>
            </a:r>
          </a:p>
          <a:p>
            <a:pPr marL="0" indent="0">
              <a:buNone/>
              <a:defRPr/>
            </a:pPr>
            <a:endParaRPr lang="nl-NL" dirty="0"/>
          </a:p>
          <a:p>
            <a:pPr>
              <a:defRPr/>
            </a:pPr>
            <a:r>
              <a:rPr lang="nl-NL" dirty="0"/>
              <a:t>Inzicht in Wet Verbetering Poortwachter en betrokken personen/instanties</a:t>
            </a:r>
          </a:p>
          <a:p>
            <a:pPr>
              <a:defRPr/>
            </a:pPr>
            <a:endParaRPr lang="nl-NL" dirty="0"/>
          </a:p>
          <a:p>
            <a:pPr>
              <a:defRPr/>
            </a:pPr>
            <a:r>
              <a:rPr lang="nl-NL" dirty="0"/>
              <a:t> Waar houd ik rekening mee bij het maken van een plan voor werkopbouw?</a:t>
            </a:r>
          </a:p>
          <a:p>
            <a:endParaRPr lang="en-US" dirty="0"/>
          </a:p>
        </p:txBody>
      </p:sp>
    </p:spTree>
    <p:extLst>
      <p:ext uri="{BB962C8B-B14F-4D97-AF65-F5344CB8AC3E}">
        <p14:creationId xmlns:p14="http://schemas.microsoft.com/office/powerpoint/2010/main" val="39007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 de praktijk</a:t>
            </a:r>
            <a:endParaRPr lang="en-US"/>
          </a:p>
        </p:txBody>
      </p:sp>
      <p:sp>
        <p:nvSpPr>
          <p:cNvPr id="3" name="Tijdelijke aanduiding voor inhoud 2"/>
          <p:cNvSpPr>
            <a:spLocks noGrp="1"/>
          </p:cNvSpPr>
          <p:nvPr>
            <p:ph idx="1"/>
          </p:nvPr>
        </p:nvSpPr>
        <p:spPr/>
        <p:txBody>
          <a:bodyPr/>
          <a:lstStyle/>
          <a:p>
            <a:pPr marL="0" indent="0">
              <a:buNone/>
            </a:pPr>
            <a:r>
              <a:rPr lang="nl-NL"/>
              <a:t>Vrijwel altijd aanpassing nodig:</a:t>
            </a:r>
          </a:p>
          <a:p>
            <a:r>
              <a:rPr lang="nl-NL"/>
              <a:t>Werktijden</a:t>
            </a:r>
          </a:p>
          <a:p>
            <a:r>
              <a:rPr lang="nl-NL"/>
              <a:t>Werktempo</a:t>
            </a:r>
          </a:p>
          <a:p>
            <a:r>
              <a:rPr lang="nl-NL"/>
              <a:t>Taken</a:t>
            </a:r>
          </a:p>
          <a:p>
            <a:r>
              <a:rPr lang="nl-NL"/>
              <a:t>Ondersteuning.</a:t>
            </a:r>
          </a:p>
          <a:p>
            <a:endParaRPr lang="en-US"/>
          </a:p>
        </p:txBody>
      </p:sp>
    </p:spTree>
    <p:extLst>
      <p:ext uri="{BB962C8B-B14F-4D97-AF65-F5344CB8AC3E}">
        <p14:creationId xmlns:p14="http://schemas.microsoft.com/office/powerpoint/2010/main" val="221981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Balans werk/</a:t>
            </a:r>
            <a:r>
              <a:rPr lang="nl-NL" err="1"/>
              <a:t>prive</a:t>
            </a:r>
            <a:endParaRPr lang="en-US"/>
          </a:p>
        </p:txBody>
      </p:sp>
      <p:pic>
        <p:nvPicPr>
          <p:cNvPr id="4" name="Picture 2" descr="Slechte balans tussen werk en privé: hoe herstel je de bala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851" y="1768475"/>
            <a:ext cx="9242298"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9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Assertiviteit</a:t>
            </a:r>
            <a:endParaRPr lang="en-US"/>
          </a:p>
        </p:txBody>
      </p:sp>
      <p:sp>
        <p:nvSpPr>
          <p:cNvPr id="3" name="Tijdelijke aanduiding voor inhoud 2"/>
          <p:cNvSpPr>
            <a:spLocks noGrp="1"/>
          </p:cNvSpPr>
          <p:nvPr>
            <p:ph idx="1"/>
          </p:nvPr>
        </p:nvSpPr>
        <p:spPr/>
        <p:txBody>
          <a:bodyPr/>
          <a:lstStyle/>
          <a:p>
            <a:r>
              <a:rPr lang="en-US" err="1"/>
              <a:t>Waar</a:t>
            </a:r>
            <a:r>
              <a:rPr lang="en-US"/>
              <a:t> </a:t>
            </a:r>
            <a:r>
              <a:rPr lang="en-US" err="1"/>
              <a:t>liggen</a:t>
            </a:r>
            <a:r>
              <a:rPr lang="en-US"/>
              <a:t> je </a:t>
            </a:r>
            <a:r>
              <a:rPr lang="en-US" err="1"/>
              <a:t>grenzen</a:t>
            </a:r>
            <a:r>
              <a:rPr lang="en-US"/>
              <a:t> </a:t>
            </a:r>
            <a:r>
              <a:rPr lang="en-US" err="1"/>
              <a:t>zowel</a:t>
            </a:r>
            <a:r>
              <a:rPr lang="en-US"/>
              <a:t> </a:t>
            </a:r>
            <a:r>
              <a:rPr lang="en-US" err="1"/>
              <a:t>fysiek</a:t>
            </a:r>
            <a:r>
              <a:rPr lang="en-US"/>
              <a:t> </a:t>
            </a:r>
            <a:r>
              <a:rPr lang="en-US" err="1"/>
              <a:t>als</a:t>
            </a:r>
            <a:r>
              <a:rPr lang="en-US"/>
              <a:t> </a:t>
            </a:r>
            <a:r>
              <a:rPr lang="en-US" err="1"/>
              <a:t>mentaal</a:t>
            </a:r>
            <a:r>
              <a:rPr lang="en-US"/>
              <a:t>? </a:t>
            </a:r>
          </a:p>
          <a:p>
            <a:r>
              <a:rPr lang="en-US"/>
              <a:t>Hoe </a:t>
            </a:r>
            <a:r>
              <a:rPr lang="en-US" err="1"/>
              <a:t>voel</a:t>
            </a:r>
            <a:r>
              <a:rPr lang="en-US"/>
              <a:t> je </a:t>
            </a:r>
            <a:r>
              <a:rPr lang="en-US" err="1"/>
              <a:t>wanneer</a:t>
            </a:r>
            <a:r>
              <a:rPr lang="en-US"/>
              <a:t> je over je </a:t>
            </a:r>
            <a:r>
              <a:rPr lang="en-US" err="1"/>
              <a:t>grenzen</a:t>
            </a:r>
            <a:r>
              <a:rPr lang="en-US"/>
              <a:t> </a:t>
            </a:r>
            <a:r>
              <a:rPr lang="en-US" err="1"/>
              <a:t>gaat</a:t>
            </a:r>
            <a:r>
              <a:rPr lang="en-US"/>
              <a:t>? </a:t>
            </a:r>
          </a:p>
          <a:p>
            <a:r>
              <a:rPr lang="en-US"/>
              <a:t>Hoe </a:t>
            </a:r>
            <a:r>
              <a:rPr lang="en-US" err="1"/>
              <a:t>communiceer</a:t>
            </a:r>
            <a:r>
              <a:rPr lang="en-US"/>
              <a:t> je over je </a:t>
            </a:r>
            <a:r>
              <a:rPr lang="en-US" err="1"/>
              <a:t>mogelijkheden</a:t>
            </a:r>
            <a:r>
              <a:rPr lang="en-US"/>
              <a:t> </a:t>
            </a:r>
            <a:r>
              <a:rPr lang="en-US" err="1"/>
              <a:t>en</a:t>
            </a:r>
            <a:r>
              <a:rPr lang="en-US"/>
              <a:t> </a:t>
            </a:r>
            <a:r>
              <a:rPr lang="en-US" err="1"/>
              <a:t>beperkingen</a:t>
            </a:r>
            <a:r>
              <a:rPr lang="en-US"/>
              <a:t>?</a:t>
            </a:r>
          </a:p>
          <a:p>
            <a:endParaRPr lang="en-US"/>
          </a:p>
        </p:txBody>
      </p:sp>
    </p:spTree>
    <p:extLst>
      <p:ext uri="{BB962C8B-B14F-4D97-AF65-F5344CB8AC3E}">
        <p14:creationId xmlns:p14="http://schemas.microsoft.com/office/powerpoint/2010/main" val="36350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3096-11D9-4E0F-8311-48E2ECEA0E7B}"/>
              </a:ext>
            </a:extLst>
          </p:cNvPr>
          <p:cNvSpPr>
            <a:spLocks noGrp="1"/>
          </p:cNvSpPr>
          <p:nvPr>
            <p:ph type="title"/>
          </p:nvPr>
        </p:nvSpPr>
        <p:spPr/>
        <p:txBody>
          <a:bodyPr/>
          <a:lstStyle/>
          <a:p>
            <a:r>
              <a:rPr lang="nl-NL" dirty="0"/>
              <a:t>Werkopbouw plan</a:t>
            </a:r>
          </a:p>
        </p:txBody>
      </p:sp>
      <p:sp>
        <p:nvSpPr>
          <p:cNvPr id="3" name="Tijdelijke aanduiding voor inhoud 2">
            <a:extLst>
              <a:ext uri="{FF2B5EF4-FFF2-40B4-BE49-F238E27FC236}">
                <a16:creationId xmlns:a16="http://schemas.microsoft.com/office/drawing/2014/main" id="{B0182BDD-87B7-45BC-9A03-4174ABEA4845}"/>
              </a:ext>
            </a:extLst>
          </p:cNvPr>
          <p:cNvSpPr>
            <a:spLocks noGrp="1"/>
          </p:cNvSpPr>
          <p:nvPr>
            <p:ph idx="1"/>
          </p:nvPr>
        </p:nvSpPr>
        <p:spPr/>
        <p:txBody>
          <a:bodyPr/>
          <a:lstStyle/>
          <a:p>
            <a:pPr marL="0" indent="0">
              <a:buNone/>
            </a:pPr>
            <a:r>
              <a:rPr lang="nl-NL" dirty="0"/>
              <a:t>Voorstel voor start of vervolgstap werkhervatting:</a:t>
            </a:r>
          </a:p>
          <a:p>
            <a:r>
              <a:rPr lang="nl-NL" u="sng" dirty="0"/>
              <a:t>Werkdagen/ werktijden:</a:t>
            </a:r>
            <a:r>
              <a:rPr lang="nl-NL" dirty="0"/>
              <a:t>  	</a:t>
            </a:r>
            <a:r>
              <a:rPr lang="nl-NL" sz="1400" dirty="0" err="1"/>
              <a:t>Bijv</a:t>
            </a:r>
            <a:r>
              <a:rPr lang="nl-NL" sz="1400" dirty="0"/>
              <a:t> start met 2x2 uur</a:t>
            </a:r>
          </a:p>
          <a:p>
            <a:r>
              <a:rPr lang="nl-NL" u="sng" dirty="0"/>
              <a:t>Werktaken:</a:t>
            </a:r>
            <a:r>
              <a:rPr lang="nl-NL" dirty="0"/>
              <a:t> 			</a:t>
            </a:r>
            <a:r>
              <a:rPr lang="nl-NL" sz="1400" dirty="0" err="1"/>
              <a:t>Bijv</a:t>
            </a:r>
            <a:r>
              <a:rPr lang="nl-NL" sz="1400" dirty="0"/>
              <a:t> start met administratieve taken zonder werkdruk</a:t>
            </a:r>
          </a:p>
          <a:p>
            <a:r>
              <a:rPr lang="nl-NL" u="sng" dirty="0"/>
              <a:t>Werkplek:</a:t>
            </a:r>
            <a:r>
              <a:rPr lang="nl-NL" dirty="0"/>
              <a:t>			</a:t>
            </a:r>
            <a:r>
              <a:rPr lang="nl-NL" sz="1400" dirty="0" err="1"/>
              <a:t>Bijv</a:t>
            </a:r>
            <a:r>
              <a:rPr lang="nl-NL" sz="1400" dirty="0"/>
              <a:t> start met een prikkelarme werkplek</a:t>
            </a:r>
          </a:p>
          <a:p>
            <a:r>
              <a:rPr lang="nl-NL" u="sng" dirty="0"/>
              <a:t>Pauze:</a:t>
            </a:r>
            <a:r>
              <a:rPr lang="nl-NL" dirty="0"/>
              <a:t>  			</a:t>
            </a:r>
            <a:r>
              <a:rPr lang="nl-NL" sz="1400" dirty="0" err="1"/>
              <a:t>Bijv</a:t>
            </a:r>
            <a:r>
              <a:rPr lang="nl-NL" sz="1400" dirty="0"/>
              <a:t> na 45 minuten pauze op andere plek dan werkplek</a:t>
            </a:r>
          </a:p>
          <a:p>
            <a:r>
              <a:rPr lang="nl-NL" u="sng" dirty="0"/>
              <a:t>Evaluatie:</a:t>
            </a:r>
            <a:r>
              <a:rPr lang="nl-NL" dirty="0"/>
              <a:t>  			</a:t>
            </a:r>
            <a:r>
              <a:rPr lang="nl-NL" sz="1400" dirty="0" err="1"/>
              <a:t>Bijv</a:t>
            </a:r>
            <a:r>
              <a:rPr lang="nl-NL" sz="1400" dirty="0"/>
              <a:t> 1 x per 3 weken kort evaluatie gesprek plannen</a:t>
            </a:r>
          </a:p>
          <a:p>
            <a:r>
              <a:rPr lang="nl-NL" u="sng" dirty="0"/>
              <a:t>Vervoer:</a:t>
            </a:r>
            <a:r>
              <a:rPr lang="nl-NL" dirty="0"/>
              <a:t>  			</a:t>
            </a:r>
            <a:r>
              <a:rPr lang="nl-NL" sz="1400" dirty="0" err="1"/>
              <a:t>Bijv</a:t>
            </a:r>
            <a:r>
              <a:rPr lang="nl-NL" sz="1400" dirty="0"/>
              <a:t> rusten voor je gaat autorijden</a:t>
            </a:r>
            <a:endParaRPr lang="nl-NL" sz="1400" u="sng" dirty="0"/>
          </a:p>
          <a:p>
            <a:endParaRPr lang="nl-NL" dirty="0"/>
          </a:p>
          <a:p>
            <a:endParaRPr lang="nl-NL" dirty="0"/>
          </a:p>
        </p:txBody>
      </p:sp>
    </p:spTree>
    <p:extLst>
      <p:ext uri="{BB962C8B-B14F-4D97-AF65-F5344CB8AC3E}">
        <p14:creationId xmlns:p14="http://schemas.microsoft.com/office/powerpoint/2010/main" val="395383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FAFE9-0AD5-6F7C-4404-8D99905CE7B6}"/>
              </a:ext>
            </a:extLst>
          </p:cNvPr>
          <p:cNvSpPr>
            <a:spLocks noGrp="1"/>
          </p:cNvSpPr>
          <p:nvPr>
            <p:ph type="title"/>
          </p:nvPr>
        </p:nvSpPr>
        <p:spPr/>
        <p:txBody>
          <a:bodyPr/>
          <a:lstStyle/>
          <a:p>
            <a:r>
              <a:rPr lang="en-US" dirty="0"/>
              <a:t>En nu?</a:t>
            </a:r>
            <a:endParaRPr lang="nl-NL" dirty="0"/>
          </a:p>
        </p:txBody>
      </p:sp>
      <p:sp>
        <p:nvSpPr>
          <p:cNvPr id="3" name="Tijdelijke aanduiding voor inhoud 2">
            <a:extLst>
              <a:ext uri="{FF2B5EF4-FFF2-40B4-BE49-F238E27FC236}">
                <a16:creationId xmlns:a16="http://schemas.microsoft.com/office/drawing/2014/main" id="{538CC122-B238-EAA4-03D9-679B74A13180}"/>
              </a:ext>
            </a:extLst>
          </p:cNvPr>
          <p:cNvSpPr>
            <a:spLocks noGrp="1"/>
          </p:cNvSpPr>
          <p:nvPr>
            <p:ph idx="1"/>
          </p:nvPr>
        </p:nvSpPr>
        <p:spPr/>
        <p:txBody>
          <a:bodyPr/>
          <a:lstStyle/>
          <a:p>
            <a:r>
              <a:rPr lang="nl-NL" altLang="nl-NL" dirty="0"/>
              <a:t>Bedenk voor jezelf en schrijf op:</a:t>
            </a:r>
          </a:p>
          <a:p>
            <a:pPr lvl="1"/>
            <a:r>
              <a:rPr lang="nl-NL" altLang="nl-NL" dirty="0"/>
              <a:t>Welke mogelijkheden/ belemmeringen zijn er op dit moment of verwacht je tegen te komen in werk?</a:t>
            </a:r>
          </a:p>
          <a:p>
            <a:pPr lvl="1"/>
            <a:r>
              <a:rPr lang="nl-NL" altLang="nl-NL" dirty="0"/>
              <a:t>Hoe ziet een ideale opbouw in werk er volgens jou uit? </a:t>
            </a:r>
          </a:p>
          <a:p>
            <a:pPr lvl="1"/>
            <a:endParaRPr lang="nl-NL" altLang="nl-NL" dirty="0"/>
          </a:p>
          <a:p>
            <a:r>
              <a:rPr lang="nl-NL" altLang="nl-NL" dirty="0"/>
              <a:t>Kom je er zelf niet uit?</a:t>
            </a:r>
          </a:p>
          <a:p>
            <a:pPr lvl="1"/>
            <a:r>
              <a:rPr lang="nl-NL" altLang="nl-NL" dirty="0"/>
              <a:t>Een ergotherapeut kan met je meedenken </a:t>
            </a:r>
          </a:p>
          <a:p>
            <a:pPr lvl="2"/>
            <a:r>
              <a:rPr lang="nl-NL" altLang="nl-NL" dirty="0"/>
              <a:t>bijv. Brigitte Boelaars </a:t>
            </a:r>
            <a:r>
              <a:rPr lang="nl-NL" altLang="nl-NL" dirty="0">
                <a:hlinkClick r:id="rId2"/>
              </a:rPr>
              <a:t>www.ergokracht.nl</a:t>
            </a:r>
            <a:r>
              <a:rPr lang="nl-NL" altLang="nl-NL" dirty="0"/>
              <a:t>  of Cees Eenhoorn </a:t>
            </a:r>
            <a:r>
              <a:rPr lang="nl-NL" altLang="nl-NL" dirty="0">
                <a:hlinkClick r:id="rId3"/>
              </a:rPr>
              <a:t>www.ergo-eenhoorn.nl</a:t>
            </a:r>
            <a:r>
              <a:rPr lang="nl-NL" altLang="nl-NL" dirty="0"/>
              <a:t>  </a:t>
            </a:r>
          </a:p>
          <a:p>
            <a:pPr lvl="1"/>
            <a:r>
              <a:rPr lang="nl-NL" altLang="nl-NL" dirty="0"/>
              <a:t>Ervaar je op meerdere vlakken problemen? Vraag dan een verwijzing naar de revalidatie arts</a:t>
            </a:r>
          </a:p>
          <a:p>
            <a:endParaRPr lang="nl-NL" dirty="0"/>
          </a:p>
        </p:txBody>
      </p:sp>
    </p:spTree>
    <p:extLst>
      <p:ext uri="{BB962C8B-B14F-4D97-AF65-F5344CB8AC3E}">
        <p14:creationId xmlns:p14="http://schemas.microsoft.com/office/powerpoint/2010/main" val="81057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Eigen regie</a:t>
            </a:r>
            <a:endParaRPr lang="en-US" dirty="0"/>
          </a:p>
        </p:txBody>
      </p:sp>
      <p:sp>
        <p:nvSpPr>
          <p:cNvPr id="3" name="Tijdelijke aanduiding voor inhoud 2"/>
          <p:cNvSpPr>
            <a:spLocks noGrp="1"/>
          </p:cNvSpPr>
          <p:nvPr>
            <p:ph idx="1"/>
          </p:nvPr>
        </p:nvSpPr>
        <p:spPr/>
        <p:txBody>
          <a:bodyPr/>
          <a:lstStyle/>
          <a:p>
            <a:pPr>
              <a:buNone/>
            </a:pPr>
            <a:r>
              <a:rPr lang="nl-NL" dirty="0">
                <a:solidFill>
                  <a:srgbClr val="001933"/>
                </a:solidFill>
              </a:rPr>
              <a:t>Regie nemen betekent zelf kunnen beslissen,</a:t>
            </a:r>
          </a:p>
          <a:p>
            <a:pPr>
              <a:buNone/>
            </a:pPr>
            <a:r>
              <a:rPr lang="nl-NL" dirty="0">
                <a:solidFill>
                  <a:srgbClr val="001933"/>
                </a:solidFill>
              </a:rPr>
              <a:t>bewust zijn van je capaciteiten en weten dat je</a:t>
            </a:r>
          </a:p>
          <a:p>
            <a:pPr>
              <a:buNone/>
            </a:pPr>
            <a:r>
              <a:rPr lang="nl-NL" dirty="0">
                <a:solidFill>
                  <a:srgbClr val="001933"/>
                </a:solidFill>
              </a:rPr>
              <a:t>de keuzes maakt die het best bij je passen en die</a:t>
            </a:r>
          </a:p>
          <a:p>
            <a:pPr>
              <a:buNone/>
            </a:pPr>
            <a:r>
              <a:rPr lang="nl-NL" dirty="0">
                <a:solidFill>
                  <a:srgbClr val="001933"/>
                </a:solidFill>
              </a:rPr>
              <a:t>je aankunt!</a:t>
            </a:r>
          </a:p>
          <a:p>
            <a:pPr>
              <a:buNone/>
            </a:pPr>
            <a:endParaRPr lang="nl-NL" dirty="0">
              <a:solidFill>
                <a:srgbClr val="001933"/>
              </a:solidFill>
            </a:endParaRPr>
          </a:p>
          <a:p>
            <a:pPr>
              <a:buNone/>
            </a:pPr>
            <a:r>
              <a:rPr lang="nl-NL" dirty="0">
                <a:solidFill>
                  <a:srgbClr val="001933"/>
                </a:solidFill>
              </a:rPr>
              <a:t>Hiervoor heb je nodig: </a:t>
            </a:r>
          </a:p>
          <a:p>
            <a:pPr>
              <a:buFontTx/>
              <a:buChar char="-"/>
            </a:pPr>
            <a:r>
              <a:rPr lang="nl-NL" dirty="0">
                <a:solidFill>
                  <a:srgbClr val="001933"/>
                </a:solidFill>
              </a:rPr>
              <a:t>Kennis van wet en regelgeving</a:t>
            </a:r>
          </a:p>
          <a:p>
            <a:pPr>
              <a:buFontTx/>
              <a:buChar char="-"/>
            </a:pPr>
            <a:r>
              <a:rPr lang="nl-NL" dirty="0">
                <a:solidFill>
                  <a:srgbClr val="001933"/>
                </a:solidFill>
              </a:rPr>
              <a:t>Inzicht in eigen mogelijkheden</a:t>
            </a:r>
            <a:endParaRPr lang="nl-NL" dirty="0"/>
          </a:p>
          <a:p>
            <a:endParaRPr lang="en-US" dirty="0"/>
          </a:p>
        </p:txBody>
      </p:sp>
      <p:pic>
        <p:nvPicPr>
          <p:cNvPr id="2052" name="Picture 4" descr="Eigen regie … – Over de br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748" y="2049291"/>
            <a:ext cx="39243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7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Vragen? </a:t>
            </a:r>
          </a:p>
        </p:txBody>
      </p:sp>
    </p:spTree>
    <p:extLst>
      <p:ext uri="{BB962C8B-B14F-4D97-AF65-F5344CB8AC3E}">
        <p14:creationId xmlns:p14="http://schemas.microsoft.com/office/powerpoint/2010/main" val="202537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Belang</a:t>
            </a:r>
            <a:r>
              <a:rPr lang="en-US" dirty="0"/>
              <a:t> van </a:t>
            </a:r>
            <a:r>
              <a:rPr lang="en-US" dirty="0" err="1"/>
              <a:t>werk</a:t>
            </a:r>
            <a:endParaRPr lang="en-US"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5055" y="3091815"/>
            <a:ext cx="2847975" cy="1600200"/>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165" y="1581150"/>
            <a:ext cx="2091288" cy="216283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90" y="1762125"/>
            <a:ext cx="2314575" cy="198120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90" y="3743325"/>
            <a:ext cx="2357351" cy="197948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7241" y="1581150"/>
            <a:ext cx="4762500" cy="1362075"/>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0992" y="4275923"/>
            <a:ext cx="3674589" cy="1643258"/>
          </a:xfrm>
          <a:prstGeom prst="rect">
            <a:avLst/>
          </a:prstGeom>
        </p:spPr>
      </p:pic>
      <p:sp>
        <p:nvSpPr>
          <p:cNvPr id="14" name="Rechthoek 13"/>
          <p:cNvSpPr/>
          <p:nvPr/>
        </p:nvSpPr>
        <p:spPr>
          <a:xfrm>
            <a:off x="1728565" y="4924425"/>
            <a:ext cx="6096000" cy="1200329"/>
          </a:xfrm>
          <a:prstGeom prst="rect">
            <a:avLst/>
          </a:prstGeom>
        </p:spPr>
        <p:txBody>
          <a:bodyPr>
            <a:spAutoFit/>
          </a:bodyPr>
          <a:lstStyle/>
          <a:p>
            <a:pPr algn="ctr"/>
            <a:r>
              <a:rPr lang="nl-NL" b="1" dirty="0"/>
              <a:t>Werken is </a:t>
            </a:r>
          </a:p>
          <a:p>
            <a:pPr algn="ctr"/>
            <a:r>
              <a:rPr lang="nl-NL" b="1" dirty="0"/>
              <a:t>meedenken, </a:t>
            </a:r>
          </a:p>
          <a:p>
            <a:pPr algn="ctr"/>
            <a:r>
              <a:rPr lang="nl-NL" b="1" dirty="0"/>
              <a:t>meedoen </a:t>
            </a:r>
          </a:p>
          <a:p>
            <a:pPr algn="ctr"/>
            <a:r>
              <a:rPr lang="nl-NL" b="1" dirty="0"/>
              <a:t>en meetellen</a:t>
            </a:r>
          </a:p>
        </p:txBody>
      </p:sp>
    </p:spTree>
    <p:extLst>
      <p:ext uri="{BB962C8B-B14F-4D97-AF65-F5344CB8AC3E}">
        <p14:creationId xmlns:p14="http://schemas.microsoft.com/office/powerpoint/2010/main" val="22083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Eigen regie</a:t>
            </a:r>
            <a:endParaRPr lang="en-US" dirty="0"/>
          </a:p>
        </p:txBody>
      </p:sp>
      <p:sp>
        <p:nvSpPr>
          <p:cNvPr id="3" name="Tijdelijke aanduiding voor inhoud 2"/>
          <p:cNvSpPr>
            <a:spLocks noGrp="1"/>
          </p:cNvSpPr>
          <p:nvPr>
            <p:ph idx="1"/>
          </p:nvPr>
        </p:nvSpPr>
        <p:spPr/>
        <p:txBody>
          <a:bodyPr/>
          <a:lstStyle/>
          <a:p>
            <a:pPr>
              <a:buNone/>
            </a:pPr>
            <a:r>
              <a:rPr lang="nl-NL" dirty="0">
                <a:solidFill>
                  <a:srgbClr val="001933"/>
                </a:solidFill>
              </a:rPr>
              <a:t>Regie nemen betekent zelf kunnen beslissen,</a:t>
            </a:r>
          </a:p>
          <a:p>
            <a:pPr>
              <a:buNone/>
            </a:pPr>
            <a:r>
              <a:rPr lang="nl-NL" dirty="0">
                <a:solidFill>
                  <a:srgbClr val="001933"/>
                </a:solidFill>
              </a:rPr>
              <a:t>bewust zijn van je capaciteiten en weten dat je</a:t>
            </a:r>
          </a:p>
          <a:p>
            <a:pPr>
              <a:buNone/>
            </a:pPr>
            <a:r>
              <a:rPr lang="nl-NL" dirty="0">
                <a:solidFill>
                  <a:srgbClr val="001933"/>
                </a:solidFill>
              </a:rPr>
              <a:t>de keuzes maakt die het best bij je passen en die</a:t>
            </a:r>
          </a:p>
          <a:p>
            <a:pPr>
              <a:buNone/>
            </a:pPr>
            <a:r>
              <a:rPr lang="nl-NL" dirty="0">
                <a:solidFill>
                  <a:srgbClr val="001933"/>
                </a:solidFill>
              </a:rPr>
              <a:t>je aankunt!</a:t>
            </a:r>
          </a:p>
          <a:p>
            <a:pPr>
              <a:buNone/>
            </a:pPr>
            <a:endParaRPr lang="nl-NL" dirty="0">
              <a:solidFill>
                <a:srgbClr val="001933"/>
              </a:solidFill>
            </a:endParaRPr>
          </a:p>
          <a:p>
            <a:pPr>
              <a:buNone/>
            </a:pPr>
            <a:r>
              <a:rPr lang="nl-NL" dirty="0">
                <a:solidFill>
                  <a:srgbClr val="001933"/>
                </a:solidFill>
              </a:rPr>
              <a:t>Hiervoor heb je nodig: </a:t>
            </a:r>
          </a:p>
          <a:p>
            <a:pPr>
              <a:buFontTx/>
              <a:buChar char="-"/>
            </a:pPr>
            <a:r>
              <a:rPr lang="nl-NL" dirty="0">
                <a:solidFill>
                  <a:srgbClr val="001933"/>
                </a:solidFill>
              </a:rPr>
              <a:t>Kennis van wet en regelgeving</a:t>
            </a:r>
          </a:p>
          <a:p>
            <a:pPr>
              <a:buFontTx/>
              <a:buChar char="-"/>
            </a:pPr>
            <a:r>
              <a:rPr lang="nl-NL" dirty="0">
                <a:solidFill>
                  <a:srgbClr val="001933"/>
                </a:solidFill>
              </a:rPr>
              <a:t>Inzicht in eigen mogelijkheden</a:t>
            </a:r>
            <a:endParaRPr lang="nl-NL" dirty="0"/>
          </a:p>
          <a:p>
            <a:endParaRPr lang="en-US" dirty="0"/>
          </a:p>
        </p:txBody>
      </p:sp>
      <p:pic>
        <p:nvPicPr>
          <p:cNvPr id="2052" name="Picture 4" descr="Eigen regie … – Over de br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748" y="2049291"/>
            <a:ext cx="39243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Wet- en regelgeving</a:t>
            </a:r>
            <a:endParaRPr lang="nl-NL" dirty="0"/>
          </a:p>
        </p:txBody>
      </p:sp>
      <p:sp>
        <p:nvSpPr>
          <p:cNvPr id="3" name="Tijdelijke aanduiding voor inhoud 2"/>
          <p:cNvSpPr>
            <a:spLocks noGrp="1"/>
          </p:cNvSpPr>
          <p:nvPr>
            <p:ph idx="1"/>
          </p:nvPr>
        </p:nvSpPr>
        <p:spPr>
          <a:xfrm>
            <a:off x="838200" y="1767840"/>
            <a:ext cx="10515600" cy="3949759"/>
          </a:xfrm>
        </p:spPr>
        <p:txBody>
          <a:bodyPr/>
          <a:lstStyle/>
          <a:p>
            <a:r>
              <a:rPr lang="nl-NL" altLang="nl-NL" sz="2800" dirty="0"/>
              <a:t>1. Wet Verbetering Poortwachter, (WVP)</a:t>
            </a:r>
          </a:p>
          <a:p>
            <a:r>
              <a:rPr lang="nl-NL" altLang="nl-NL" sz="2800" dirty="0">
                <a:sym typeface="Wingdings" pitchFamily="2" charset="2"/>
              </a:rPr>
              <a:t>2. wet Werk en Inkomen naar Arbeidsvermogen (WIA)</a:t>
            </a:r>
          </a:p>
          <a:p>
            <a:endParaRPr lang="nl-NL" dirty="0"/>
          </a:p>
        </p:txBody>
      </p:sp>
    </p:spTree>
    <p:extLst>
      <p:ext uri="{BB962C8B-B14F-4D97-AF65-F5344CB8AC3E}">
        <p14:creationId xmlns:p14="http://schemas.microsoft.com/office/powerpoint/2010/main" val="40951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Wet Verbetering Poortwachter</a:t>
            </a:r>
          </a:p>
        </p:txBody>
      </p:sp>
      <p:sp>
        <p:nvSpPr>
          <p:cNvPr id="3" name="Tijdelijke aanduiding voor inhoud 2"/>
          <p:cNvSpPr>
            <a:spLocks noGrp="1"/>
          </p:cNvSpPr>
          <p:nvPr>
            <p:ph idx="1"/>
          </p:nvPr>
        </p:nvSpPr>
        <p:spPr/>
        <p:txBody>
          <a:bodyPr/>
          <a:lstStyle/>
          <a:p>
            <a:pPr marL="0" indent="0">
              <a:buNone/>
            </a:pPr>
            <a:r>
              <a:rPr lang="nl-NL" u="sng" dirty="0"/>
              <a:t>Doel van de wet: </a:t>
            </a:r>
            <a:r>
              <a:rPr lang="nl-NL" dirty="0"/>
              <a:t>voorkomen en bekorten van verzuim</a:t>
            </a:r>
          </a:p>
          <a:p>
            <a:pPr marL="0" indent="0">
              <a:buNone/>
            </a:pPr>
            <a:endParaRPr lang="nl-NL" dirty="0"/>
          </a:p>
          <a:p>
            <a:pPr marL="0" indent="0">
              <a:buNone/>
            </a:pPr>
            <a:r>
              <a:rPr lang="nl-NL" dirty="0"/>
              <a:t>Uitgangspunten:</a:t>
            </a:r>
          </a:p>
          <a:p>
            <a:r>
              <a:rPr lang="nl-NL" dirty="0"/>
              <a:t>Werkgever en werknemer 50-50 verantwoordelijk</a:t>
            </a:r>
          </a:p>
          <a:p>
            <a:r>
              <a:rPr lang="nl-NL" dirty="0"/>
              <a:t>Je doet wat je kan</a:t>
            </a:r>
          </a:p>
          <a:p>
            <a:r>
              <a:rPr lang="nl-NL" dirty="0"/>
              <a:t>Werken loont</a:t>
            </a:r>
          </a:p>
          <a:p>
            <a:endParaRPr lang="nl-NL" dirty="0"/>
          </a:p>
        </p:txBody>
      </p:sp>
    </p:spTree>
    <p:extLst>
      <p:ext uri="{BB962C8B-B14F-4D97-AF65-F5344CB8AC3E}">
        <p14:creationId xmlns:p14="http://schemas.microsoft.com/office/powerpoint/2010/main" val="368324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rotWithShape="1">
          <a:blip r:embed="rId2"/>
          <a:srcRect l="11316" t="30473" r="24612" b="8284"/>
          <a:stretch/>
        </p:blipFill>
        <p:spPr bwMode="auto">
          <a:xfrm>
            <a:off x="566659" y="320634"/>
            <a:ext cx="10667398" cy="5676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56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en-US" dirty="0">
                <a:ea typeface="Verdana" panose="020B0604030504040204" pitchFamily="34" charset="0"/>
                <a:cs typeface="Verdana" panose="020B0604030504040204" pitchFamily="34" charset="0"/>
              </a:rPr>
              <a:t>1</a:t>
            </a:r>
            <a:r>
              <a:rPr lang="nl-NL" altLang="en-US" baseline="30000" dirty="0">
                <a:ea typeface="Verdana" panose="020B0604030504040204" pitchFamily="34" charset="0"/>
                <a:cs typeface="Verdana" panose="020B0604030504040204" pitchFamily="34" charset="0"/>
              </a:rPr>
              <a:t>e</a:t>
            </a:r>
            <a:r>
              <a:rPr lang="nl-NL" altLang="en-US" dirty="0">
                <a:ea typeface="Verdana" panose="020B0604030504040204" pitchFamily="34" charset="0"/>
                <a:cs typeface="Verdana" panose="020B0604030504040204" pitchFamily="34" charset="0"/>
              </a:rPr>
              <a:t> </a:t>
            </a:r>
            <a:r>
              <a:rPr lang="nl-NL" altLang="en-US" dirty="0" err="1">
                <a:ea typeface="Verdana" panose="020B0604030504040204" pitchFamily="34" charset="0"/>
                <a:cs typeface="Verdana" panose="020B0604030504040204" pitchFamily="34" charset="0"/>
              </a:rPr>
              <a:t>jaarsevaluatie</a:t>
            </a:r>
            <a:br>
              <a:rPr lang="nl-NL" dirty="0"/>
            </a:br>
            <a:r>
              <a:rPr lang="nl-NL" dirty="0"/>
              <a:t>Wet verbetering poortwachter</a:t>
            </a:r>
            <a:endParaRPr lang="en-US" dirty="0"/>
          </a:p>
        </p:txBody>
      </p:sp>
      <p:sp>
        <p:nvSpPr>
          <p:cNvPr id="3" name="Tijdelijke aanduiding voor inhoud 2"/>
          <p:cNvSpPr>
            <a:spLocks noGrp="1"/>
          </p:cNvSpPr>
          <p:nvPr>
            <p:ph idx="1"/>
          </p:nvPr>
        </p:nvSpPr>
        <p:spPr/>
        <p:txBody>
          <a:bodyPr/>
          <a:lstStyle/>
          <a:p>
            <a:pPr marL="0" indent="0">
              <a:buNone/>
            </a:pPr>
            <a:r>
              <a:rPr lang="nl-NL" dirty="0"/>
              <a:t>Keuzemoment:</a:t>
            </a:r>
          </a:p>
          <a:p>
            <a:pPr marL="0" indent="0">
              <a:buNone/>
            </a:pPr>
            <a:r>
              <a:rPr lang="nl-NL" dirty="0"/>
              <a:t>1a	Eigen werk </a:t>
            </a:r>
          </a:p>
          <a:p>
            <a:pPr marL="0" indent="0">
              <a:buNone/>
            </a:pPr>
            <a:r>
              <a:rPr lang="nl-NL" dirty="0"/>
              <a:t>1b	Passend werk bij eigen werkgever</a:t>
            </a:r>
          </a:p>
          <a:p>
            <a:pPr marL="0" indent="0">
              <a:buNone/>
            </a:pPr>
            <a:r>
              <a:rPr lang="nl-NL" dirty="0"/>
              <a:t>2 	Passend werk bij andere werkgever</a:t>
            </a:r>
          </a:p>
          <a:p>
            <a:pPr marL="0" indent="0">
              <a:buNone/>
            </a:pPr>
            <a:endParaRPr lang="nl-NL" dirty="0"/>
          </a:p>
          <a:p>
            <a:pPr marL="0" indent="0">
              <a:buNone/>
            </a:pPr>
            <a:r>
              <a:rPr lang="nl-NL" sz="1400" dirty="0"/>
              <a:t>(o.b.v. Functionele mogelijkhedenlijst en arbeidsdeskundig onderzoek)</a:t>
            </a:r>
          </a:p>
          <a:p>
            <a:endParaRPr lang="en-US" dirty="0"/>
          </a:p>
        </p:txBody>
      </p:sp>
    </p:spTree>
    <p:extLst>
      <p:ext uri="{BB962C8B-B14F-4D97-AF65-F5344CB8AC3E}">
        <p14:creationId xmlns:p14="http://schemas.microsoft.com/office/powerpoint/2010/main" val="395434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Rol van bedrijfsarts</a:t>
            </a:r>
            <a:endParaRPr lang="en-US" b="0" dirty="0"/>
          </a:p>
        </p:txBody>
      </p:sp>
      <p:sp>
        <p:nvSpPr>
          <p:cNvPr id="3" name="Tijdelijke aanduiding voor inhoud 2"/>
          <p:cNvSpPr>
            <a:spLocks noGrp="1"/>
          </p:cNvSpPr>
          <p:nvPr>
            <p:ph idx="1"/>
          </p:nvPr>
        </p:nvSpPr>
        <p:spPr>
          <a:xfrm>
            <a:off x="838200" y="1741319"/>
            <a:ext cx="10515600" cy="4754484"/>
          </a:xfrm>
        </p:spPr>
        <p:txBody>
          <a:bodyPr>
            <a:normAutofit fontScale="70000" lnSpcReduction="20000"/>
          </a:bodyPr>
          <a:lstStyle/>
          <a:p>
            <a:pPr>
              <a:defRPr/>
            </a:pPr>
            <a:r>
              <a:rPr lang="nl-NL" altLang="nl-NL" sz="2800" dirty="0"/>
              <a:t>Geeft advies over uw arbeidsgeschiktheid of -ongeschiktheid op basis van gesprekken met u. </a:t>
            </a:r>
          </a:p>
          <a:p>
            <a:pPr>
              <a:defRPr/>
            </a:pPr>
            <a:r>
              <a:rPr lang="nl-NL" altLang="nl-NL" sz="2800" dirty="0"/>
              <a:t>Bedrijfsarts heeft een onafhankelijke positie en adviseert werkgever en werknemer over de mogelijkheden.</a:t>
            </a:r>
          </a:p>
          <a:p>
            <a:pPr>
              <a:defRPr/>
            </a:pPr>
            <a:r>
              <a:rPr lang="nl-NL" altLang="nl-NL" sz="2600" dirty="0"/>
              <a:t>Schrijft probleemanalyse: (in overleg werknemer)</a:t>
            </a:r>
          </a:p>
          <a:p>
            <a:pPr lvl="1">
              <a:defRPr/>
            </a:pPr>
            <a:r>
              <a:rPr lang="nl-NL" altLang="nl-NL" sz="2200" dirty="0"/>
              <a:t>Ziekteprognose</a:t>
            </a:r>
          </a:p>
          <a:p>
            <a:pPr lvl="1">
              <a:defRPr/>
            </a:pPr>
            <a:r>
              <a:rPr lang="nl-NL" altLang="nl-NL" sz="2200" dirty="0"/>
              <a:t>Wensen</a:t>
            </a:r>
          </a:p>
          <a:p>
            <a:pPr lvl="1">
              <a:defRPr/>
            </a:pPr>
            <a:r>
              <a:rPr lang="nl-NL" altLang="nl-NL" sz="2200" dirty="0"/>
              <a:t>Belastbaarheid werknemer (Wat kan je? Hoe ervaar je het?) </a:t>
            </a:r>
          </a:p>
          <a:p>
            <a:pPr lvl="1">
              <a:defRPr/>
            </a:pPr>
            <a:r>
              <a:rPr lang="nl-NL" altLang="nl-NL" sz="2200" dirty="0"/>
              <a:t>Mogelijkheden werkgever</a:t>
            </a:r>
          </a:p>
          <a:p>
            <a:pPr lvl="1">
              <a:defRPr/>
            </a:pPr>
            <a:r>
              <a:rPr lang="nl-NL" altLang="nl-NL" sz="2200" dirty="0"/>
              <a:t>Zijn er aanpassingen nodig in het werk?</a:t>
            </a:r>
          </a:p>
          <a:p>
            <a:pPr lvl="1">
              <a:defRPr/>
            </a:pPr>
            <a:r>
              <a:rPr lang="nl-NL" altLang="nl-NL" sz="2200" dirty="0"/>
              <a:t>Sociale wetgeving (ziektewet, WIA)</a:t>
            </a:r>
          </a:p>
          <a:p>
            <a:pPr>
              <a:defRPr/>
            </a:pPr>
            <a:r>
              <a:rPr lang="nl-NL" altLang="nl-NL" sz="2400" dirty="0"/>
              <a:t>Informeert bij behandeld arts of behandelaar (alleen met schriftelijke toestemming)</a:t>
            </a:r>
          </a:p>
          <a:p>
            <a:pPr>
              <a:defRPr/>
            </a:pPr>
            <a:r>
              <a:rPr lang="nl-NL" altLang="nl-NL" sz="2400" dirty="0"/>
              <a:t>Doorverwijzen naar specialist</a:t>
            </a:r>
          </a:p>
          <a:p>
            <a:pPr lvl="1">
              <a:defRPr/>
            </a:pPr>
            <a:endParaRPr lang="nl-NL" altLang="nl-NL" sz="2200" dirty="0"/>
          </a:p>
          <a:p>
            <a:pPr marL="457200" lvl="1" indent="0">
              <a:buNone/>
              <a:defRPr/>
            </a:pPr>
            <a:r>
              <a:rPr lang="nl-NL" altLang="nl-NL" dirty="0">
                <a:sym typeface="Wingdings" panose="05000000000000000000" pitchFamily="2" charset="2"/>
              </a:rPr>
              <a:t>N</a:t>
            </a:r>
            <a:r>
              <a:rPr lang="nl-NL" altLang="nl-NL" dirty="0"/>
              <a:t>eem een vertrouwd persoon mee! </a:t>
            </a:r>
          </a:p>
          <a:p>
            <a:pPr marL="0" indent="0">
              <a:buNone/>
            </a:pPr>
            <a:br>
              <a:rPr lang="nl-NL" dirty="0"/>
            </a:br>
            <a:r>
              <a:rPr lang="nl-NL" dirty="0"/>
              <a:t> </a:t>
            </a:r>
          </a:p>
          <a:p>
            <a:pPr marL="457200" lvl="1" indent="0">
              <a:buNone/>
              <a:defRPr/>
            </a:pPr>
            <a:endParaRPr lang="nl-NL" altLang="nl-NL" dirty="0"/>
          </a:p>
          <a:p>
            <a:endParaRPr lang="en-US" dirty="0"/>
          </a:p>
        </p:txBody>
      </p:sp>
    </p:spTree>
    <p:extLst>
      <p:ext uri="{BB962C8B-B14F-4D97-AF65-F5344CB8AC3E}">
        <p14:creationId xmlns:p14="http://schemas.microsoft.com/office/powerpoint/2010/main" val="1160004632"/>
      </p:ext>
    </p:extLst>
  </p:cSld>
  <p:clrMapOvr>
    <a:masterClrMapping/>
  </p:clrMapOvr>
</p:sld>
</file>

<file path=ppt/theme/theme1.xml><?xml version="1.0" encoding="utf-8"?>
<a:theme xmlns:a="http://schemas.openxmlformats.org/drawingml/2006/main" name="Kantoorthema">
  <a:themeElements>
    <a:clrScheme name="Aangepast 1">
      <a:dk1>
        <a:srgbClr val="002A54"/>
      </a:dk1>
      <a:lt1>
        <a:srgbClr val="FFFFFF"/>
      </a:lt1>
      <a:dk2>
        <a:srgbClr val="44546A"/>
      </a:dk2>
      <a:lt2>
        <a:srgbClr val="C7EAFB"/>
      </a:lt2>
      <a:accent1>
        <a:srgbClr val="EF3B2F"/>
      </a:accent1>
      <a:accent2>
        <a:srgbClr val="8F53A1"/>
      </a:accent2>
      <a:accent3>
        <a:srgbClr val="8DCB8B"/>
      </a:accent3>
      <a:accent4>
        <a:srgbClr val="FFD300"/>
      </a:accent4>
      <a:accent5>
        <a:srgbClr val="F9C0C7"/>
      </a:accent5>
      <a:accent6>
        <a:srgbClr val="C0B5DA"/>
      </a:accent6>
      <a:hlink>
        <a:srgbClr val="20409A"/>
      </a:hlink>
      <a:folHlink>
        <a:srgbClr val="C1E1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defRPr dirty="0" smtClean="0"/>
        </a:defPPr>
      </a:lstStyle>
    </a:txDef>
  </a:objectDefaults>
  <a:extraClrSchemeLst/>
  <a:extLst>
    <a:ext uri="{05A4C25C-085E-4340-85A3-A5531E510DB2}">
      <thm15:themeFamily xmlns:thm15="http://schemas.microsoft.com/office/thememl/2012/main" name="PowerPoint Rijndam corporate.pptx" id="{625C7ABE-349D-4CF4-A1B6-34B409CD67A4}" vid="{179B5951-3AD4-4E66-A941-D5EEC07B56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Rijndam corporate</Template>
  <TotalTime>0</TotalTime>
  <Words>962</Words>
  <Application>Microsoft Office PowerPoint</Application>
  <PresentationFormat>Breedbeeld</PresentationFormat>
  <Paragraphs>163</Paragraphs>
  <Slides>26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Wingdings</vt:lpstr>
      <vt:lpstr>Arial</vt:lpstr>
      <vt:lpstr>Raleway Medium</vt:lpstr>
      <vt:lpstr>Calibri</vt:lpstr>
      <vt:lpstr>Kantoorthema</vt:lpstr>
      <vt:lpstr>Na kanker weer aan het werk….. Maar hoe doe ik dat?</vt:lpstr>
      <vt:lpstr>Inhoud</vt:lpstr>
      <vt:lpstr>Belang van werk</vt:lpstr>
      <vt:lpstr>Eigen regie</vt:lpstr>
      <vt:lpstr>Wet- en regelgeving</vt:lpstr>
      <vt:lpstr>Wet Verbetering Poortwachter</vt:lpstr>
      <vt:lpstr>PowerPoint-presentatie</vt:lpstr>
      <vt:lpstr>1e jaarsevaluatie Wet verbetering poortwachter</vt:lpstr>
      <vt:lpstr>Rol van bedrijfsarts</vt:lpstr>
      <vt:lpstr>Verschil bedrijfsarts en arbo-arts</vt:lpstr>
      <vt:lpstr>Werkgever </vt:lpstr>
      <vt:lpstr>Plichten werknemer</vt:lpstr>
      <vt:lpstr>Regelgeving na 2 jaar</vt:lpstr>
      <vt:lpstr>Alle betrokkenen.  Maar hoe sta jij daarin? </vt:lpstr>
      <vt:lpstr>Korte pauze </vt:lpstr>
      <vt:lpstr>Weer aan het werk</vt:lpstr>
      <vt:lpstr>Idee achter opbouwen tijdens werk</vt:lpstr>
      <vt:lpstr>Verwachtingsmanagement</vt:lpstr>
      <vt:lpstr>Tips/adviezen</vt:lpstr>
      <vt:lpstr>In de praktijk</vt:lpstr>
      <vt:lpstr>Balans werk/prive</vt:lpstr>
      <vt:lpstr>Assertiviteit</vt:lpstr>
      <vt:lpstr>Werkopbouw plan</vt:lpstr>
      <vt:lpstr>En nu?</vt:lpstr>
      <vt:lpstr>Eigen regie</vt:lpstr>
      <vt:lpstr>Vragen? </vt:lpstr>
    </vt:vector>
  </TitlesOfParts>
  <Company>Rijndam Revalidatie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 dag 2</dc:title>
  <dc:creator>Lies Valkema - Vreugdenhil</dc:creator>
  <cp:lastModifiedBy>Ellen Claassen</cp:lastModifiedBy>
  <cp:revision>19</cp:revision>
  <dcterms:created xsi:type="dcterms:W3CDTF">2021-11-17T15:21:22Z</dcterms:created>
  <dcterms:modified xsi:type="dcterms:W3CDTF">2023-06-02T08:03:32Z</dcterms:modified>
</cp:coreProperties>
</file>